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Nunito"/>
      <p:regular r:id="rId7"/>
      <p:bold r:id="rId8"/>
      <p:italic r:id="rId9"/>
      <p:boldItalic r:id="rId10"/>
    </p:embeddedFont>
    <p:embeddedFont>
      <p:font typeface="Amatic SC"/>
      <p:regular r:id="rId11"/>
      <p:bold r:id="rId12"/>
    </p:embeddedFont>
    <p:embeddedFont>
      <p:font typeface="Permanent Marker"/>
      <p:regular r:id="rId13"/>
    </p:embeddedFont>
    <p:embeddedFont>
      <p:font typeface="Nunito ExtraBold"/>
      <p:bold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350">
          <p15:clr>
            <a:srgbClr val="A4A3A4"/>
          </p15:clr>
        </p15:guide>
        <p15:guide id="2" pos="510">
          <p15:clr>
            <a:srgbClr val="A4A3A4"/>
          </p15:clr>
        </p15:guide>
        <p15:guide id="3" orient="horz" pos="702">
          <p15:clr>
            <a:srgbClr val="9AA0A6"/>
          </p15:clr>
        </p15:guide>
        <p15:guide id="4" pos="4422">
          <p15:clr>
            <a:srgbClr val="9AA0A6"/>
          </p15:clr>
        </p15:guide>
        <p15:guide id="5" pos="435">
          <p15:clr>
            <a:srgbClr val="9AA0A6"/>
          </p15:clr>
        </p15:guide>
        <p15:guide id="6" orient="horz" pos="544">
          <p15:clr>
            <a:srgbClr val="9AA0A6"/>
          </p15:clr>
        </p15:guide>
        <p15:guide id="7" orient="horz" pos="2022">
          <p15:clr>
            <a:srgbClr val="9AA0A6"/>
          </p15:clr>
        </p15:guide>
        <p15:guide id="8" pos="140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350" orient="horz"/>
        <p:guide pos="510"/>
        <p:guide pos="702" orient="horz"/>
        <p:guide pos="4422"/>
        <p:guide pos="435"/>
        <p:guide pos="544" orient="horz"/>
        <p:guide pos="2022" orient="horz"/>
        <p:guide pos="140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maticSC-regular.fntdata"/><Relationship Id="rId10" Type="http://schemas.openxmlformats.org/officeDocument/2006/relationships/font" Target="fonts/Nunito-boldItalic.fntdata"/><Relationship Id="rId13" Type="http://schemas.openxmlformats.org/officeDocument/2006/relationships/font" Target="fonts/PermanentMarker-regular.fntdata"/><Relationship Id="rId12" Type="http://schemas.openxmlformats.org/officeDocument/2006/relationships/font" Target="fonts/AmaticSC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Nunito-italic.fntdata"/><Relationship Id="rId15" Type="http://schemas.openxmlformats.org/officeDocument/2006/relationships/font" Target="fonts/NunitoExtraBold-boldItalic.fntdata"/><Relationship Id="rId14" Type="http://schemas.openxmlformats.org/officeDocument/2006/relationships/font" Target="fonts/NunitoExtra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Nunito-regular.fntdata"/><Relationship Id="rId8" Type="http://schemas.openxmlformats.org/officeDocument/2006/relationships/font" Target="fonts/Nuni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4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7EE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8100" y="8732776"/>
            <a:ext cx="7888942" cy="20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809650" y="3405559"/>
            <a:ext cx="1412100" cy="152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2422324" y="3405559"/>
            <a:ext cx="1412100" cy="152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4018548" y="3405559"/>
            <a:ext cx="1412100" cy="152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5611776" y="3405559"/>
            <a:ext cx="1412100" cy="1525500"/>
          </a:xfrm>
          <a:prstGeom prst="rect">
            <a:avLst/>
          </a:prstGeom>
          <a:solidFill>
            <a:srgbClr val="DBB44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809650" y="5121829"/>
            <a:ext cx="1412100" cy="152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2422324" y="5121829"/>
            <a:ext cx="1412100" cy="1525500"/>
          </a:xfrm>
          <a:prstGeom prst="rect">
            <a:avLst/>
          </a:prstGeom>
          <a:solidFill>
            <a:srgbClr val="BD6D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4018548" y="5121829"/>
            <a:ext cx="1412100" cy="152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5611776" y="5121829"/>
            <a:ext cx="1412100" cy="152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809650" y="6838111"/>
            <a:ext cx="1412100" cy="152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2422324" y="6838111"/>
            <a:ext cx="1412100" cy="152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4018548" y="6838111"/>
            <a:ext cx="1412100" cy="152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5611776" y="6838111"/>
            <a:ext cx="1412100" cy="152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809650" y="8554393"/>
            <a:ext cx="1412100" cy="152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/>
          <p:nvPr/>
        </p:nvSpPr>
        <p:spPr>
          <a:xfrm>
            <a:off x="2422324" y="8554393"/>
            <a:ext cx="1412100" cy="152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4018548" y="8554393"/>
            <a:ext cx="1412100" cy="1525500"/>
          </a:xfrm>
          <a:prstGeom prst="rect">
            <a:avLst/>
          </a:prstGeom>
          <a:solidFill>
            <a:srgbClr val="E3945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/>
          <p:nvPr/>
        </p:nvSpPr>
        <p:spPr>
          <a:xfrm>
            <a:off x="5611776" y="8554393"/>
            <a:ext cx="1412100" cy="152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" name="Google Shape;72;p13"/>
          <p:cNvGrpSpPr/>
          <p:nvPr/>
        </p:nvGrpSpPr>
        <p:grpSpPr>
          <a:xfrm>
            <a:off x="5611782" y="1114426"/>
            <a:ext cx="1412100" cy="2102252"/>
            <a:chOff x="7894004" y="1114425"/>
            <a:chExt cx="1412100" cy="2083500"/>
          </a:xfrm>
        </p:grpSpPr>
        <p:sp>
          <p:nvSpPr>
            <p:cNvPr id="73" name="Google Shape;73;p13"/>
            <p:cNvSpPr/>
            <p:nvPr/>
          </p:nvSpPr>
          <p:spPr>
            <a:xfrm>
              <a:off x="7894004" y="1114425"/>
              <a:ext cx="1412100" cy="571500"/>
            </a:xfrm>
            <a:prstGeom prst="rect">
              <a:avLst/>
            </a:prstGeom>
            <a:solidFill>
              <a:srgbClr val="FFF7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7894004" y="1685925"/>
              <a:ext cx="1412100" cy="1512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2417927" y="1114426"/>
            <a:ext cx="1412100" cy="2102252"/>
            <a:chOff x="3995775" y="1114425"/>
            <a:chExt cx="1412100" cy="2083500"/>
          </a:xfrm>
        </p:grpSpPr>
        <p:sp>
          <p:nvSpPr>
            <p:cNvPr id="76" name="Google Shape;76;p13"/>
            <p:cNvSpPr/>
            <p:nvPr/>
          </p:nvSpPr>
          <p:spPr>
            <a:xfrm>
              <a:off x="3995775" y="1114425"/>
              <a:ext cx="1412100" cy="571500"/>
            </a:xfrm>
            <a:prstGeom prst="rect">
              <a:avLst/>
            </a:prstGeom>
            <a:solidFill>
              <a:srgbClr val="D0C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3995775" y="1685925"/>
              <a:ext cx="1412100" cy="1512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" name="Google Shape;78;p13"/>
          <p:cNvGrpSpPr/>
          <p:nvPr/>
        </p:nvGrpSpPr>
        <p:grpSpPr>
          <a:xfrm>
            <a:off x="809652" y="1114426"/>
            <a:ext cx="1412100" cy="2102252"/>
            <a:chOff x="2423600" y="1114425"/>
            <a:chExt cx="1412100" cy="2083500"/>
          </a:xfrm>
        </p:grpSpPr>
        <p:sp>
          <p:nvSpPr>
            <p:cNvPr id="79" name="Google Shape;79;p13"/>
            <p:cNvSpPr/>
            <p:nvPr/>
          </p:nvSpPr>
          <p:spPr>
            <a:xfrm>
              <a:off x="2423600" y="1114425"/>
              <a:ext cx="1412100" cy="571500"/>
            </a:xfrm>
            <a:prstGeom prst="rect">
              <a:avLst/>
            </a:prstGeom>
            <a:solidFill>
              <a:srgbClr val="BD6D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2423600" y="1685925"/>
              <a:ext cx="1412100" cy="1512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" name="Google Shape;81;p13"/>
          <p:cNvGrpSpPr/>
          <p:nvPr/>
        </p:nvGrpSpPr>
        <p:grpSpPr>
          <a:xfrm>
            <a:off x="4014851" y="1114426"/>
            <a:ext cx="1412100" cy="2102252"/>
            <a:chOff x="3995775" y="1114425"/>
            <a:chExt cx="1412100" cy="2083500"/>
          </a:xfrm>
        </p:grpSpPr>
        <p:sp>
          <p:nvSpPr>
            <p:cNvPr id="82" name="Google Shape;82;p13"/>
            <p:cNvSpPr/>
            <p:nvPr/>
          </p:nvSpPr>
          <p:spPr>
            <a:xfrm>
              <a:off x="3995775" y="1114425"/>
              <a:ext cx="1412100" cy="571500"/>
            </a:xfrm>
            <a:prstGeom prst="rect">
              <a:avLst/>
            </a:prstGeom>
            <a:solidFill>
              <a:srgbClr val="DBB4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3995775" y="1685925"/>
              <a:ext cx="1412100" cy="1512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84" name="Google Shape;8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42995" y="2281838"/>
            <a:ext cx="1548454" cy="164278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743025" y="423850"/>
            <a:ext cx="6286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1D1D1B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MPK preschool: All about me</a:t>
            </a:r>
            <a:endParaRPr sz="2800">
              <a:solidFill>
                <a:srgbClr val="1D1D1B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881075" y="1200150"/>
            <a:ext cx="1305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Read Aloud</a:t>
            </a:r>
            <a:endParaRPr sz="1300">
              <a:solidFill>
                <a:schemeClr val="lt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904900" y="1757375"/>
            <a:ext cx="1443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Nunito"/>
                <a:ea typeface="Nunito"/>
                <a:cs typeface="Nunito"/>
                <a:sym typeface="Nunito"/>
              </a:rPr>
              <a:t>Skill: Parts of a Book</a:t>
            </a:r>
            <a:endParaRPr b="1" sz="1000">
              <a:solidFill>
                <a:srgbClr val="1D1D1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904900" y="1928825"/>
            <a:ext cx="1305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D1D1B"/>
                </a:solidFill>
                <a:latin typeface="Amatic SC"/>
                <a:ea typeface="Amatic SC"/>
                <a:cs typeface="Amatic SC"/>
                <a:sym typeface="Amatic SC"/>
              </a:rPr>
              <a:t>Concepts oP Print</a:t>
            </a:r>
            <a:endParaRPr b="1" sz="1200">
              <a:solidFill>
                <a:srgbClr val="1D1D1B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2476500" y="1200150"/>
            <a:ext cx="1305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Literacy</a:t>
            </a:r>
            <a:endParaRPr sz="1300">
              <a:solidFill>
                <a:schemeClr val="lt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2497713" y="1757375"/>
            <a:ext cx="1443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Nunito"/>
                <a:ea typeface="Nunito"/>
                <a:cs typeface="Nunito"/>
                <a:sym typeface="Nunito"/>
              </a:rPr>
              <a:t>Skills: Identify Letters</a:t>
            </a:r>
            <a:endParaRPr b="1" sz="1000">
              <a:solidFill>
                <a:srgbClr val="1D1D1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2492950" y="1924075"/>
            <a:ext cx="1327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D1D1B"/>
                </a:solidFill>
                <a:latin typeface="Amatic SC"/>
                <a:ea typeface="Amatic SC"/>
                <a:cs typeface="Amatic SC"/>
                <a:sym typeface="Amatic SC"/>
              </a:rPr>
              <a:t>Y is Por You Read &amp; Color</a:t>
            </a:r>
            <a:endParaRPr b="1" sz="1200">
              <a:solidFill>
                <a:srgbClr val="1D1D1B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068400" y="1200150"/>
            <a:ext cx="1305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Math</a:t>
            </a:r>
            <a:endParaRPr sz="1300">
              <a:solidFill>
                <a:schemeClr val="lt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4080913" y="1771663"/>
            <a:ext cx="1443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Nunito"/>
                <a:ea typeface="Nunito"/>
                <a:cs typeface="Nunito"/>
                <a:sym typeface="Nunito"/>
              </a:rPr>
              <a:t>Skills: Count/Identify </a:t>
            </a:r>
            <a:endParaRPr b="1" sz="1000">
              <a:solidFill>
                <a:srgbClr val="1D1D1B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Nunito"/>
                <a:ea typeface="Nunito"/>
                <a:cs typeface="Nunito"/>
                <a:sym typeface="Nunito"/>
              </a:rPr>
              <a:t>Numbers 1-5</a:t>
            </a:r>
            <a:endParaRPr b="1" sz="1000">
              <a:solidFill>
                <a:srgbClr val="1D1D1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4085675" y="2066925"/>
            <a:ext cx="1327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D1D1B"/>
                </a:solidFill>
                <a:latin typeface="Amatic SC"/>
                <a:ea typeface="Amatic SC"/>
                <a:cs typeface="Amatic SC"/>
                <a:sym typeface="Amatic SC"/>
              </a:rPr>
              <a:t>Sand Tray Number Wriimg</a:t>
            </a:r>
            <a:endParaRPr b="1" sz="1200">
              <a:solidFill>
                <a:srgbClr val="1D1D1B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5621600" y="1200150"/>
            <a:ext cx="1365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BD6D4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Science/SS/Art</a:t>
            </a:r>
            <a:endParaRPr sz="1300">
              <a:solidFill>
                <a:srgbClr val="BD6D4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5664113" y="1757375"/>
            <a:ext cx="1443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Nunito"/>
                <a:ea typeface="Nunito"/>
                <a:cs typeface="Nunito"/>
                <a:sym typeface="Nunito"/>
              </a:rPr>
              <a:t>Social Studies:</a:t>
            </a:r>
            <a:endParaRPr b="1" sz="1000">
              <a:solidFill>
                <a:srgbClr val="1D1D1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5664124" y="1928800"/>
            <a:ext cx="1365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D1D1B"/>
                </a:solidFill>
                <a:latin typeface="Amatic SC"/>
                <a:ea typeface="Amatic SC"/>
                <a:cs typeface="Amatic SC"/>
                <a:sym typeface="Amatic SC"/>
              </a:rPr>
              <a:t>Emotions Play Dough Mat</a:t>
            </a:r>
            <a:endParaRPr b="1" sz="1200">
              <a:solidFill>
                <a:srgbClr val="1D1D1B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2033600" y="4562475"/>
            <a:ext cx="369300" cy="369300"/>
          </a:xfrm>
          <a:prstGeom prst="ellipse">
            <a:avLst/>
          </a:prstGeom>
          <a:solidFill>
            <a:srgbClr val="DBB44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3"/>
          <p:cNvSpPr/>
          <p:nvPr/>
        </p:nvSpPr>
        <p:spPr>
          <a:xfrm>
            <a:off x="6812550" y="2522888"/>
            <a:ext cx="369300" cy="369300"/>
          </a:xfrm>
          <a:prstGeom prst="ellipse">
            <a:avLst/>
          </a:prstGeom>
          <a:solidFill>
            <a:srgbClr val="E3945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3"/>
          <p:cNvSpPr/>
          <p:nvPr/>
        </p:nvSpPr>
        <p:spPr>
          <a:xfrm>
            <a:off x="6803025" y="7866429"/>
            <a:ext cx="483600" cy="483600"/>
          </a:xfrm>
          <a:prstGeom prst="ellipse">
            <a:avLst/>
          </a:prstGeom>
          <a:solidFill>
            <a:srgbClr val="BD6D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3"/>
          <p:cNvSpPr txBox="1"/>
          <p:nvPr/>
        </p:nvSpPr>
        <p:spPr>
          <a:xfrm>
            <a:off x="904900" y="3490925"/>
            <a:ext cx="1327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000">
                <a:solidFill>
                  <a:srgbClr val="1D1D1B"/>
                </a:solidFill>
                <a:latin typeface="Nunito"/>
                <a:ea typeface="Nunito"/>
                <a:cs typeface="Nunito"/>
                <a:sym typeface="Nunito"/>
              </a:rPr>
              <a:t>Skill: Answering </a:t>
            </a:r>
            <a:endParaRPr b="1" sz="1000">
              <a:solidFill>
                <a:srgbClr val="1D1D1B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Nunito"/>
                <a:ea typeface="Nunito"/>
                <a:cs typeface="Nunito"/>
                <a:sym typeface="Nunito"/>
              </a:rPr>
              <a:t>Questions</a:t>
            </a:r>
            <a:endParaRPr b="1" sz="1000">
              <a:solidFill>
                <a:srgbClr val="1D1D1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909674" y="3776675"/>
            <a:ext cx="1327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D1D1B"/>
                </a:solidFill>
                <a:latin typeface="Amatic SC"/>
                <a:ea typeface="Amatic SC"/>
                <a:cs typeface="Amatic SC"/>
                <a:sym typeface="Amatic SC"/>
              </a:rPr>
              <a:t>About Me Flower</a:t>
            </a:r>
            <a:endParaRPr b="1" sz="1200">
              <a:solidFill>
                <a:srgbClr val="1D1D1B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2491588" y="3490925"/>
            <a:ext cx="1327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Nunito"/>
                <a:ea typeface="Nunito"/>
                <a:cs typeface="Nunito"/>
                <a:sym typeface="Nunito"/>
              </a:rPr>
              <a:t>Skills: Identify Letters,</a:t>
            </a:r>
            <a:endParaRPr b="1" sz="1000">
              <a:solidFill>
                <a:srgbClr val="1D1D1B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Nunito"/>
                <a:ea typeface="Nunito"/>
                <a:cs typeface="Nunito"/>
                <a:sym typeface="Nunito"/>
              </a:rPr>
              <a:t>Identify Letter Sounds</a:t>
            </a:r>
            <a:endParaRPr b="1" sz="1000">
              <a:solidFill>
                <a:srgbClr val="1D1D1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2496362" y="3776675"/>
            <a:ext cx="1327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D1D1B"/>
                </a:solidFill>
                <a:latin typeface="Amatic SC"/>
                <a:ea typeface="Amatic SC"/>
                <a:cs typeface="Amatic SC"/>
                <a:sym typeface="Amatic SC"/>
              </a:rPr>
              <a:t>Yo Yo Sound Stamping</a:t>
            </a:r>
            <a:endParaRPr b="1" sz="1200">
              <a:solidFill>
                <a:srgbClr val="1D1D1B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4080913" y="3490913"/>
            <a:ext cx="1443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Nunito"/>
                <a:ea typeface="Nunito"/>
                <a:cs typeface="Nunito"/>
                <a:sym typeface="Nunito"/>
              </a:rPr>
              <a:t>Skills: AB Patterns</a:t>
            </a:r>
            <a:endParaRPr b="1" sz="1000">
              <a:solidFill>
                <a:srgbClr val="1D1D1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4085675" y="3648063"/>
            <a:ext cx="1327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D1D1B"/>
                </a:solidFill>
                <a:latin typeface="Amatic SC"/>
                <a:ea typeface="Amatic SC"/>
                <a:cs typeface="Amatic SC"/>
                <a:sym typeface="Amatic SC"/>
              </a:rPr>
              <a:t>Fingerprint Patterns</a:t>
            </a:r>
            <a:endParaRPr b="1" sz="1200">
              <a:solidFill>
                <a:srgbClr val="1D1D1B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5664113" y="3476650"/>
            <a:ext cx="1443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Art:</a:t>
            </a:r>
            <a:endParaRPr b="1" sz="1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5664124" y="3667125"/>
            <a:ext cx="13650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rPr>
              <a:t>Family Portrait w/Stick </a:t>
            </a:r>
            <a:endParaRPr b="1" sz="1200">
              <a:solidFill>
                <a:schemeClr val="lt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rPr>
              <a:t>House</a:t>
            </a:r>
            <a:endParaRPr b="1" sz="1200">
              <a:solidFill>
                <a:schemeClr val="lt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904900" y="5214950"/>
            <a:ext cx="13272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Nunito"/>
                <a:ea typeface="Nunito"/>
                <a:cs typeface="Nunito"/>
                <a:sym typeface="Nunito"/>
              </a:rPr>
              <a:t>Skill: Vocabulary</a:t>
            </a:r>
            <a:endParaRPr b="1" sz="1000">
              <a:solidFill>
                <a:srgbClr val="1D1D1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909674" y="5357825"/>
            <a:ext cx="1327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D1D1B"/>
                </a:solidFill>
                <a:latin typeface="Amatic SC"/>
                <a:ea typeface="Amatic SC"/>
                <a:cs typeface="Amatic SC"/>
                <a:sym typeface="Amatic SC"/>
              </a:rPr>
              <a:t>Emotion Cards</a:t>
            </a:r>
            <a:endParaRPr b="1" sz="1200">
              <a:solidFill>
                <a:srgbClr val="1D1D1B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2491588" y="5214950"/>
            <a:ext cx="132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Skills: Phonemic </a:t>
            </a:r>
            <a:endParaRPr b="1" sz="1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A wareness </a:t>
            </a:r>
            <a:endParaRPr b="1" sz="1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(beginning sounds)</a:t>
            </a:r>
            <a:endParaRPr b="1" sz="1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2496362" y="5634050"/>
            <a:ext cx="1327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rPr>
              <a:t>Yummy Y Food Sort</a:t>
            </a:r>
            <a:endParaRPr b="1" sz="1200">
              <a:solidFill>
                <a:schemeClr val="lt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13" name="Google Shape;113;p13"/>
          <p:cNvSpPr txBox="1"/>
          <p:nvPr/>
        </p:nvSpPr>
        <p:spPr>
          <a:xfrm>
            <a:off x="4080913" y="5214938"/>
            <a:ext cx="1443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Nunito"/>
                <a:ea typeface="Nunito"/>
                <a:cs typeface="Nunito"/>
                <a:sym typeface="Nunito"/>
              </a:rPr>
              <a:t>Skills: AB Patterns</a:t>
            </a:r>
            <a:endParaRPr b="1" sz="1000">
              <a:solidFill>
                <a:srgbClr val="1D1D1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4" name="Google Shape;114;p13"/>
          <p:cNvSpPr txBox="1"/>
          <p:nvPr/>
        </p:nvSpPr>
        <p:spPr>
          <a:xfrm>
            <a:off x="4085675" y="5343513"/>
            <a:ext cx="1327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D1D1B"/>
                </a:solidFill>
                <a:latin typeface="Amatic SC"/>
                <a:ea typeface="Amatic SC"/>
                <a:cs typeface="Amatic SC"/>
                <a:sym typeface="Amatic SC"/>
              </a:rPr>
              <a:t>Favorite Color Patterns</a:t>
            </a:r>
            <a:endParaRPr b="1" sz="1200">
              <a:solidFill>
                <a:srgbClr val="1D1D1B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15" name="Google Shape;115;p13"/>
          <p:cNvSpPr txBox="1"/>
          <p:nvPr/>
        </p:nvSpPr>
        <p:spPr>
          <a:xfrm>
            <a:off x="5664113" y="5191150"/>
            <a:ext cx="1443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Nunito"/>
                <a:ea typeface="Nunito"/>
                <a:cs typeface="Nunito"/>
                <a:sym typeface="Nunito"/>
              </a:rPr>
              <a:t>Sensory Bin:</a:t>
            </a:r>
            <a:endParaRPr b="1" sz="1000">
              <a:solidFill>
                <a:srgbClr val="1D1D1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6" name="Google Shape;116;p13"/>
          <p:cNvSpPr txBox="1"/>
          <p:nvPr/>
        </p:nvSpPr>
        <p:spPr>
          <a:xfrm>
            <a:off x="5664124" y="5381625"/>
            <a:ext cx="1365000" cy="1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D1D1B"/>
                </a:solidFill>
                <a:latin typeface="Amatic SC"/>
                <a:ea typeface="Amatic SC"/>
                <a:cs typeface="Amatic SC"/>
                <a:sym typeface="Amatic SC"/>
              </a:rPr>
              <a:t>My Family Sensory Bin</a:t>
            </a:r>
            <a:endParaRPr b="1" sz="1200">
              <a:solidFill>
                <a:srgbClr val="1D1D1B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904900" y="6938975"/>
            <a:ext cx="13272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Nunito"/>
                <a:ea typeface="Nunito"/>
                <a:cs typeface="Nunito"/>
                <a:sym typeface="Nunito"/>
              </a:rPr>
              <a:t>Skill: Retelling</a:t>
            </a:r>
            <a:endParaRPr b="1" sz="1000">
              <a:solidFill>
                <a:srgbClr val="1D1D1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8" name="Google Shape;118;p13"/>
          <p:cNvSpPr txBox="1"/>
          <p:nvPr/>
        </p:nvSpPr>
        <p:spPr>
          <a:xfrm>
            <a:off x="909674" y="7072325"/>
            <a:ext cx="1327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D1D1B"/>
                </a:solidFill>
                <a:latin typeface="Amatic SC"/>
                <a:ea typeface="Amatic SC"/>
                <a:cs typeface="Amatic SC"/>
                <a:sym typeface="Amatic SC"/>
              </a:rPr>
              <a:t>Chrysanthemum Retelling</a:t>
            </a:r>
            <a:endParaRPr b="1" sz="1200">
              <a:solidFill>
                <a:srgbClr val="1D1D1B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19" name="Google Shape;119;p13"/>
          <p:cNvSpPr txBox="1"/>
          <p:nvPr/>
        </p:nvSpPr>
        <p:spPr>
          <a:xfrm>
            <a:off x="2491588" y="6938975"/>
            <a:ext cx="13272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Nunito"/>
                <a:ea typeface="Nunito"/>
                <a:cs typeface="Nunito"/>
                <a:sym typeface="Nunito"/>
              </a:rPr>
              <a:t>Skills: Name Writing</a:t>
            </a:r>
            <a:endParaRPr b="1" sz="1000">
              <a:solidFill>
                <a:srgbClr val="1D1D1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0" name="Google Shape;120;p13"/>
          <p:cNvSpPr txBox="1"/>
          <p:nvPr/>
        </p:nvSpPr>
        <p:spPr>
          <a:xfrm>
            <a:off x="2496362" y="7072325"/>
            <a:ext cx="1327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D1D1B"/>
                </a:solidFill>
                <a:latin typeface="Amatic SC"/>
                <a:ea typeface="Amatic SC"/>
                <a:cs typeface="Amatic SC"/>
                <a:sym typeface="Amatic SC"/>
              </a:rPr>
              <a:t>All About Me Name CraPtMty</a:t>
            </a:r>
            <a:endParaRPr b="1" sz="1200">
              <a:solidFill>
                <a:srgbClr val="1D1D1B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21" name="Google Shape;121;p13"/>
          <p:cNvSpPr txBox="1"/>
          <p:nvPr/>
        </p:nvSpPr>
        <p:spPr>
          <a:xfrm>
            <a:off x="4080913" y="6938963"/>
            <a:ext cx="1443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Nunito"/>
                <a:ea typeface="Nunito"/>
                <a:cs typeface="Nunito"/>
                <a:sym typeface="Nunito"/>
              </a:rPr>
              <a:t>Skills: AB Patterns</a:t>
            </a:r>
            <a:endParaRPr b="1" sz="1000">
              <a:solidFill>
                <a:srgbClr val="1D1D1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2" name="Google Shape;122;p13"/>
          <p:cNvSpPr txBox="1"/>
          <p:nvPr/>
        </p:nvSpPr>
        <p:spPr>
          <a:xfrm>
            <a:off x="4085675" y="7096113"/>
            <a:ext cx="1327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D1D1B"/>
                </a:solidFill>
                <a:latin typeface="Amatic SC"/>
                <a:ea typeface="Amatic SC"/>
                <a:cs typeface="Amatic SC"/>
                <a:sym typeface="Amatic SC"/>
              </a:rPr>
              <a:t>Family Patterns</a:t>
            </a:r>
            <a:endParaRPr b="1" sz="1200">
              <a:solidFill>
                <a:srgbClr val="1D1D1B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23" name="Google Shape;123;p13"/>
          <p:cNvSpPr txBox="1"/>
          <p:nvPr/>
        </p:nvSpPr>
        <p:spPr>
          <a:xfrm>
            <a:off x="5664113" y="6910413"/>
            <a:ext cx="1443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Nunito"/>
                <a:ea typeface="Nunito"/>
                <a:cs typeface="Nunito"/>
                <a:sym typeface="Nunito"/>
              </a:rPr>
              <a:t>Art:</a:t>
            </a:r>
            <a:endParaRPr b="1" sz="1000">
              <a:solidFill>
                <a:srgbClr val="1D1D1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4" name="Google Shape;124;p13"/>
          <p:cNvSpPr txBox="1"/>
          <p:nvPr/>
        </p:nvSpPr>
        <p:spPr>
          <a:xfrm>
            <a:off x="5664124" y="7115175"/>
            <a:ext cx="1365000" cy="1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D1D1B"/>
                </a:solidFill>
                <a:latin typeface="Amatic SC"/>
                <a:ea typeface="Amatic SC"/>
                <a:cs typeface="Amatic SC"/>
                <a:sym typeface="Amatic SC"/>
              </a:rPr>
              <a:t>Full Body SelP Portrait</a:t>
            </a:r>
            <a:endParaRPr b="1" sz="1200">
              <a:solidFill>
                <a:srgbClr val="1D1D1B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25" name="Google Shape;125;p13"/>
          <p:cNvSpPr txBox="1"/>
          <p:nvPr/>
        </p:nvSpPr>
        <p:spPr>
          <a:xfrm>
            <a:off x="904900" y="8643950"/>
            <a:ext cx="13272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Nunito"/>
                <a:ea typeface="Nunito"/>
                <a:cs typeface="Nunito"/>
                <a:sym typeface="Nunito"/>
              </a:rPr>
              <a:t>Skill: Tracking Print </a:t>
            </a:r>
            <a:endParaRPr b="1" sz="1000">
              <a:solidFill>
                <a:srgbClr val="1D1D1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6" name="Google Shape;126;p13"/>
          <p:cNvSpPr txBox="1"/>
          <p:nvPr/>
        </p:nvSpPr>
        <p:spPr>
          <a:xfrm>
            <a:off x="909674" y="8791588"/>
            <a:ext cx="1327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D1D1B"/>
                </a:solidFill>
                <a:latin typeface="Amatic SC"/>
                <a:ea typeface="Amatic SC"/>
                <a:cs typeface="Amatic SC"/>
                <a:sym typeface="Amatic SC"/>
              </a:rPr>
              <a:t>"Y“ Emergent Readers</a:t>
            </a:r>
            <a:endParaRPr b="1" sz="1200">
              <a:solidFill>
                <a:srgbClr val="1D1D1B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27" name="Google Shape;127;p13"/>
          <p:cNvSpPr txBox="1"/>
          <p:nvPr/>
        </p:nvSpPr>
        <p:spPr>
          <a:xfrm>
            <a:off x="2491600" y="8643950"/>
            <a:ext cx="1327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Nunito"/>
                <a:ea typeface="Nunito"/>
                <a:cs typeface="Nunito"/>
                <a:sym typeface="Nunito"/>
              </a:rPr>
              <a:t>Skills: Expressing</a:t>
            </a:r>
            <a:endParaRPr b="1" sz="1000">
              <a:solidFill>
                <a:srgbClr val="1D1D1B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Nunito"/>
                <a:ea typeface="Nunito"/>
                <a:cs typeface="Nunito"/>
                <a:sym typeface="Nunito"/>
              </a:rPr>
              <a:t>Ideas  in Writing</a:t>
            </a:r>
            <a:endParaRPr b="1" sz="1000">
              <a:solidFill>
                <a:srgbClr val="1D1D1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8" name="Google Shape;128;p13"/>
          <p:cNvSpPr txBox="1"/>
          <p:nvPr/>
        </p:nvSpPr>
        <p:spPr>
          <a:xfrm>
            <a:off x="2496362" y="8929700"/>
            <a:ext cx="1327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D1D1B"/>
                </a:solidFill>
                <a:latin typeface="Amatic SC"/>
                <a:ea typeface="Amatic SC"/>
                <a:cs typeface="Amatic SC"/>
                <a:sym typeface="Amatic SC"/>
              </a:rPr>
              <a:t>All About Me Journal</a:t>
            </a:r>
            <a:endParaRPr b="1" sz="1200">
              <a:solidFill>
                <a:srgbClr val="1D1D1B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29" name="Google Shape;129;p13"/>
          <p:cNvSpPr txBox="1"/>
          <p:nvPr/>
        </p:nvSpPr>
        <p:spPr>
          <a:xfrm>
            <a:off x="4080913" y="8639175"/>
            <a:ext cx="1443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Skills: AB Patterns</a:t>
            </a:r>
            <a:endParaRPr b="1" sz="1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0" name="Google Shape;130;p13"/>
          <p:cNvSpPr txBox="1"/>
          <p:nvPr/>
        </p:nvSpPr>
        <p:spPr>
          <a:xfrm>
            <a:off x="4085675" y="8796325"/>
            <a:ext cx="1327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rPr>
              <a:t>Clothesline Shirt Patterns</a:t>
            </a:r>
            <a:endParaRPr b="1" sz="1200">
              <a:solidFill>
                <a:schemeClr val="lt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31" name="Google Shape;131;p13"/>
          <p:cNvSpPr txBox="1"/>
          <p:nvPr/>
        </p:nvSpPr>
        <p:spPr>
          <a:xfrm>
            <a:off x="5664113" y="8624913"/>
            <a:ext cx="1443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Nunito"/>
                <a:ea typeface="Nunito"/>
                <a:cs typeface="Nunito"/>
                <a:sym typeface="Nunito"/>
              </a:rPr>
              <a:t>Sensory Bin:</a:t>
            </a:r>
            <a:endParaRPr b="1" sz="1000">
              <a:solidFill>
                <a:srgbClr val="1D1D1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2" name="Google Shape;132;p13"/>
          <p:cNvSpPr txBox="1"/>
          <p:nvPr/>
        </p:nvSpPr>
        <p:spPr>
          <a:xfrm>
            <a:off x="5664124" y="8815388"/>
            <a:ext cx="1365000" cy="1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D1D1B"/>
                </a:solidFill>
                <a:latin typeface="Amatic SC"/>
                <a:ea typeface="Amatic SC"/>
                <a:cs typeface="Amatic SC"/>
                <a:sym typeface="Amatic SC"/>
              </a:rPr>
              <a:t>Build a Family Sensory Bin</a:t>
            </a:r>
            <a:endParaRPr b="1" sz="1200">
              <a:solidFill>
                <a:srgbClr val="1D1D1B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33" name="Google Shape;13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6175" y="151325"/>
            <a:ext cx="1227575" cy="125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07775" y="4033875"/>
            <a:ext cx="853246" cy="234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506225" y="4443450"/>
            <a:ext cx="1227575" cy="4389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142875" y="9510719"/>
            <a:ext cx="7884001" cy="204333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3"/>
          <p:cNvSpPr txBox="1"/>
          <p:nvPr/>
        </p:nvSpPr>
        <p:spPr>
          <a:xfrm rot="-5400000">
            <a:off x="265925" y="2173438"/>
            <a:ext cx="7383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C3553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Day 1</a:t>
            </a:r>
            <a:endParaRPr sz="1500">
              <a:solidFill>
                <a:srgbClr val="C3553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138" name="Google Shape;138;p13"/>
          <p:cNvSpPr txBox="1"/>
          <p:nvPr/>
        </p:nvSpPr>
        <p:spPr>
          <a:xfrm rot="-5400000">
            <a:off x="265925" y="3920763"/>
            <a:ext cx="7383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C3553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Day 2</a:t>
            </a:r>
            <a:endParaRPr sz="1500">
              <a:solidFill>
                <a:srgbClr val="C3553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139" name="Google Shape;139;p13"/>
          <p:cNvSpPr txBox="1"/>
          <p:nvPr/>
        </p:nvSpPr>
        <p:spPr>
          <a:xfrm rot="-5400000">
            <a:off x="265925" y="5620975"/>
            <a:ext cx="7383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C3553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Day 3</a:t>
            </a:r>
            <a:endParaRPr sz="1500">
              <a:solidFill>
                <a:srgbClr val="C3553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140" name="Google Shape;140;p13"/>
          <p:cNvSpPr txBox="1"/>
          <p:nvPr/>
        </p:nvSpPr>
        <p:spPr>
          <a:xfrm rot="-5400000">
            <a:off x="265925" y="7345013"/>
            <a:ext cx="7383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C3553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Day 4</a:t>
            </a:r>
            <a:endParaRPr sz="1500">
              <a:solidFill>
                <a:srgbClr val="C3553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141" name="Google Shape;141;p13"/>
          <p:cNvSpPr txBox="1"/>
          <p:nvPr/>
        </p:nvSpPr>
        <p:spPr>
          <a:xfrm rot="-5400000">
            <a:off x="265925" y="9054775"/>
            <a:ext cx="7383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C3553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Day 5</a:t>
            </a:r>
            <a:endParaRPr sz="1500">
              <a:solidFill>
                <a:srgbClr val="C3553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