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6400800" cx="4572000"/>
  <p:notesSz cx="6858000" cy="9144000"/>
  <p:embeddedFontLst>
    <p:embeddedFont>
      <p:font typeface="EB Garamond"/>
      <p:regular r:id="rId8"/>
      <p:bold r:id="rId9"/>
      <p:italic r:id="rId10"/>
      <p:boldItalic r:id="rId11"/>
    </p:embeddedFont>
    <p:embeddedFont>
      <p:font typeface="Monsieur La Doulaise"/>
      <p:regular r:id="rId12"/>
    </p:embeddedFont>
    <p:embeddedFont>
      <p:font typeface="Josefi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016">
          <p15:clr>
            <a:srgbClr val="747775"/>
          </p15:clr>
        </p15:guide>
        <p15:guide id="2" pos="14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016" orient="horz"/>
        <p:guide pos="14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EBGaramond-boldItalic.fntdata"/><Relationship Id="rId10" Type="http://schemas.openxmlformats.org/officeDocument/2006/relationships/font" Target="fonts/EBGaramond-italic.fntdata"/><Relationship Id="rId13" Type="http://schemas.openxmlformats.org/officeDocument/2006/relationships/font" Target="fonts/JosefinSansLight-regular.fntdata"/><Relationship Id="rId12" Type="http://schemas.openxmlformats.org/officeDocument/2006/relationships/font" Target="fonts/MonsieurLaDoulaise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-bold.fntdata"/><Relationship Id="rId15" Type="http://schemas.openxmlformats.org/officeDocument/2006/relationships/font" Target="fonts/JosefinSansLight-italic.fntdata"/><Relationship Id="rId14" Type="http://schemas.openxmlformats.org/officeDocument/2006/relationships/font" Target="fonts/JosefinSansLight-bold.fntdata"/><Relationship Id="rId16" Type="http://schemas.openxmlformats.org/officeDocument/2006/relationships/font" Target="fonts/JosefinSans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EBGaramon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0ba865967_0_21:notes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0ba865967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55854" y="926582"/>
            <a:ext cx="4260300" cy="25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55850" y="3526911"/>
            <a:ext cx="4260300" cy="9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55850" y="2676613"/>
            <a:ext cx="4260300" cy="10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55850" y="1434191"/>
            <a:ext cx="42603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55850" y="1434191"/>
            <a:ext cx="19998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2416200" y="1434191"/>
            <a:ext cx="19998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55850" y="691413"/>
            <a:ext cx="1404000" cy="94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55850" y="1729280"/>
            <a:ext cx="1404000" cy="395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245125" y="560187"/>
            <a:ext cx="3183900" cy="509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286000" y="-156"/>
            <a:ext cx="2286000" cy="640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32750" y="1534618"/>
            <a:ext cx="2022600" cy="18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32750" y="3488271"/>
            <a:ext cx="2022600" cy="15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2469750" y="901071"/>
            <a:ext cx="1918500" cy="45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55850" y="5264716"/>
            <a:ext cx="2999400" cy="75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55850" y="1376511"/>
            <a:ext cx="4260300" cy="244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55850" y="3922769"/>
            <a:ext cx="4260300" cy="161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55850" y="1434191"/>
            <a:ext cx="4260300" cy="42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018850" y="94775"/>
            <a:ext cx="1525800" cy="1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1300350" y="303672"/>
            <a:ext cx="1971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73818F"/>
                </a:solidFill>
                <a:latin typeface="EB Garamond"/>
                <a:ea typeface="EB Garamond"/>
                <a:cs typeface="EB Garamond"/>
                <a:sym typeface="EB Garamond"/>
              </a:rPr>
              <a:t>Join us for a</a:t>
            </a:r>
            <a:endParaRPr sz="1200">
              <a:solidFill>
                <a:srgbClr val="73818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300350" y="541011"/>
            <a:ext cx="19713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600">
                <a:solidFill>
                  <a:srgbClr val="182F46"/>
                </a:solidFill>
                <a:latin typeface="Monsieur La Doulaise"/>
                <a:ea typeface="Monsieur La Doulaise"/>
                <a:cs typeface="Monsieur La Doulaise"/>
                <a:sym typeface="Monsieur La Doulaise"/>
              </a:rPr>
              <a:t>Weekend</a:t>
            </a:r>
            <a:endParaRPr sz="4600">
              <a:solidFill>
                <a:srgbClr val="182F46"/>
              </a:solidFill>
              <a:latin typeface="Monsieur La Doulaise"/>
              <a:ea typeface="Monsieur La Doulaise"/>
              <a:cs typeface="Monsieur La Doulaise"/>
              <a:sym typeface="Monsieur La Doulaise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16100" y="1217855"/>
            <a:ext cx="3739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100">
                <a:solidFill>
                  <a:srgbClr val="182F46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ITINERARY</a:t>
            </a:r>
            <a:endParaRPr sz="5100">
              <a:solidFill>
                <a:srgbClr val="182F46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300350" y="2042817"/>
            <a:ext cx="1971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73818F"/>
                </a:solidFill>
                <a:latin typeface="EB Garamond"/>
                <a:ea typeface="EB Garamond"/>
                <a:cs typeface="EB Garamond"/>
                <a:sym typeface="EB Garamond"/>
              </a:rPr>
              <a:t>Honoring</a:t>
            </a:r>
            <a:endParaRPr sz="1200">
              <a:solidFill>
                <a:srgbClr val="73818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416100" y="2343319"/>
            <a:ext cx="3739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182F46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EMILIE BALISTRERI</a:t>
            </a:r>
            <a:endParaRPr sz="2400">
              <a:solidFill>
                <a:srgbClr val="182F46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300350" y="2843295"/>
            <a:ext cx="1971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82F46"/>
                </a:solidFill>
                <a:latin typeface="EB Garamond"/>
                <a:ea typeface="EB Garamond"/>
                <a:cs typeface="EB Garamond"/>
                <a:sym typeface="EB Garamond"/>
              </a:rPr>
              <a:t>November 12 - November 14</a:t>
            </a:r>
            <a:endParaRPr sz="1200">
              <a:solidFill>
                <a:srgbClr val="182F4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1300350" y="3232257"/>
            <a:ext cx="19713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73818F"/>
                </a:solidFill>
                <a:latin typeface="EB Garamond"/>
                <a:ea typeface="EB Garamond"/>
                <a:cs typeface="EB Garamond"/>
                <a:sym typeface="EB Garamond"/>
              </a:rPr>
              <a:t>Hosted by Mabel Moore</a:t>
            </a:r>
            <a:endParaRPr sz="1000">
              <a:solidFill>
                <a:srgbClr val="73818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73818F"/>
                </a:solidFill>
                <a:latin typeface="EB Garamond"/>
                <a:ea typeface="EB Garamond"/>
                <a:cs typeface="EB Garamond"/>
                <a:sym typeface="EB Garamond"/>
              </a:rPr>
              <a:t>Citlallistad, Alaska</a:t>
            </a:r>
            <a:endParaRPr sz="1000">
              <a:solidFill>
                <a:srgbClr val="73818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73818F"/>
                </a:solidFill>
                <a:latin typeface="EB Garamond"/>
                <a:ea typeface="EB Garamond"/>
                <a:cs typeface="EB Garamond"/>
                <a:sym typeface="EB Garamond"/>
              </a:rPr>
              <a:t>RSVP to Moore</a:t>
            </a:r>
            <a:endParaRPr sz="1000">
              <a:solidFill>
                <a:srgbClr val="73818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73818F"/>
                </a:solidFill>
                <a:latin typeface="EB Garamond"/>
                <a:ea typeface="EB Garamond"/>
                <a:cs typeface="EB Garamond"/>
                <a:sym typeface="EB Garamond"/>
              </a:rPr>
              <a:t>at 012.345.6789 </a:t>
            </a:r>
            <a:endParaRPr sz="1000">
              <a:solidFill>
                <a:srgbClr val="73818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090742"/>
            <a:ext cx="4571999" cy="23325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/>
        </p:nvSpPr>
        <p:spPr>
          <a:xfrm>
            <a:off x="1018850" y="94775"/>
            <a:ext cx="1525800" cy="1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4"/>
          <p:cNvSpPr txBox="1"/>
          <p:nvPr/>
        </p:nvSpPr>
        <p:spPr>
          <a:xfrm>
            <a:off x="145950" y="279569"/>
            <a:ext cx="4280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600">
                <a:solidFill>
                  <a:srgbClr val="182F46"/>
                </a:solidFill>
                <a:latin typeface="Monsieur La Doulaise"/>
                <a:ea typeface="Monsieur La Doulaise"/>
                <a:cs typeface="Monsieur La Doulaise"/>
                <a:sym typeface="Monsieur La Doulaise"/>
              </a:rPr>
              <a:t>Weekend</a:t>
            </a:r>
            <a:r>
              <a:rPr lang="ru" sz="4600">
                <a:solidFill>
                  <a:srgbClr val="182F46"/>
                </a:solidFill>
                <a:latin typeface="Monsieur La Doulaise"/>
                <a:ea typeface="Monsieur La Doulaise"/>
                <a:cs typeface="Monsieur La Doulaise"/>
                <a:sym typeface="Monsieur La Doulaise"/>
              </a:rPr>
              <a:t> Itinerary</a:t>
            </a:r>
            <a:endParaRPr sz="4600">
              <a:solidFill>
                <a:srgbClr val="182F46"/>
              </a:solidFill>
              <a:latin typeface="Monsieur La Doulaise"/>
              <a:ea typeface="Monsieur La Doulaise"/>
              <a:cs typeface="Monsieur La Doulaise"/>
              <a:sym typeface="Monsieur La Doulaise"/>
            </a:endParaRPr>
          </a:p>
        </p:txBody>
      </p:sp>
      <p:grpSp>
        <p:nvGrpSpPr>
          <p:cNvPr id="69" name="Google Shape;69;p14"/>
          <p:cNvGrpSpPr/>
          <p:nvPr/>
        </p:nvGrpSpPr>
        <p:grpSpPr>
          <a:xfrm>
            <a:off x="937350" y="1075684"/>
            <a:ext cx="2697300" cy="1009591"/>
            <a:chOff x="937350" y="1075684"/>
            <a:chExt cx="2697300" cy="1009591"/>
          </a:xfrm>
        </p:grpSpPr>
        <p:sp>
          <p:nvSpPr>
            <p:cNvPr id="70" name="Google Shape;70;p14"/>
            <p:cNvSpPr txBox="1"/>
            <p:nvPr/>
          </p:nvSpPr>
          <p:spPr>
            <a:xfrm>
              <a:off x="1283275" y="1075684"/>
              <a:ext cx="2005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182F46"/>
                  </a:solidFill>
                  <a:latin typeface="Josefin Sans Light"/>
                  <a:ea typeface="Josefin Sans Light"/>
                  <a:cs typeface="Josefin Sans Light"/>
                  <a:sym typeface="Josefin Sans Light"/>
                </a:rPr>
                <a:t>FRIDAY</a:t>
              </a:r>
              <a:endParaRPr sz="1800">
                <a:solidFill>
                  <a:srgbClr val="182F46"/>
                </a:solidFill>
                <a:latin typeface="Josefin Sans Light"/>
                <a:ea typeface="Josefin Sans Light"/>
                <a:cs typeface="Josefin Sans Light"/>
                <a:sym typeface="Josefin Sans Light"/>
              </a:endParaRPr>
            </a:p>
          </p:txBody>
        </p:sp>
        <p:sp>
          <p:nvSpPr>
            <p:cNvPr id="71" name="Google Shape;71;p14"/>
            <p:cNvSpPr txBox="1"/>
            <p:nvPr/>
          </p:nvSpPr>
          <p:spPr>
            <a:xfrm>
              <a:off x="937350" y="1382075"/>
              <a:ext cx="26973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73818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Gather at the residence of Wyman’s - 7:30 pm </a:t>
              </a:r>
              <a:endParaRPr sz="1000">
                <a:solidFill>
                  <a:srgbClr val="73818F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72" name="Google Shape;72;p14"/>
            <p:cNvSpPr txBox="1"/>
            <p:nvPr/>
          </p:nvSpPr>
          <p:spPr>
            <a:xfrm>
              <a:off x="937350" y="1565175"/>
              <a:ext cx="26973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73818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Arrival time at the airport is scheduled for - 9:30 pm</a:t>
              </a:r>
              <a:endParaRPr sz="1000">
                <a:solidFill>
                  <a:srgbClr val="73818F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73" name="Google Shape;73;p14"/>
            <p:cNvSpPr txBox="1"/>
            <p:nvPr/>
          </p:nvSpPr>
          <p:spPr>
            <a:xfrm>
              <a:off x="937350" y="1748275"/>
              <a:ext cx="26973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73818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Begin your journey on the airplane - 11:30 pm</a:t>
              </a:r>
              <a:endParaRPr sz="1000">
                <a:solidFill>
                  <a:srgbClr val="73818F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74" name="Google Shape;74;p14"/>
            <p:cNvSpPr txBox="1"/>
            <p:nvPr/>
          </p:nvSpPr>
          <p:spPr>
            <a:xfrm>
              <a:off x="937350" y="1931375"/>
              <a:ext cx="26973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73818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Arrive in North Jermaine - 00:30 am</a:t>
              </a:r>
              <a:endParaRPr sz="1000">
                <a:solidFill>
                  <a:srgbClr val="73818F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grpSp>
        <p:nvGrpSpPr>
          <p:cNvPr id="75" name="Google Shape;75;p14"/>
          <p:cNvGrpSpPr/>
          <p:nvPr/>
        </p:nvGrpSpPr>
        <p:grpSpPr>
          <a:xfrm>
            <a:off x="937350" y="2260384"/>
            <a:ext cx="2697300" cy="1192691"/>
            <a:chOff x="937350" y="2260384"/>
            <a:chExt cx="2697300" cy="1192691"/>
          </a:xfrm>
        </p:grpSpPr>
        <p:sp>
          <p:nvSpPr>
            <p:cNvPr id="76" name="Google Shape;76;p14"/>
            <p:cNvSpPr txBox="1"/>
            <p:nvPr/>
          </p:nvSpPr>
          <p:spPr>
            <a:xfrm>
              <a:off x="1283275" y="2260384"/>
              <a:ext cx="2005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182F46"/>
                  </a:solidFill>
                  <a:latin typeface="Josefin Sans Light"/>
                  <a:ea typeface="Josefin Sans Light"/>
                  <a:cs typeface="Josefin Sans Light"/>
                  <a:sym typeface="Josefin Sans Light"/>
                </a:rPr>
                <a:t>SATURDAY</a:t>
              </a:r>
              <a:endParaRPr sz="1800">
                <a:solidFill>
                  <a:srgbClr val="182F46"/>
                </a:solidFill>
                <a:latin typeface="Josefin Sans Light"/>
                <a:ea typeface="Josefin Sans Light"/>
                <a:cs typeface="Josefin Sans Light"/>
                <a:sym typeface="Josefin Sans Light"/>
              </a:endParaRPr>
            </a:p>
          </p:txBody>
        </p:sp>
        <p:sp>
          <p:nvSpPr>
            <p:cNvPr id="77" name="Google Shape;77;p14"/>
            <p:cNvSpPr txBox="1"/>
            <p:nvPr/>
          </p:nvSpPr>
          <p:spPr>
            <a:xfrm>
              <a:off x="937350" y="2566775"/>
              <a:ext cx="26973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73818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Having breakfast at Ritchie-Effertz Cafe - 7:30 am </a:t>
              </a:r>
              <a:endParaRPr sz="1000">
                <a:solidFill>
                  <a:srgbClr val="73818F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78" name="Google Shape;78;p14"/>
            <p:cNvSpPr txBox="1"/>
            <p:nvPr/>
          </p:nvSpPr>
          <p:spPr>
            <a:xfrm>
              <a:off x="937350" y="2749875"/>
              <a:ext cx="26973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73818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Touring and exploring places of interest - 9:30 am</a:t>
              </a:r>
              <a:endParaRPr sz="1000">
                <a:solidFill>
                  <a:srgbClr val="73818F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79" name="Google Shape;79;p14"/>
            <p:cNvSpPr txBox="1"/>
            <p:nvPr/>
          </p:nvSpPr>
          <p:spPr>
            <a:xfrm>
              <a:off x="937350" y="2932975"/>
              <a:ext cx="26973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73818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Lunch at Sushi Bar - 11:30 am</a:t>
              </a:r>
              <a:endParaRPr sz="1000">
                <a:solidFill>
                  <a:srgbClr val="73818F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80" name="Google Shape;80;p14"/>
            <p:cNvSpPr txBox="1"/>
            <p:nvPr/>
          </p:nvSpPr>
          <p:spPr>
            <a:xfrm>
              <a:off x="937350" y="3116075"/>
              <a:ext cx="26973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73818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Spa &amp; Massage - 12:30 pm</a:t>
              </a:r>
              <a:endParaRPr sz="1000">
                <a:solidFill>
                  <a:srgbClr val="73818F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81" name="Google Shape;81;p14"/>
            <p:cNvSpPr txBox="1"/>
            <p:nvPr/>
          </p:nvSpPr>
          <p:spPr>
            <a:xfrm>
              <a:off x="937350" y="3299175"/>
              <a:ext cx="26973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73818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Dinner - 4:30 pm</a:t>
              </a:r>
              <a:endParaRPr sz="1000">
                <a:solidFill>
                  <a:srgbClr val="73818F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grpSp>
        <p:nvGrpSpPr>
          <p:cNvPr id="82" name="Google Shape;82;p14"/>
          <p:cNvGrpSpPr/>
          <p:nvPr/>
        </p:nvGrpSpPr>
        <p:grpSpPr>
          <a:xfrm>
            <a:off x="937350" y="3587234"/>
            <a:ext cx="2697300" cy="1009591"/>
            <a:chOff x="937350" y="2260384"/>
            <a:chExt cx="2697300" cy="1009591"/>
          </a:xfrm>
        </p:grpSpPr>
        <p:sp>
          <p:nvSpPr>
            <p:cNvPr id="83" name="Google Shape;83;p14"/>
            <p:cNvSpPr txBox="1"/>
            <p:nvPr/>
          </p:nvSpPr>
          <p:spPr>
            <a:xfrm>
              <a:off x="1283275" y="2260384"/>
              <a:ext cx="2005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182F46"/>
                  </a:solidFill>
                  <a:latin typeface="Josefin Sans Light"/>
                  <a:ea typeface="Josefin Sans Light"/>
                  <a:cs typeface="Josefin Sans Light"/>
                  <a:sym typeface="Josefin Sans Light"/>
                </a:rPr>
                <a:t>SUNDAY</a:t>
              </a:r>
              <a:endParaRPr sz="1800">
                <a:solidFill>
                  <a:srgbClr val="182F46"/>
                </a:solidFill>
                <a:latin typeface="Josefin Sans Light"/>
                <a:ea typeface="Josefin Sans Light"/>
                <a:cs typeface="Josefin Sans Light"/>
                <a:sym typeface="Josefin Sans Light"/>
              </a:endParaRPr>
            </a:p>
          </p:txBody>
        </p:sp>
        <p:sp>
          <p:nvSpPr>
            <p:cNvPr id="84" name="Google Shape;84;p14"/>
            <p:cNvSpPr txBox="1"/>
            <p:nvPr/>
          </p:nvSpPr>
          <p:spPr>
            <a:xfrm>
              <a:off x="937350" y="2566775"/>
              <a:ext cx="26973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73818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Brunch - 10:30 am </a:t>
              </a:r>
              <a:endParaRPr sz="1000">
                <a:solidFill>
                  <a:srgbClr val="73818F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85" name="Google Shape;85;p14"/>
            <p:cNvSpPr txBox="1"/>
            <p:nvPr/>
          </p:nvSpPr>
          <p:spPr>
            <a:xfrm>
              <a:off x="937350" y="2749875"/>
              <a:ext cx="26973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73818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Gather at the airport - 5:00 pm</a:t>
              </a:r>
              <a:endParaRPr sz="1000">
                <a:solidFill>
                  <a:srgbClr val="73818F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86" name="Google Shape;86;p14"/>
            <p:cNvSpPr txBox="1"/>
            <p:nvPr/>
          </p:nvSpPr>
          <p:spPr>
            <a:xfrm>
              <a:off x="937350" y="2932975"/>
              <a:ext cx="26973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73818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Board flight- 6:30 am</a:t>
              </a:r>
              <a:endParaRPr sz="1000">
                <a:solidFill>
                  <a:srgbClr val="73818F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87" name="Google Shape;87;p14"/>
            <p:cNvSpPr txBox="1"/>
            <p:nvPr/>
          </p:nvSpPr>
          <p:spPr>
            <a:xfrm>
              <a:off x="937350" y="3116075"/>
              <a:ext cx="26973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73818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Arrive Home - 9:30pm</a:t>
              </a:r>
              <a:endParaRPr sz="1000">
                <a:solidFill>
                  <a:srgbClr val="73818F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pic>
        <p:nvPicPr>
          <p:cNvPr id="88" name="Google Shape;88;p14"/>
          <p:cNvPicPr preferRelativeResize="0"/>
          <p:nvPr/>
        </p:nvPicPr>
        <p:blipFill rotWithShape="1">
          <a:blip r:embed="rId3">
            <a:alphaModFix/>
          </a:blip>
          <a:srcRect b="15009" l="0" r="0" t="0"/>
          <a:stretch/>
        </p:blipFill>
        <p:spPr>
          <a:xfrm>
            <a:off x="0" y="4414675"/>
            <a:ext cx="4571999" cy="198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