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loock"/>
      <p:regular r:id="rId7"/>
    </p:embeddedFont>
    <p:embeddedFont>
      <p:font typeface="Bebas Neue"/>
      <p:regular r:id="rId8"/>
    </p:embeddedFont>
    <p:embeddedFont>
      <p:font typeface="Courgette"/>
      <p:regular r:id="rId9"/>
    </p:embeddedFont>
    <p:embeddedFont>
      <p:font typeface="Allison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9">
          <p15:clr>
            <a:srgbClr val="747775"/>
          </p15:clr>
        </p15:guide>
        <p15:guide id="2" orient="horz" pos="80">
          <p15:clr>
            <a:srgbClr val="747775"/>
          </p15:clr>
        </p15:guide>
        <p15:guide id="3" pos="4683">
          <p15:clr>
            <a:srgbClr val="747775"/>
          </p15:clr>
        </p15:guide>
        <p15:guide id="4" orient="horz" pos="665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9"/>
        <p:guide pos="80" orient="horz"/>
        <p:guide pos="4683"/>
        <p:guide pos="665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Allison-regular.fntdata"/><Relationship Id="rId9" Type="http://schemas.openxmlformats.org/officeDocument/2006/relationships/font" Target="fonts/Courgett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loock-regular.fntdata"/><Relationship Id="rId8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921C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125450" y="127100"/>
              <a:ext cx="7309200" cy="10437900"/>
            </a:xfrm>
            <a:prstGeom prst="rect">
              <a:avLst/>
            </a:prstGeom>
            <a:gradFill>
              <a:gsLst>
                <a:gs pos="0">
                  <a:srgbClr val="EFE5DA"/>
                </a:gs>
                <a:gs pos="51000">
                  <a:srgbClr val="EFE5DA"/>
                </a:gs>
                <a:gs pos="100000">
                  <a:srgbClr val="7C616A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62" y="1061925"/>
            <a:ext cx="6776274" cy="6534702"/>
          </a:xfrm>
          <a:prstGeom prst="rect">
            <a:avLst/>
          </a:prstGeom>
          <a:noFill/>
          <a:ln>
            <a:noFill/>
          </a:ln>
          <a:effectLst>
            <a:outerShdw blurRad="257175" rotWithShape="0" algn="bl" dir="5400000" dist="19050">
              <a:srgbClr val="000000">
                <a:alpha val="44000"/>
              </a:srgbClr>
            </a:outerShdw>
          </a:effectLst>
        </p:spPr>
      </p:pic>
      <p:sp>
        <p:nvSpPr>
          <p:cNvPr id="58" name="Google Shape;58;p13"/>
          <p:cNvSpPr txBox="1"/>
          <p:nvPr/>
        </p:nvSpPr>
        <p:spPr>
          <a:xfrm>
            <a:off x="1897650" y="483133"/>
            <a:ext cx="3764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>
                <a:solidFill>
                  <a:srgbClr val="5E444A"/>
                </a:solidFill>
                <a:latin typeface="Courgette"/>
                <a:ea typeface="Courgette"/>
                <a:cs typeface="Courgette"/>
                <a:sym typeface="Courgette"/>
              </a:rPr>
              <a:t>Your Club Presents</a:t>
            </a:r>
            <a:endParaRPr sz="2600">
              <a:solidFill>
                <a:srgbClr val="5E444A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-111141" y="-698514"/>
            <a:ext cx="8132250" cy="9836255"/>
            <a:chOff x="-111141" y="-622314"/>
            <a:chExt cx="8132250" cy="9836255"/>
          </a:xfrm>
        </p:grpSpPr>
        <p:sp>
          <p:nvSpPr>
            <p:cNvPr id="60" name="Google Shape;60;p13"/>
            <p:cNvSpPr txBox="1"/>
            <p:nvPr/>
          </p:nvSpPr>
          <p:spPr>
            <a:xfrm rot="-1187938">
              <a:off x="268032" y="499939"/>
              <a:ext cx="7201503" cy="3297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3000">
                  <a:solidFill>
                    <a:schemeClr val="lt1"/>
                  </a:solidFill>
                  <a:latin typeface="Allison"/>
                  <a:ea typeface="Allison"/>
                  <a:cs typeface="Allison"/>
                  <a:sym typeface="Allison"/>
                </a:rPr>
                <a:t>Happy</a:t>
              </a:r>
              <a:endParaRPr sz="23000">
                <a:solidFill>
                  <a:schemeClr val="lt1"/>
                </a:solidFill>
                <a:latin typeface="Allison"/>
                <a:ea typeface="Allison"/>
                <a:cs typeface="Allison"/>
                <a:sym typeface="Allison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 rot="-1378508">
              <a:off x="246724" y="3275541"/>
              <a:ext cx="7201569" cy="32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5100">
                  <a:solidFill>
                    <a:schemeClr val="lt1"/>
                  </a:solidFill>
                  <a:latin typeface="Allison"/>
                  <a:ea typeface="Allison"/>
                  <a:cs typeface="Allison"/>
                  <a:sym typeface="Allison"/>
                </a:rPr>
                <a:t>Valentine’s</a:t>
              </a:r>
              <a:endParaRPr sz="15100">
                <a:solidFill>
                  <a:schemeClr val="lt1"/>
                </a:solidFill>
                <a:latin typeface="Allison"/>
                <a:ea typeface="Allison"/>
                <a:cs typeface="Allison"/>
                <a:sym typeface="Allison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 rot="-1378508">
              <a:off x="461674" y="4641391"/>
              <a:ext cx="7201569" cy="32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5100">
                  <a:solidFill>
                    <a:schemeClr val="lt1"/>
                  </a:solidFill>
                  <a:latin typeface="Allison"/>
                  <a:ea typeface="Allison"/>
                  <a:cs typeface="Allison"/>
                  <a:sym typeface="Allison"/>
                </a:rPr>
                <a:t>Day</a:t>
              </a:r>
              <a:endParaRPr sz="15100">
                <a:solidFill>
                  <a:schemeClr val="lt1"/>
                </a:solidFill>
                <a:latin typeface="Allison"/>
                <a:ea typeface="Allison"/>
                <a:cs typeface="Allison"/>
                <a:sym typeface="Allison"/>
              </a:endParaRPr>
            </a:p>
          </p:txBody>
        </p:sp>
      </p:grpSp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9025" y="2831800"/>
            <a:ext cx="2367600" cy="1940025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114" y="8383889"/>
            <a:ext cx="1627151" cy="220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826836" y="8383886"/>
            <a:ext cx="1627151" cy="220044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2292650" y="7826226"/>
            <a:ext cx="2976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4300">
                <a:solidFill>
                  <a:srgbClr val="E83D44"/>
                </a:solidFill>
                <a:latin typeface="Gloock"/>
                <a:ea typeface="Gloock"/>
                <a:cs typeface="Gloock"/>
                <a:sym typeface="Gloock"/>
              </a:rPr>
              <a:t>February 14</a:t>
            </a:r>
            <a:endParaRPr sz="4300">
              <a:solidFill>
                <a:srgbClr val="E83D44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2731" y="8089264"/>
            <a:ext cx="135725" cy="13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8256" y="8089264"/>
            <a:ext cx="135725" cy="1357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1665450" y="9858025"/>
            <a:ext cx="4229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43353C"/>
                </a:solidFill>
                <a:latin typeface="Gloock"/>
                <a:ea typeface="Gloock"/>
                <a:cs typeface="Gloock"/>
                <a:sym typeface="Gloock"/>
              </a:rPr>
              <a:t>5768 Wesley Avenue, Chevy Avenue, NY</a:t>
            </a:r>
            <a:endParaRPr sz="1700">
              <a:solidFill>
                <a:srgbClr val="43353C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1117150" y="7704513"/>
            <a:ext cx="1031775" cy="773250"/>
            <a:chOff x="1117150" y="7780713"/>
            <a:chExt cx="1031775" cy="77325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1144225" y="7780713"/>
              <a:ext cx="1004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100">
                  <a:solidFill>
                    <a:srgbClr val="E83D44"/>
                  </a:solidFill>
                  <a:latin typeface="Courgette"/>
                  <a:ea typeface="Courgette"/>
                  <a:cs typeface="Courgette"/>
                  <a:sym typeface="Courgette"/>
                </a:rPr>
                <a:t>E</a:t>
              </a:r>
              <a:r>
                <a:rPr lang="uk" sz="2100">
                  <a:solidFill>
                    <a:srgbClr val="E83D44"/>
                  </a:solidFill>
                  <a:latin typeface="Courgette"/>
                  <a:ea typeface="Courgette"/>
                  <a:cs typeface="Courgette"/>
                  <a:sym typeface="Courgette"/>
                </a:rPr>
                <a:t>ntry</a:t>
              </a:r>
              <a:endParaRPr sz="2100">
                <a:solidFill>
                  <a:srgbClr val="E83D44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1117150" y="8076663"/>
              <a:ext cx="10047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100">
                  <a:solidFill>
                    <a:srgbClr val="E83D44"/>
                  </a:solidFill>
                  <a:latin typeface="Bebas Neue"/>
                  <a:ea typeface="Bebas Neue"/>
                  <a:cs typeface="Bebas Neue"/>
                  <a:sym typeface="Bebas Neue"/>
                </a:rPr>
                <a:t>20$</a:t>
              </a:r>
              <a:endParaRPr b="1" sz="3100">
                <a:solidFill>
                  <a:srgbClr val="E83D44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523975" y="7704513"/>
            <a:ext cx="1031775" cy="773250"/>
            <a:chOff x="1040950" y="7780713"/>
            <a:chExt cx="1031775" cy="77325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1068025" y="7780713"/>
              <a:ext cx="1004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100">
                  <a:solidFill>
                    <a:srgbClr val="E83D44"/>
                  </a:solidFill>
                  <a:latin typeface="Courgette"/>
                  <a:ea typeface="Courgette"/>
                  <a:cs typeface="Courgette"/>
                  <a:sym typeface="Courgette"/>
                </a:rPr>
                <a:t>Vip</a:t>
              </a:r>
              <a:endParaRPr sz="2100">
                <a:solidFill>
                  <a:srgbClr val="E83D44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1040950" y="8076663"/>
              <a:ext cx="10047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3100">
                  <a:solidFill>
                    <a:srgbClr val="E83D44"/>
                  </a:solidFill>
                  <a:latin typeface="Bebas Neue"/>
                  <a:ea typeface="Bebas Neue"/>
                  <a:cs typeface="Bebas Neue"/>
                  <a:sym typeface="Bebas Neue"/>
                </a:rPr>
                <a:t>5</a:t>
              </a:r>
              <a:r>
                <a:rPr b="1" lang="uk" sz="3100">
                  <a:solidFill>
                    <a:srgbClr val="E83D44"/>
                  </a:solidFill>
                  <a:latin typeface="Bebas Neue"/>
                  <a:ea typeface="Bebas Neue"/>
                  <a:cs typeface="Bebas Neue"/>
                  <a:sym typeface="Bebas Neue"/>
                </a:rPr>
                <a:t>0$</a:t>
              </a:r>
              <a:endParaRPr b="1" sz="3100">
                <a:solidFill>
                  <a:srgbClr val="E83D44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1609075" y="9245291"/>
            <a:ext cx="43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E83D44"/>
                </a:solidFill>
                <a:latin typeface="Bebas Neue"/>
                <a:ea typeface="Bebas Neue"/>
                <a:cs typeface="Bebas Neue"/>
                <a:sym typeface="Bebas Neue"/>
              </a:rPr>
              <a:t>FRIDAY | FEBRUARY 14TH | 6PM</a:t>
            </a:r>
            <a:endParaRPr sz="3200">
              <a:solidFill>
                <a:srgbClr val="E83D44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183575" y="8344079"/>
            <a:ext cx="5181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5400">
                <a:solidFill>
                  <a:srgbClr val="5E444A"/>
                </a:solidFill>
                <a:latin typeface="Allison"/>
                <a:ea typeface="Allison"/>
                <a:cs typeface="Allison"/>
                <a:sym typeface="Allison"/>
              </a:rPr>
              <a:t>Drinks-Music-Love-Dance</a:t>
            </a:r>
            <a:endParaRPr sz="5400">
              <a:solidFill>
                <a:srgbClr val="5E444A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