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DM Sans Medium"/>
      <p:regular r:id="rId8"/>
      <p:bold r:id="rId9"/>
      <p:italic r:id="rId10"/>
      <p:boldItalic r:id="rId11"/>
    </p:embeddedFont>
    <p:embeddedFont>
      <p:font typeface="DM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0">
          <p15:clr>
            <a:srgbClr val="747775"/>
          </p15:clr>
        </p15:guide>
        <p15:guide id="2" pos="1984">
          <p15:clr>
            <a:srgbClr val="747775"/>
          </p15:clr>
        </p15:guide>
        <p15:guide id="3" pos="2098">
          <p15:clr>
            <a:srgbClr val="747775"/>
          </p15:clr>
        </p15:guide>
        <p15:guide id="4" orient="horz" pos="3175">
          <p15:clr>
            <a:srgbClr val="747775"/>
          </p15:clr>
        </p15:guide>
        <p15:guide id="5" orient="horz" pos="4669">
          <p15:clr>
            <a:srgbClr val="747775"/>
          </p15:clr>
        </p15:guide>
        <p15:guide id="6" pos="135">
          <p15:clr>
            <a:srgbClr val="747775"/>
          </p15:clr>
        </p15:guide>
        <p15:guide id="7" pos="283">
          <p15:clr>
            <a:srgbClr val="747775"/>
          </p15:clr>
        </p15:guide>
        <p15:guide id="8" pos="2245">
          <p15:clr>
            <a:srgbClr val="747775"/>
          </p15:clr>
        </p15:guide>
        <p15:guide id="9" pos="4365">
          <p15:clr>
            <a:srgbClr val="747775"/>
          </p15:clr>
        </p15:guide>
        <p15:guide id="10" pos="4513">
          <p15:clr>
            <a:srgbClr val="747775"/>
          </p15:clr>
        </p15:guide>
        <p15:guide id="11" orient="horz" pos="253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 orient="horz"/>
        <p:guide pos="1984"/>
        <p:guide pos="2098"/>
        <p:guide pos="3175" orient="horz"/>
        <p:guide pos="4669" orient="horz"/>
        <p:guide pos="135"/>
        <p:guide pos="283"/>
        <p:guide pos="2245"/>
        <p:guide pos="4365"/>
        <p:guide pos="4513"/>
        <p:guide pos="253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Medium-boldItalic.fntdata"/><Relationship Id="rId10" Type="http://schemas.openxmlformats.org/officeDocument/2006/relationships/font" Target="fonts/DMSansMedium-italic.fntdata"/><Relationship Id="rId13" Type="http://schemas.openxmlformats.org/officeDocument/2006/relationships/font" Target="fonts/DMSans-bold.fntdata"/><Relationship Id="rId12" Type="http://schemas.openxmlformats.org/officeDocument/2006/relationships/font" Target="fonts/DM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MSansMedium-bold.fntdata"/><Relationship Id="rId15" Type="http://schemas.openxmlformats.org/officeDocument/2006/relationships/font" Target="fonts/DMSans-boldItalic.fntdata"/><Relationship Id="rId14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DMSans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abe75ec5d4_0_2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abe75ec5d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0000" y="360681"/>
            <a:ext cx="6728399" cy="467931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214350" y="360000"/>
            <a:ext cx="2935800" cy="7052400"/>
          </a:xfrm>
          <a:prstGeom prst="rect">
            <a:avLst/>
          </a:prstGeom>
          <a:solidFill>
            <a:srgbClr val="CAD5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50393" y="557882"/>
            <a:ext cx="2381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3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About Our </a:t>
            </a:r>
            <a:endParaRPr b="1" sz="3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Company</a:t>
            </a:r>
            <a:endParaRPr b="1" sz="3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43600" y="1707700"/>
            <a:ext cx="250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A brief history of the company, including its founding story, milestones, and growth.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0" l="4373" r="14325" t="0"/>
          <a:stretch/>
        </p:blipFill>
        <p:spPr>
          <a:xfrm>
            <a:off x="-575" y="5369275"/>
            <a:ext cx="2935799" cy="2403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8637327" y="548551"/>
            <a:ext cx="1186860" cy="713100"/>
            <a:chOff x="8637327" y="548551"/>
            <a:chExt cx="1186860" cy="713100"/>
          </a:xfrm>
        </p:grpSpPr>
        <p:sp>
          <p:nvSpPr>
            <p:cNvPr id="60" name="Google Shape;60;p13"/>
            <p:cNvSpPr/>
            <p:nvPr/>
          </p:nvSpPr>
          <p:spPr>
            <a:xfrm>
              <a:off x="9111087" y="548551"/>
              <a:ext cx="713100" cy="713100"/>
            </a:xfrm>
            <a:prstGeom prst="ellipse">
              <a:avLst/>
            </a:prstGeom>
            <a:solidFill>
              <a:srgbClr val="62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8637327" y="604951"/>
              <a:ext cx="11721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uk" sz="15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Company</a:t>
              </a:r>
              <a:endParaRPr b="1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Logo</a:t>
              </a:r>
              <a:endParaRPr b="1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cxnSp>
        <p:nvCxnSpPr>
          <p:cNvPr id="62" name="Google Shape;62;p13"/>
          <p:cNvCxnSpPr/>
          <p:nvPr/>
        </p:nvCxnSpPr>
        <p:spPr>
          <a:xfrm>
            <a:off x="3331375" y="5170025"/>
            <a:ext cx="6733800" cy="0"/>
          </a:xfrm>
          <a:prstGeom prst="straightConnector1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 txBox="1"/>
          <p:nvPr/>
        </p:nvSpPr>
        <p:spPr>
          <a:xfrm>
            <a:off x="3555262" y="5410412"/>
            <a:ext cx="2348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8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Contact </a:t>
            </a:r>
            <a:endParaRPr b="1" sz="28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8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Information:</a:t>
            </a:r>
            <a:endParaRPr b="1" sz="28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3558385" y="6420558"/>
            <a:ext cx="2348100" cy="1028798"/>
            <a:chOff x="3558385" y="6420558"/>
            <a:chExt cx="2348100" cy="1028798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3558385" y="6420558"/>
              <a:ext cx="2348100" cy="38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A:</a:t>
              </a:r>
              <a:r>
                <a:rPr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 389 Wines Lane, Houston, </a:t>
              </a:r>
              <a:endParaRPr sz="1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Texas, 77002</a:t>
              </a:r>
              <a:endParaRPr sz="1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3558385" y="6853891"/>
              <a:ext cx="2348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P: </a:t>
              </a:r>
              <a:r>
                <a:rPr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+1  832-254-8919</a:t>
              </a:r>
              <a:endParaRPr sz="1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3558385" y="7067023"/>
              <a:ext cx="2348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W:</a:t>
              </a:r>
              <a:r>
                <a:rPr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 Domain.ltd.com</a:t>
              </a:r>
              <a:endParaRPr sz="1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558385" y="7280156"/>
              <a:ext cx="2348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E: </a:t>
              </a:r>
              <a:r>
                <a:rPr lang="uk" sz="1100">
                  <a:solidFill>
                    <a:srgbClr val="3D3D3D"/>
                  </a:solidFill>
                  <a:latin typeface="DM Sans"/>
                  <a:ea typeface="DM Sans"/>
                  <a:cs typeface="DM Sans"/>
                  <a:sym typeface="DM Sans"/>
                </a:rPr>
                <a:t>Domain@mail.com</a:t>
              </a:r>
              <a:endParaRPr sz="1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69" name="Google Shape;69;p13"/>
          <p:cNvSpPr/>
          <p:nvPr/>
        </p:nvSpPr>
        <p:spPr>
          <a:xfrm>
            <a:off x="6930000" y="7200000"/>
            <a:ext cx="234900" cy="572400"/>
          </a:xfrm>
          <a:prstGeom prst="rect">
            <a:avLst/>
          </a:prstGeom>
          <a:solidFill>
            <a:srgbClr val="CAD5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6918815" y="5382602"/>
            <a:ext cx="23481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4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Tri Fold </a:t>
            </a:r>
            <a:endParaRPr b="1" sz="4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4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Brochure</a:t>
            </a:r>
            <a:endParaRPr b="1" sz="4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918815" y="6604277"/>
            <a:ext cx="2348100" cy="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3D3D3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Company Slogan</a:t>
            </a:r>
            <a:endParaRPr sz="1600">
              <a:solidFill>
                <a:srgbClr val="3D3D3D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43600" y="2307480"/>
            <a:ext cx="250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Mission statement: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 A concise statement reflecting the company's purpose and goals.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43600" y="3099309"/>
            <a:ext cx="250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Vision statement: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 A glimpse into the company's future aspirations and direction.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43600" y="3886125"/>
            <a:ext cx="250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Core values: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Enumerate the principles that guide the company's decisions and actions.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/>
          <p:nvPr/>
        </p:nvSpPr>
        <p:spPr>
          <a:xfrm>
            <a:off x="3330000" y="0"/>
            <a:ext cx="3350700" cy="4026000"/>
          </a:xfrm>
          <a:prstGeom prst="rect">
            <a:avLst/>
          </a:prstGeom>
          <a:solidFill>
            <a:srgbClr val="CAD5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4"/>
          <p:cNvPicPr preferRelativeResize="0"/>
          <p:nvPr/>
        </p:nvPicPr>
        <p:blipFill rotWithShape="1">
          <a:blip r:embed="rId3">
            <a:alphaModFix/>
          </a:blip>
          <a:srcRect b="12033" l="0" r="0" t="0"/>
          <a:stretch/>
        </p:blipFill>
        <p:spPr>
          <a:xfrm>
            <a:off x="3330000" y="4435150"/>
            <a:ext cx="6733801" cy="333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/>
          <p:nvPr/>
        </p:nvSpPr>
        <p:spPr>
          <a:xfrm>
            <a:off x="450000" y="3746425"/>
            <a:ext cx="2700300" cy="3666000"/>
          </a:xfrm>
          <a:prstGeom prst="rect">
            <a:avLst/>
          </a:prstGeom>
          <a:solidFill>
            <a:srgbClr val="CAD5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 txBox="1"/>
          <p:nvPr/>
        </p:nvSpPr>
        <p:spPr>
          <a:xfrm>
            <a:off x="213259" y="443772"/>
            <a:ext cx="238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Products</a:t>
            </a:r>
            <a:endParaRPr b="1" sz="3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Services</a:t>
            </a:r>
            <a:endParaRPr b="1" sz="32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213259" y="1569925"/>
            <a:ext cx="2737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AI-Powered Analytics Suite: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 Harness the power of advanced AI algorithms to analyze data and derive actionable insights, enabling informed decision-making.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4" name="Google Shape;84;p14"/>
          <p:cNvGrpSpPr/>
          <p:nvPr/>
        </p:nvGrpSpPr>
        <p:grpSpPr>
          <a:xfrm>
            <a:off x="8638689" y="6709963"/>
            <a:ext cx="1186860" cy="713100"/>
            <a:chOff x="8637327" y="548551"/>
            <a:chExt cx="1186860" cy="713100"/>
          </a:xfrm>
        </p:grpSpPr>
        <p:sp>
          <p:nvSpPr>
            <p:cNvPr id="85" name="Google Shape;85;p14"/>
            <p:cNvSpPr/>
            <p:nvPr/>
          </p:nvSpPr>
          <p:spPr>
            <a:xfrm>
              <a:off x="9111087" y="548551"/>
              <a:ext cx="713100" cy="713100"/>
            </a:xfrm>
            <a:prstGeom prst="ellipse">
              <a:avLst/>
            </a:prstGeom>
            <a:solidFill>
              <a:srgbClr val="62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8637327" y="604951"/>
              <a:ext cx="11721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Company</a:t>
              </a:r>
              <a:endParaRPr b="1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5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Logo</a:t>
              </a:r>
              <a:endParaRPr b="1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cxnSp>
        <p:nvCxnSpPr>
          <p:cNvPr id="87" name="Google Shape;87;p14"/>
          <p:cNvCxnSpPr/>
          <p:nvPr/>
        </p:nvCxnSpPr>
        <p:spPr>
          <a:xfrm>
            <a:off x="3330000" y="4230575"/>
            <a:ext cx="6733800" cy="0"/>
          </a:xfrm>
          <a:prstGeom prst="straightConnector1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8" name="Google Shape;88;p14"/>
          <p:cNvPicPr preferRelativeResize="0"/>
          <p:nvPr/>
        </p:nvPicPr>
        <p:blipFill rotWithShape="1">
          <a:blip r:embed="rId4">
            <a:alphaModFix/>
          </a:blip>
          <a:srcRect b="0" l="857" r="552" t="5944"/>
          <a:stretch/>
        </p:blipFill>
        <p:spPr>
          <a:xfrm>
            <a:off x="214350" y="4026000"/>
            <a:ext cx="2662325" cy="37464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/>
          <p:nvPr/>
        </p:nvSpPr>
        <p:spPr>
          <a:xfrm>
            <a:off x="3563871" y="443772"/>
            <a:ext cx="238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Pricing</a:t>
            </a:r>
            <a:endParaRPr b="1" sz="3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Information</a:t>
            </a:r>
            <a:endParaRPr b="1" sz="3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3563871" y="1569925"/>
            <a:ext cx="27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Customizable Packages: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Tailored plans to suit your specific needs, ensuring you only pay for what you require.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930001" y="443775"/>
            <a:ext cx="2822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Key Features </a:t>
            </a:r>
            <a:endParaRPr b="1" sz="3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1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or Benefits</a:t>
            </a:r>
            <a:endParaRPr b="1" sz="31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6929996" y="1569925"/>
            <a:ext cx="27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Functionality: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Describe what your product or service does and how it addresses a particular need or solves a problem.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13259" y="2560605"/>
            <a:ext cx="2737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IoT Integration Platform:</a:t>
            </a:r>
            <a:endParaRPr b="1"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Seamlessly connect and manage devices, leveraging IoT capabilities to optimize operations and improve efficiency.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563871" y="2362304"/>
            <a:ext cx="27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Transparent Pricing Structure: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Our pricing is straightforward and transparent, eliminating hidden fees or surprises.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6929996" y="2359828"/>
            <a:ext cx="27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Innovation: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Highlight any unique or groundbreaking features that differentiate your offering from others in the market.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6929996" y="3156468"/>
            <a:ext cx="27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Performance: </a:t>
            </a:r>
            <a:r>
              <a:rPr lang="uk" sz="1000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Emphasize the reliability, speed, or efficiency of your product/service compared to alternatives.</a:t>
            </a:r>
            <a:endParaRPr sz="1000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