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oboto"/>
      <p:regular r:id="rId7"/>
      <p:bold r:id="rId8"/>
      <p:italic r:id="rId9"/>
      <p:boldItalic r:id="rId10"/>
    </p:embeddedFont>
    <p:embeddedFont>
      <p:font typeface="Josefin Sans"/>
      <p:regular r:id="rId11"/>
      <p:bold r:id="rId12"/>
      <p:italic r:id="rId13"/>
      <p:boldItalic r:id="rId14"/>
    </p:embeddedFont>
    <p:embeddedFont>
      <p:font typeface="Forum"/>
      <p:regular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232">
          <p15:clr>
            <a:srgbClr val="A4A3A4"/>
          </p15:clr>
        </p15:guide>
        <p15:guide id="2" pos="53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232"/>
        <p:guide pos="53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JosefinSans-regular.fntdata"/><Relationship Id="rId10" Type="http://schemas.openxmlformats.org/officeDocument/2006/relationships/font" Target="fonts/Roboto-boldItalic.fntdata"/><Relationship Id="rId13" Type="http://schemas.openxmlformats.org/officeDocument/2006/relationships/font" Target="fonts/JosefinSans-italic.fntdata"/><Relationship Id="rId12" Type="http://schemas.openxmlformats.org/officeDocument/2006/relationships/font" Target="fonts/JosefinSans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-italic.fntdata"/><Relationship Id="rId15" Type="http://schemas.openxmlformats.org/officeDocument/2006/relationships/font" Target="fonts/Forum-regular.fntdata"/><Relationship Id="rId14" Type="http://schemas.openxmlformats.org/officeDocument/2006/relationships/font" Target="fonts/Josefi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-regular.fntdata"/><Relationship Id="rId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4133700"/>
            <a:ext cx="7560000" cy="516600"/>
          </a:xfrm>
          <a:prstGeom prst="rect">
            <a:avLst/>
          </a:prstGeom>
          <a:solidFill>
            <a:srgbClr val="A3AF9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798275" y="794975"/>
            <a:ext cx="3560700" cy="10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0">
                <a:latin typeface="Forum"/>
                <a:ea typeface="Forum"/>
                <a:cs typeface="Forum"/>
                <a:sym typeface="Forum"/>
              </a:rPr>
              <a:t>Estimate</a:t>
            </a:r>
            <a:endParaRPr sz="7000">
              <a:latin typeface="Forum"/>
              <a:ea typeface="Forum"/>
              <a:cs typeface="Forum"/>
              <a:sym typeface="Forum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851276" y="2159625"/>
            <a:ext cx="1805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A3AF9C"/>
                </a:solidFill>
                <a:latin typeface="Josefin Sans"/>
                <a:ea typeface="Josefin Sans"/>
                <a:cs typeface="Josefin Sans"/>
                <a:sym typeface="Josefin Sans"/>
              </a:rPr>
              <a:t>INVOICE TO :</a:t>
            </a:r>
            <a:endParaRPr b="1" sz="1200">
              <a:solidFill>
                <a:srgbClr val="A3AF9C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4913576" y="2159625"/>
            <a:ext cx="1805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A3AF9C"/>
                </a:solidFill>
                <a:latin typeface="Josefin Sans"/>
                <a:ea typeface="Josefin Sans"/>
                <a:cs typeface="Josefin Sans"/>
                <a:sym typeface="Josefin Sans"/>
              </a:rPr>
              <a:t>INVOICE DATE :</a:t>
            </a:r>
            <a:endParaRPr b="1" sz="1200">
              <a:solidFill>
                <a:srgbClr val="A3AF9C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844651" y="2603500"/>
            <a:ext cx="1805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ALEX FREY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4913576" y="2603500"/>
            <a:ext cx="1805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22 June, 2030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844650" y="2981100"/>
            <a:ext cx="2056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123-456-7890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123 Anywhere St, Any City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alexfrey@email.ltd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cxnSp>
        <p:nvCxnSpPr>
          <p:cNvPr id="61" name="Google Shape;61;p13"/>
          <p:cNvCxnSpPr/>
          <p:nvPr/>
        </p:nvCxnSpPr>
        <p:spPr>
          <a:xfrm rot="10800000">
            <a:off x="4398750" y="3491125"/>
            <a:ext cx="3173100" cy="0"/>
          </a:xfrm>
          <a:prstGeom prst="straightConnector1">
            <a:avLst/>
          </a:prstGeom>
          <a:noFill/>
          <a:ln cap="flat" cmpd="sng" w="19050">
            <a:solidFill>
              <a:srgbClr val="C6C6C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2" name="Google Shape;62;p13"/>
          <p:cNvSpPr txBox="1"/>
          <p:nvPr/>
        </p:nvSpPr>
        <p:spPr>
          <a:xfrm>
            <a:off x="837975" y="4296025"/>
            <a:ext cx="1613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Description</a:t>
            </a:r>
            <a:endParaRPr b="1"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4150225" y="4296025"/>
            <a:ext cx="718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QTY</a:t>
            </a:r>
            <a:endParaRPr b="1"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913575" y="4296025"/>
            <a:ext cx="773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Price</a:t>
            </a:r>
            <a:endParaRPr b="1"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5944975" y="4296025"/>
            <a:ext cx="773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Total</a:t>
            </a:r>
            <a:endParaRPr b="1"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837975" y="4779600"/>
            <a:ext cx="2951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Premium Package - Living Room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150225" y="4766351"/>
            <a:ext cx="718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4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4913575" y="4770767"/>
            <a:ext cx="773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$500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5944975" y="4775184"/>
            <a:ext cx="773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$2,000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837975" y="5203575"/>
            <a:ext cx="2951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Additional Living Room Concept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4150225" y="5190325"/>
            <a:ext cx="718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2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4913575" y="5194742"/>
            <a:ext cx="773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$1,000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5944975" y="5199158"/>
            <a:ext cx="773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$2,000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837975" y="5654051"/>
            <a:ext cx="2951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Premium Package - Master Bed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4150225" y="5640801"/>
            <a:ext cx="718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4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4913575" y="5645218"/>
            <a:ext cx="773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$2,000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5944975" y="5649634"/>
            <a:ext cx="773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$8,000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837975" y="6084627"/>
            <a:ext cx="2951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Basic Package - Childrens Bedroom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4150225" y="6071377"/>
            <a:ext cx="718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2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4913575" y="6075794"/>
            <a:ext cx="773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$500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5944975" y="6080210"/>
            <a:ext cx="773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$1,000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837975" y="6515202"/>
            <a:ext cx="2951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In Home Room Styling Session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4150225" y="6501952"/>
            <a:ext cx="718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5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4913575" y="6506369"/>
            <a:ext cx="773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$1,500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5944975" y="6510785"/>
            <a:ext cx="773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$7,500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cxnSp>
        <p:nvCxnSpPr>
          <p:cNvPr id="86" name="Google Shape;86;p13"/>
          <p:cNvCxnSpPr/>
          <p:nvPr/>
        </p:nvCxnSpPr>
        <p:spPr>
          <a:xfrm>
            <a:off x="854575" y="5524850"/>
            <a:ext cx="5869200" cy="0"/>
          </a:xfrm>
          <a:prstGeom prst="straightConnector1">
            <a:avLst/>
          </a:prstGeom>
          <a:noFill/>
          <a:ln cap="flat" cmpd="sng" w="9525">
            <a:solidFill>
              <a:srgbClr val="C6C6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" name="Google Shape;87;p13"/>
          <p:cNvCxnSpPr/>
          <p:nvPr/>
        </p:nvCxnSpPr>
        <p:spPr>
          <a:xfrm>
            <a:off x="854575" y="5085438"/>
            <a:ext cx="5869200" cy="0"/>
          </a:xfrm>
          <a:prstGeom prst="straightConnector1">
            <a:avLst/>
          </a:prstGeom>
          <a:noFill/>
          <a:ln cap="flat" cmpd="sng" w="9525">
            <a:solidFill>
              <a:srgbClr val="C6C6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" name="Google Shape;88;p13"/>
          <p:cNvCxnSpPr/>
          <p:nvPr/>
        </p:nvCxnSpPr>
        <p:spPr>
          <a:xfrm>
            <a:off x="854575" y="5951025"/>
            <a:ext cx="5869200" cy="0"/>
          </a:xfrm>
          <a:prstGeom prst="straightConnector1">
            <a:avLst/>
          </a:prstGeom>
          <a:noFill/>
          <a:ln cap="flat" cmpd="sng" w="9525">
            <a:solidFill>
              <a:srgbClr val="C6C6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" name="Google Shape;89;p13"/>
          <p:cNvCxnSpPr/>
          <p:nvPr/>
        </p:nvCxnSpPr>
        <p:spPr>
          <a:xfrm>
            <a:off x="854575" y="6372788"/>
            <a:ext cx="5869200" cy="0"/>
          </a:xfrm>
          <a:prstGeom prst="straightConnector1">
            <a:avLst/>
          </a:prstGeom>
          <a:noFill/>
          <a:ln cap="flat" cmpd="sng" w="9525">
            <a:solidFill>
              <a:srgbClr val="C6C6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" name="Google Shape;90;p13"/>
          <p:cNvCxnSpPr/>
          <p:nvPr/>
        </p:nvCxnSpPr>
        <p:spPr>
          <a:xfrm>
            <a:off x="854575" y="6810013"/>
            <a:ext cx="5869200" cy="0"/>
          </a:xfrm>
          <a:prstGeom prst="straightConnector1">
            <a:avLst/>
          </a:prstGeom>
          <a:noFill/>
          <a:ln cap="flat" cmpd="sng" w="9525">
            <a:solidFill>
              <a:srgbClr val="C6C6C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1" name="Google Shape;91;p13"/>
          <p:cNvSpPr txBox="1"/>
          <p:nvPr/>
        </p:nvSpPr>
        <p:spPr>
          <a:xfrm>
            <a:off x="4398750" y="6943575"/>
            <a:ext cx="1288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SUB TOTAL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5950075" y="6943575"/>
            <a:ext cx="773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$19,500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4398750" y="7369750"/>
            <a:ext cx="1288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TOTAL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5950075" y="7369750"/>
            <a:ext cx="773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$19,500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grpSp>
        <p:nvGrpSpPr>
          <p:cNvPr id="95" name="Google Shape;95;p13"/>
          <p:cNvGrpSpPr/>
          <p:nvPr/>
        </p:nvGrpSpPr>
        <p:grpSpPr>
          <a:xfrm>
            <a:off x="834702" y="8151550"/>
            <a:ext cx="3815700" cy="597826"/>
            <a:chOff x="834702" y="8151550"/>
            <a:chExt cx="3815700" cy="597826"/>
          </a:xfrm>
        </p:grpSpPr>
        <p:sp>
          <p:nvSpPr>
            <p:cNvPr id="96" name="Google Shape;96;p13"/>
            <p:cNvSpPr txBox="1"/>
            <p:nvPr/>
          </p:nvSpPr>
          <p:spPr>
            <a:xfrm>
              <a:off x="834702" y="8151550"/>
              <a:ext cx="3815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A3AF9C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RECEIVE</a:t>
              </a:r>
              <a:r>
                <a:rPr lang="ru" sz="1200">
                  <a:solidFill>
                    <a:srgbClr val="A3AF9C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YOUR ESTIMATE</a:t>
              </a:r>
              <a:endParaRPr sz="1200">
                <a:solidFill>
                  <a:srgbClr val="A3AF9C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97" name="Google Shape;97;p13"/>
            <p:cNvSpPr txBox="1"/>
            <p:nvPr/>
          </p:nvSpPr>
          <p:spPr>
            <a:xfrm>
              <a:off x="834702" y="8380076"/>
              <a:ext cx="3815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2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Prior to your consultation, receive your</a:t>
              </a:r>
              <a:endParaRPr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estimate for your selected services</a:t>
              </a:r>
              <a:endParaRPr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</p:grpSp>
      <p:grpSp>
        <p:nvGrpSpPr>
          <p:cNvPr id="98" name="Google Shape;98;p13"/>
          <p:cNvGrpSpPr/>
          <p:nvPr/>
        </p:nvGrpSpPr>
        <p:grpSpPr>
          <a:xfrm>
            <a:off x="834702" y="8836425"/>
            <a:ext cx="3815700" cy="597826"/>
            <a:chOff x="834702" y="8151550"/>
            <a:chExt cx="3815700" cy="597826"/>
          </a:xfrm>
        </p:grpSpPr>
        <p:sp>
          <p:nvSpPr>
            <p:cNvPr id="99" name="Google Shape;99;p13"/>
            <p:cNvSpPr txBox="1"/>
            <p:nvPr/>
          </p:nvSpPr>
          <p:spPr>
            <a:xfrm>
              <a:off x="834702" y="8151550"/>
              <a:ext cx="3815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A3AF9C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COMMITMENT FEE</a:t>
              </a:r>
              <a:endParaRPr sz="1200">
                <a:solidFill>
                  <a:srgbClr val="A3AF9C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100" name="Google Shape;100;p13"/>
            <p:cNvSpPr txBox="1"/>
            <p:nvPr/>
          </p:nvSpPr>
          <p:spPr>
            <a:xfrm>
              <a:off x="834702" y="8380076"/>
              <a:ext cx="3815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Paid to seal the agreement that you</a:t>
              </a:r>
              <a:endParaRPr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agree to use our services</a:t>
              </a:r>
              <a:endParaRPr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</p:grpSp>
      <p:grpSp>
        <p:nvGrpSpPr>
          <p:cNvPr id="101" name="Google Shape;101;p13"/>
          <p:cNvGrpSpPr/>
          <p:nvPr/>
        </p:nvGrpSpPr>
        <p:grpSpPr>
          <a:xfrm>
            <a:off x="834702" y="9549175"/>
            <a:ext cx="3815700" cy="597826"/>
            <a:chOff x="834702" y="8151550"/>
            <a:chExt cx="3815700" cy="597826"/>
          </a:xfrm>
        </p:grpSpPr>
        <p:sp>
          <p:nvSpPr>
            <p:cNvPr id="102" name="Google Shape;102;p13"/>
            <p:cNvSpPr txBox="1"/>
            <p:nvPr/>
          </p:nvSpPr>
          <p:spPr>
            <a:xfrm>
              <a:off x="834702" y="8151550"/>
              <a:ext cx="3815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A3AF9C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DESIGN PROCESS</a:t>
              </a:r>
              <a:endParaRPr sz="1200">
                <a:solidFill>
                  <a:srgbClr val="A3AF9C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103" name="Google Shape;103;p13"/>
            <p:cNvSpPr txBox="1"/>
            <p:nvPr/>
          </p:nvSpPr>
          <p:spPr>
            <a:xfrm>
              <a:off x="834702" y="8380076"/>
              <a:ext cx="3815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Your project will begin and is estimated</a:t>
              </a:r>
              <a:endParaRPr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to complete within the next X-Y weeks.</a:t>
              </a:r>
              <a:endParaRPr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</p:grpSp>
      <p:sp>
        <p:nvSpPr>
          <p:cNvPr id="104" name="Google Shape;104;p13"/>
          <p:cNvSpPr txBox="1"/>
          <p:nvPr/>
        </p:nvSpPr>
        <p:spPr>
          <a:xfrm>
            <a:off x="5392375" y="9777700"/>
            <a:ext cx="1328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+1 123-456-7890</a:t>
            </a:r>
            <a:endParaRPr sz="120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best@gdoc.io</a:t>
            </a:r>
            <a:endParaRPr sz="120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