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Kalnia"/>
      <p:regular r:id="rId7"/>
      <p:bold r:id="rId8"/>
    </p:embeddedFont>
    <p:embeddedFont>
      <p:font typeface="Kalnia Medium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KalniaMedium-bold.fntdata"/><Relationship Id="rId9" Type="http://schemas.openxmlformats.org/officeDocument/2006/relationships/font" Target="fonts/Kalnia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Kalnia-regular.fntdata"/><Relationship Id="rId8" Type="http://schemas.openxmlformats.org/officeDocument/2006/relationships/font" Target="fonts/Kalni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4554" r="4545" t="0"/>
          <a:stretch/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550" y="843175"/>
            <a:ext cx="6472901" cy="984882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764750" y="3146382"/>
            <a:ext cx="4030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>
                <a:solidFill>
                  <a:srgbClr val="232324"/>
                </a:solidFill>
                <a:latin typeface="Kalnia"/>
                <a:ea typeface="Kalnia"/>
                <a:cs typeface="Kalnia"/>
                <a:sym typeface="Kalnia"/>
              </a:rPr>
              <a:t>Let's Celebrate!</a:t>
            </a:r>
            <a:endParaRPr sz="2300">
              <a:solidFill>
                <a:srgbClr val="232324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764750" y="3816132"/>
            <a:ext cx="4030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4300">
                <a:solidFill>
                  <a:srgbClr val="232324"/>
                </a:solidFill>
                <a:latin typeface="Kalnia"/>
                <a:ea typeface="Kalnia"/>
                <a:cs typeface="Kalnia"/>
                <a:sym typeface="Kalnia"/>
              </a:rPr>
              <a:t>BIRTHDAY</a:t>
            </a:r>
            <a:endParaRPr sz="4300">
              <a:solidFill>
                <a:srgbClr val="232324"/>
              </a:solidFill>
              <a:latin typeface="Kalnia"/>
              <a:ea typeface="Kalnia"/>
              <a:cs typeface="Kalnia"/>
              <a:sym typeface="Kaln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4300">
                <a:solidFill>
                  <a:srgbClr val="232324"/>
                </a:solidFill>
                <a:latin typeface="Kalnia"/>
                <a:ea typeface="Kalnia"/>
                <a:cs typeface="Kalnia"/>
                <a:sym typeface="Kalnia"/>
              </a:rPr>
              <a:t>PARTY</a:t>
            </a:r>
            <a:endParaRPr sz="4300">
              <a:solidFill>
                <a:srgbClr val="232324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1344750" y="5601579"/>
            <a:ext cx="4870500" cy="933163"/>
            <a:chOff x="1344750" y="5415475"/>
            <a:chExt cx="4870500" cy="933163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2762625" y="5415475"/>
              <a:ext cx="2067075" cy="215400"/>
              <a:chOff x="2762625" y="5415475"/>
              <a:chExt cx="2067075" cy="215400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2762625" y="5415475"/>
                <a:ext cx="9207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232324"/>
                    </a:solidFill>
                    <a:latin typeface="Kalnia Medium"/>
                    <a:ea typeface="Kalnia Medium"/>
                    <a:cs typeface="Kalnia Medium"/>
                    <a:sym typeface="Kalnia Medium"/>
                  </a:rPr>
                  <a:t>DATE</a:t>
                </a:r>
                <a:endParaRPr>
                  <a:solidFill>
                    <a:srgbClr val="232324"/>
                  </a:solidFill>
                  <a:latin typeface="Kalnia Medium"/>
                  <a:ea typeface="Kalnia Medium"/>
                  <a:cs typeface="Kalnia Medium"/>
                  <a:sym typeface="Kalnia Medium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3909000" y="5415475"/>
                <a:ext cx="9207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>
                    <a:solidFill>
                      <a:srgbClr val="232324"/>
                    </a:solidFill>
                    <a:latin typeface="Kalnia Medium"/>
                    <a:ea typeface="Kalnia Medium"/>
                    <a:cs typeface="Kalnia Medium"/>
                    <a:sym typeface="Kalnia Medium"/>
                  </a:rPr>
                  <a:t>TIME</a:t>
                </a:r>
                <a:endParaRPr>
                  <a:solidFill>
                    <a:srgbClr val="232324"/>
                  </a:solidFill>
                  <a:latin typeface="Kalnia Medium"/>
                  <a:ea typeface="Kalnia Medium"/>
                  <a:cs typeface="Kalnia Medium"/>
                  <a:sym typeface="Kalnia Medium"/>
                </a:endParaRPr>
              </a:p>
            </p:txBody>
          </p:sp>
          <p:cxnSp>
            <p:nvCxnSpPr>
              <p:cNvPr id="62" name="Google Shape;62;p13"/>
              <p:cNvCxnSpPr/>
              <p:nvPr/>
            </p:nvCxnSpPr>
            <p:spPr>
              <a:xfrm>
                <a:off x="3791150" y="5446200"/>
                <a:ext cx="0" cy="1599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23232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63" name="Google Shape;63;p13"/>
            <p:cNvSpPr txBox="1"/>
            <p:nvPr/>
          </p:nvSpPr>
          <p:spPr>
            <a:xfrm>
              <a:off x="1344750" y="5774356"/>
              <a:ext cx="4870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232324"/>
                  </a:solidFill>
                  <a:latin typeface="Kalnia"/>
                  <a:ea typeface="Kalnia"/>
                  <a:cs typeface="Kalnia"/>
                  <a:sym typeface="Kalnia"/>
                </a:rPr>
                <a:t>WEDNESDAY</a:t>
              </a:r>
              <a:r>
                <a:rPr lang="uk">
                  <a:solidFill>
                    <a:srgbClr val="232324"/>
                  </a:solidFill>
                  <a:latin typeface="Kalnia"/>
                  <a:ea typeface="Kalnia"/>
                  <a:cs typeface="Kalnia"/>
                  <a:sym typeface="Kalnia"/>
                </a:rPr>
                <a:t>, SEPTEMBER 10, 2025</a:t>
              </a:r>
              <a:endParaRPr>
                <a:solidFill>
                  <a:srgbClr val="232324"/>
                </a:solidFill>
                <a:latin typeface="Kalnia"/>
                <a:ea typeface="Kalnia"/>
                <a:cs typeface="Kalnia"/>
                <a:sym typeface="Kalnia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1344750" y="6133238"/>
              <a:ext cx="4870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232324"/>
                  </a:solidFill>
                  <a:latin typeface="Kalnia"/>
                  <a:ea typeface="Kalnia"/>
                  <a:cs typeface="Kalnia"/>
                  <a:sym typeface="Kalnia"/>
                </a:rPr>
                <a:t>4:00 PM - 9:00 PM</a:t>
              </a:r>
              <a:endParaRPr>
                <a:solidFill>
                  <a:srgbClr val="232324"/>
                </a:solidFill>
                <a:latin typeface="Kalnia"/>
                <a:ea typeface="Kalnia"/>
                <a:cs typeface="Kalnia"/>
                <a:sym typeface="Kalnia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1344750" y="7101329"/>
            <a:ext cx="4870500" cy="574281"/>
            <a:chOff x="1344750" y="5774356"/>
            <a:chExt cx="4870500" cy="574281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1344750" y="5774356"/>
              <a:ext cx="4870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232324"/>
                  </a:solidFill>
                  <a:latin typeface="Kalnia Medium"/>
                  <a:ea typeface="Kalnia Medium"/>
                  <a:cs typeface="Kalnia Medium"/>
                  <a:sym typeface="Kalnia Medium"/>
                </a:rPr>
                <a:t>LAKESIDE PAVILION</a:t>
              </a:r>
              <a:endParaRPr>
                <a:solidFill>
                  <a:srgbClr val="232324"/>
                </a:solidFill>
                <a:latin typeface="Kalnia Medium"/>
                <a:ea typeface="Kalnia Medium"/>
                <a:cs typeface="Kalnia Medium"/>
                <a:sym typeface="Kalnia Medium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1344750" y="6133238"/>
              <a:ext cx="4870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>
                  <a:solidFill>
                    <a:srgbClr val="232324"/>
                  </a:solidFill>
                  <a:latin typeface="Kalnia"/>
                  <a:ea typeface="Kalnia"/>
                  <a:cs typeface="Kalnia"/>
                  <a:sym typeface="Kalnia"/>
                </a:rPr>
                <a:t>789 HARMONY ROAD, JOYTOWN</a:t>
              </a:r>
              <a:endParaRPr>
                <a:solidFill>
                  <a:srgbClr val="232324"/>
                </a:solidFill>
                <a:latin typeface="Kalnia"/>
                <a:ea typeface="Kalnia"/>
                <a:cs typeface="Kalnia"/>
                <a:sym typeface="Kalnia"/>
              </a:endParaRPr>
            </a:p>
          </p:txBody>
        </p:sp>
      </p:grpSp>
      <p:sp>
        <p:nvSpPr>
          <p:cNvPr id="68" name="Google Shape;68;p13"/>
          <p:cNvSpPr txBox="1"/>
          <p:nvPr/>
        </p:nvSpPr>
        <p:spPr>
          <a:xfrm>
            <a:off x="1344750" y="8186685"/>
            <a:ext cx="48705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232324"/>
                </a:solidFill>
                <a:latin typeface="Kalnia"/>
                <a:ea typeface="Kalnia"/>
                <a:cs typeface="Kalnia"/>
                <a:sym typeface="Kalnia"/>
              </a:rPr>
              <a:t>Please RSVP by September 1, 2025</a:t>
            </a:r>
            <a:endParaRPr>
              <a:solidFill>
                <a:srgbClr val="232324"/>
              </a:solidFill>
              <a:latin typeface="Kalnia"/>
              <a:ea typeface="Kalnia"/>
              <a:cs typeface="Kalnia"/>
              <a:sym typeface="Kalnia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232324"/>
                </a:solidFill>
                <a:latin typeface="Kalnia"/>
                <a:ea typeface="Kalnia"/>
                <a:cs typeface="Kalnia"/>
                <a:sym typeface="Kalnia"/>
              </a:rPr>
              <a:t>to JessicaBirthday@partymail.ltd</a:t>
            </a:r>
            <a:endParaRPr>
              <a:solidFill>
                <a:srgbClr val="232324"/>
              </a:solidFill>
              <a:latin typeface="Kalnia"/>
              <a:ea typeface="Kalnia"/>
              <a:cs typeface="Kalnia"/>
              <a:sym typeface="Kalnia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232324"/>
                </a:solidFill>
                <a:latin typeface="Kalnia"/>
                <a:ea typeface="Kalnia"/>
                <a:cs typeface="Kalnia"/>
                <a:sym typeface="Kalnia"/>
              </a:rPr>
              <a:t>or call/text 555-321-9876.</a:t>
            </a:r>
            <a:endParaRPr>
              <a:solidFill>
                <a:srgbClr val="232324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2479181" y="9280353"/>
            <a:ext cx="2601638" cy="46534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gradFill>
                  <a:gsLst>
                    <a:gs pos="0">
                      <a:srgbClr val="BF9000"/>
                    </a:gs>
                    <a:gs pos="100000">
                      <a:srgbClr val="B45F06"/>
                    </a:gs>
                  </a:gsLst>
                  <a:lin ang="5400012" scaled="0"/>
                </a:gradFill>
                <a:latin typeface="Kalnia;600"/>
              </a:rPr>
              <a:t>Can't wait to see you</a:t>
            </a:r>
            <a:br>
              <a:rPr b="0" i="0">
                <a:ln>
                  <a:noFill/>
                </a:ln>
                <a:gradFill>
                  <a:gsLst>
                    <a:gs pos="0">
                      <a:srgbClr val="BF9000"/>
                    </a:gs>
                    <a:gs pos="100000">
                      <a:srgbClr val="B45F06"/>
                    </a:gs>
                  </a:gsLst>
                  <a:lin ang="5400012" scaled="0"/>
                </a:gradFill>
                <a:latin typeface="Kalnia;600"/>
              </a:rPr>
            </a:br>
            <a:r>
              <a:rPr b="0" i="0">
                <a:ln>
                  <a:noFill/>
                </a:ln>
                <a:gradFill>
                  <a:gsLst>
                    <a:gs pos="0">
                      <a:srgbClr val="BF9000"/>
                    </a:gs>
                    <a:gs pos="100000">
                      <a:srgbClr val="B45F06"/>
                    </a:gs>
                  </a:gsLst>
                  <a:lin ang="5400012" scaled="0"/>
                </a:gradFill>
                <a:latin typeface="Kalnia;600"/>
              </a:rPr>
              <a:t>there!</a:t>
            </a: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5550" y="1707104"/>
            <a:ext cx="1148900" cy="126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