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to"/>
      <p:regular r:id="rId7"/>
      <p:bold r:id="rId8"/>
      <p:italic r:id="rId9"/>
      <p:boldItalic r:id="rId10"/>
    </p:embeddedFont>
    <p:embeddedFont>
      <p:font typeface="Rubik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7">
          <p15:clr>
            <a:srgbClr val="9AA0A6"/>
          </p15:clr>
        </p15:guide>
        <p15:guide id="2" pos="4445">
          <p15:clr>
            <a:srgbClr val="9AA0A6"/>
          </p15:clr>
        </p15:guide>
        <p15:guide id="3" orient="horz" pos="1041">
          <p15:clr>
            <a:srgbClr val="9AA0A6"/>
          </p15:clr>
        </p15:guide>
        <p15:guide id="4" orient="horz" pos="5657">
          <p15:clr>
            <a:srgbClr val="9AA0A6"/>
          </p15:clr>
        </p15:guide>
        <p15:guide id="5" orient="horz" pos="204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7"/>
        <p:guide pos="4445"/>
        <p:guide pos="1041" orient="horz"/>
        <p:guide pos="5657" orient="horz"/>
        <p:guide pos="204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ubik-regular.fntdata"/><Relationship Id="rId10" Type="http://schemas.openxmlformats.org/officeDocument/2006/relationships/font" Target="fonts/Lato-boldItalic.fntdata"/><Relationship Id="rId13" Type="http://schemas.openxmlformats.org/officeDocument/2006/relationships/font" Target="fonts/Rubik-italic.fntdata"/><Relationship Id="rId12" Type="http://schemas.openxmlformats.org/officeDocument/2006/relationships/font" Target="fonts/Rubi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italic.fntdata"/><Relationship Id="rId14" Type="http://schemas.openxmlformats.org/officeDocument/2006/relationships/font" Target="fonts/Rubi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to-regular.fntdata"/><Relationship Id="rId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372650" y="7902900"/>
            <a:ext cx="1342200" cy="1074300"/>
          </a:xfrm>
          <a:prstGeom prst="rect">
            <a:avLst/>
          </a:prstGeom>
          <a:solidFill>
            <a:srgbClr val="32526E"/>
          </a:solidFill>
          <a:ln cap="flat" cmpd="sng" w="9525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503150" y="3598650"/>
            <a:ext cx="6553800" cy="4308300"/>
          </a:xfrm>
          <a:prstGeom prst="rect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372650" y="7906950"/>
            <a:ext cx="2684400" cy="1074300"/>
          </a:xfrm>
          <a:prstGeom prst="rect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03150" y="3238650"/>
            <a:ext cx="6553800" cy="360000"/>
          </a:xfrm>
          <a:prstGeom prst="rect">
            <a:avLst/>
          </a:prstGeom>
          <a:solidFill>
            <a:srgbClr val="32526E"/>
          </a:solidFill>
          <a:ln cap="flat" cmpd="sng" w="9525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"/>
            <a:ext cx="7560002" cy="960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977643"/>
            <a:ext cx="7560002" cy="71496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447800" y="866775"/>
            <a:ext cx="3124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Aida Moore</a:t>
            </a:r>
            <a:endParaRPr b="1" sz="37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447800" y="1400175"/>
            <a:ext cx="312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EACB7"/>
                </a:solidFill>
                <a:latin typeface="Rubik"/>
                <a:ea typeface="Rubik"/>
                <a:cs typeface="Rubik"/>
                <a:sym typeface="Rubik"/>
              </a:rPr>
              <a:t>Moore Company</a:t>
            </a:r>
            <a:endParaRPr sz="2100">
              <a:solidFill>
                <a:srgbClr val="6EACB7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503150" y="960350"/>
            <a:ext cx="692400" cy="692400"/>
          </a:xfrm>
          <a:prstGeom prst="ellipse">
            <a:avLst/>
          </a:prstGeom>
          <a:noFill/>
          <a:ln cap="flat" cmpd="sng" w="19050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555650" y="1012850"/>
            <a:ext cx="587400" cy="587400"/>
          </a:xfrm>
          <a:prstGeom prst="ellipse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" name="Google Shape;64;p13"/>
          <p:cNvGrpSpPr/>
          <p:nvPr/>
        </p:nvGrpSpPr>
        <p:grpSpPr>
          <a:xfrm>
            <a:off x="4481525" y="909650"/>
            <a:ext cx="2575450" cy="215400"/>
            <a:chOff x="4481525" y="909650"/>
            <a:chExt cx="2575450" cy="2154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4481525" y="909650"/>
              <a:ext cx="1319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Invoice №:</a:t>
              </a:r>
              <a:endParaRPr b="1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934075" y="909650"/>
              <a:ext cx="1122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174</a:t>
              </a:r>
              <a:endParaRPr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4481525" y="1196125"/>
            <a:ext cx="2575450" cy="215400"/>
            <a:chOff x="4481525" y="1198900"/>
            <a:chExt cx="2575450" cy="2154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4481525" y="1198900"/>
              <a:ext cx="1319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Date:</a:t>
              </a:r>
              <a:endParaRPr b="1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934075" y="1198900"/>
              <a:ext cx="1122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02/11/2030</a:t>
              </a:r>
              <a:endParaRPr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4481525" y="1482600"/>
            <a:ext cx="2575450" cy="215400"/>
            <a:chOff x="4481525" y="1198900"/>
            <a:chExt cx="2575450" cy="2154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4481525" y="1198900"/>
              <a:ext cx="1319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Total Due:</a:t>
              </a:r>
              <a:endParaRPr b="1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5934075" y="1198900"/>
              <a:ext cx="1122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2526E"/>
                  </a:solidFill>
                  <a:latin typeface="Rubik"/>
                  <a:ea typeface="Rubik"/>
                  <a:cs typeface="Rubik"/>
                  <a:sym typeface="Rubik"/>
                </a:rPr>
                <a:t>$1111.00</a:t>
              </a:r>
              <a:endParaRPr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73" name="Google Shape;73;p13"/>
          <p:cNvSpPr txBox="1"/>
          <p:nvPr/>
        </p:nvSpPr>
        <p:spPr>
          <a:xfrm>
            <a:off x="493625" y="2014538"/>
            <a:ext cx="131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Ship To:</a:t>
            </a:r>
            <a:endParaRPr b="1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93625" y="2290775"/>
            <a:ext cx="19449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Miss </a:t>
            </a: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Silvia</a:t>
            </a: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 Beahan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7477 Crooks Hollow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East Meagan, 55050 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481525" y="2014538"/>
            <a:ext cx="131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Bill To:</a:t>
            </a:r>
            <a:endParaRPr b="1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481525" y="2290775"/>
            <a:ext cx="19449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Joaquin Quigley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7477 Crooks Hollow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East Meagan, 55050</a:t>
            </a:r>
            <a:endParaRPr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77" name="Google Shape;77;p13"/>
          <p:cNvCxnSpPr/>
          <p:nvPr/>
        </p:nvCxnSpPr>
        <p:spPr>
          <a:xfrm>
            <a:off x="854175" y="3248025"/>
            <a:ext cx="0" cy="466260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3609750" y="3248025"/>
            <a:ext cx="0" cy="466260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4372875" y="3248025"/>
            <a:ext cx="0" cy="538650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3"/>
          <p:cNvCxnSpPr>
            <a:endCxn id="56" idx="2"/>
          </p:cNvCxnSpPr>
          <p:nvPr/>
        </p:nvCxnSpPr>
        <p:spPr>
          <a:xfrm>
            <a:off x="5714850" y="3247950"/>
            <a:ext cx="0" cy="573330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3"/>
          <p:cNvSpPr txBox="1"/>
          <p:nvPr/>
        </p:nvSpPr>
        <p:spPr>
          <a:xfrm>
            <a:off x="503150" y="3310950"/>
            <a:ext cx="351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№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503150" y="3686250"/>
            <a:ext cx="351000" cy="4133825"/>
            <a:chOff x="503150" y="3762450"/>
            <a:chExt cx="351000" cy="4133825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503150" y="376245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503150" y="412172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03150" y="447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503150" y="483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4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503150" y="519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5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503150" y="555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6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503150" y="591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7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03150" y="627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8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503150" y="663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9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503150" y="699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03150" y="735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503150" y="771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12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95" name="Google Shape;95;p13"/>
          <p:cNvSpPr txBox="1"/>
          <p:nvPr/>
        </p:nvSpPr>
        <p:spPr>
          <a:xfrm>
            <a:off x="968500" y="3310950"/>
            <a:ext cx="217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Item Description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9750" y="3310950"/>
            <a:ext cx="762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QTY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490925" y="3310950"/>
            <a:ext cx="762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Price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5829300" y="3310950"/>
            <a:ext cx="762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Total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3815700" y="3686250"/>
            <a:ext cx="351000" cy="4133825"/>
            <a:chOff x="3815925" y="3762450"/>
            <a:chExt cx="351000" cy="4133825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15925" y="376245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815925" y="412172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3815925" y="447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3815925" y="483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815925" y="519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815925" y="555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815925" y="591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3815925" y="627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815925" y="663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3815925" y="699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3815925" y="735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815925" y="771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968491" y="3686250"/>
            <a:ext cx="2298629" cy="4133825"/>
            <a:chOff x="3815925" y="3762450"/>
            <a:chExt cx="351000" cy="4133825"/>
          </a:xfrm>
        </p:grpSpPr>
        <p:sp>
          <p:nvSpPr>
            <p:cNvPr id="113" name="Google Shape;113;p13"/>
            <p:cNvSpPr txBox="1"/>
            <p:nvPr/>
          </p:nvSpPr>
          <p:spPr>
            <a:xfrm>
              <a:off x="3815925" y="376245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Tation ullamcorper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815925" y="412172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Adipiscing elit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3815925" y="447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Nostrud exerci tation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3815925" y="48388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Nulla facilisis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815925" y="519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Magna aliquam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815925" y="5557338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Consectetuer adipiscing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3815925" y="591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Duis autem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3815925" y="6274413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Delenit augue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3815925" y="663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Blandit praesent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3815925" y="6994400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Consectetuer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3815925" y="735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Commodo consequat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3815925" y="7711475"/>
              <a:ext cx="35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Esse molestie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4490926" y="3686250"/>
            <a:ext cx="1019100" cy="4133825"/>
            <a:chOff x="4452826" y="3686250"/>
            <a:chExt cx="1019100" cy="4133825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4452826" y="3686250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$15.00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4452826" y="4045525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$15.00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4452826" y="4402600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$25.00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4452826" y="4762600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$50.00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4452826" y="5121138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$35.00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4452826" y="5481138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$115.00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2" name="Google Shape;132;p13"/>
            <p:cNvSpPr txBox="1"/>
            <p:nvPr/>
          </p:nvSpPr>
          <p:spPr>
            <a:xfrm>
              <a:off x="4452826" y="5838213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$60.00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4452826" y="6198213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$40.00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4452826" y="6558200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$75.00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4452826" y="6918200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$80.00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4452826" y="7275275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$35.00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4452826" y="7635275"/>
              <a:ext cx="1019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8497A8"/>
                  </a:solidFill>
                  <a:latin typeface="Rubik"/>
                  <a:ea typeface="Rubik"/>
                  <a:cs typeface="Rubik"/>
                  <a:sym typeface="Rubik"/>
                </a:rPr>
                <a:t>$65.00</a:t>
              </a:r>
              <a:endParaRPr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138" name="Google Shape;138;p13"/>
          <p:cNvSpPr txBox="1"/>
          <p:nvPr/>
        </p:nvSpPr>
        <p:spPr>
          <a:xfrm>
            <a:off x="5829301" y="368625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$30.00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5829301" y="4045525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5829301" y="440260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$50.00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5829301" y="476260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$50.00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5829301" y="5121138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$105.00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5829301" y="5481138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$115.00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5829301" y="5838213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$120.00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5829301" y="6198213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$40.00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5829301" y="655820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$75.00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5829301" y="691820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$240.00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5829301" y="7275275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$105.00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5829301" y="7635275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$65.00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50" name="Google Shape;150;p13"/>
          <p:cNvCxnSpPr/>
          <p:nvPr/>
        </p:nvCxnSpPr>
        <p:spPr>
          <a:xfrm>
            <a:off x="504825" y="395947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13"/>
          <p:cNvCxnSpPr/>
          <p:nvPr/>
        </p:nvCxnSpPr>
        <p:spPr>
          <a:xfrm>
            <a:off x="504825" y="431372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13"/>
          <p:cNvCxnSpPr/>
          <p:nvPr/>
        </p:nvCxnSpPr>
        <p:spPr>
          <a:xfrm>
            <a:off x="504825" y="4672750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13"/>
          <p:cNvCxnSpPr/>
          <p:nvPr/>
        </p:nvCxnSpPr>
        <p:spPr>
          <a:xfrm>
            <a:off x="504825" y="503177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13"/>
          <p:cNvCxnSpPr/>
          <p:nvPr/>
        </p:nvCxnSpPr>
        <p:spPr>
          <a:xfrm>
            <a:off x="504825" y="539257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13"/>
          <p:cNvCxnSpPr/>
          <p:nvPr/>
        </p:nvCxnSpPr>
        <p:spPr>
          <a:xfrm>
            <a:off x="504825" y="5751600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3"/>
          <p:cNvCxnSpPr/>
          <p:nvPr/>
        </p:nvCxnSpPr>
        <p:spPr>
          <a:xfrm>
            <a:off x="504825" y="6111100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3"/>
          <p:cNvCxnSpPr/>
          <p:nvPr/>
        </p:nvCxnSpPr>
        <p:spPr>
          <a:xfrm>
            <a:off x="504825" y="647012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3"/>
          <p:cNvCxnSpPr/>
          <p:nvPr/>
        </p:nvCxnSpPr>
        <p:spPr>
          <a:xfrm>
            <a:off x="504825" y="6829625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13"/>
          <p:cNvCxnSpPr/>
          <p:nvPr/>
        </p:nvCxnSpPr>
        <p:spPr>
          <a:xfrm>
            <a:off x="504825" y="7188650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13"/>
          <p:cNvCxnSpPr/>
          <p:nvPr/>
        </p:nvCxnSpPr>
        <p:spPr>
          <a:xfrm>
            <a:off x="504825" y="7552450"/>
            <a:ext cx="65484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3"/>
          <p:cNvCxnSpPr/>
          <p:nvPr/>
        </p:nvCxnSpPr>
        <p:spPr>
          <a:xfrm>
            <a:off x="5711225" y="8266950"/>
            <a:ext cx="13422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" name="Google Shape;162;p13"/>
          <p:cNvSpPr txBox="1"/>
          <p:nvPr/>
        </p:nvSpPr>
        <p:spPr>
          <a:xfrm>
            <a:off x="4490926" y="7995275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Sub total: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4490926" y="835235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Tax 10%: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4490926" y="871235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Total: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5829301" y="7995275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$1010.00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5829301" y="835235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$101.00</a:t>
            </a:r>
            <a:endParaRPr sz="1200"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5829301" y="8712350"/>
            <a:ext cx="101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$1111.00</a:t>
            </a:r>
            <a:endParaRPr b="1" sz="1200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68" name="Google Shape;168;p13"/>
          <p:cNvCxnSpPr/>
          <p:nvPr/>
        </p:nvCxnSpPr>
        <p:spPr>
          <a:xfrm>
            <a:off x="5711225" y="8628900"/>
            <a:ext cx="1342200" cy="0"/>
          </a:xfrm>
          <a:prstGeom prst="straightConnector1">
            <a:avLst/>
          </a:prstGeom>
          <a:noFill/>
          <a:ln cap="flat" cmpd="sng" w="9525">
            <a:solidFill>
              <a:srgbClr val="32526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13"/>
          <p:cNvSpPr txBox="1"/>
          <p:nvPr/>
        </p:nvSpPr>
        <p:spPr>
          <a:xfrm>
            <a:off x="400050" y="7955300"/>
            <a:ext cx="38961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Payment Details:</a:t>
            </a:r>
            <a:endParaRPr b="1"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Paypal: </a:t>
            </a:r>
            <a:r>
              <a:rPr lang="ru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example@</a:t>
            </a:r>
            <a:r>
              <a:rPr lang="ru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mail.ltd</a:t>
            </a:r>
            <a:endParaRPr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Bank: </a:t>
            </a:r>
            <a:r>
              <a:rPr lang="ru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example-name</a:t>
            </a:r>
            <a:endParaRPr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Business Name: </a:t>
            </a:r>
            <a:r>
              <a:rPr lang="ru">
                <a:solidFill>
                  <a:srgbClr val="8497A8"/>
                </a:solidFill>
                <a:latin typeface="Rubik"/>
                <a:ea typeface="Rubik"/>
                <a:cs typeface="Rubik"/>
                <a:sym typeface="Rubik"/>
              </a:rPr>
              <a:t>example-name</a:t>
            </a:r>
            <a:endParaRPr>
              <a:solidFill>
                <a:srgbClr val="8497A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789075" y="9250025"/>
            <a:ext cx="335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Terms</a:t>
            </a: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 &amp; Conditions</a:t>
            </a:r>
            <a:endParaRPr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2526E"/>
                </a:solidFill>
                <a:latin typeface="Rubik"/>
                <a:ea typeface="Rubik"/>
                <a:cs typeface="Rubik"/>
                <a:sym typeface="Rubik"/>
              </a:rPr>
              <a:t>Payment is due within 15 days</a:t>
            </a:r>
            <a:endParaRPr>
              <a:solidFill>
                <a:srgbClr val="32526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546250" y="935000"/>
            <a:ext cx="60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32526E"/>
                </a:solidFill>
                <a:latin typeface="Lato"/>
                <a:ea typeface="Lato"/>
                <a:cs typeface="Lato"/>
                <a:sym typeface="Lato"/>
              </a:rPr>
              <a:t>M</a:t>
            </a:r>
            <a:endParaRPr b="1" sz="3600">
              <a:solidFill>
                <a:srgbClr val="32526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