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Archivo Narrow"/>
      <p:regular r:id="rId8"/>
      <p:bold r:id="rId9"/>
      <p:italic r:id="rId10"/>
      <p:boldItalic r:id="rId11"/>
    </p:embeddedFont>
    <p:embeddedFont>
      <p:font typeface="Arim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747775"/>
          </p15:clr>
        </p15:guide>
        <p15:guide id="2" pos="2108">
          <p15:clr>
            <a:srgbClr val="747775"/>
          </p15:clr>
        </p15:guide>
        <p15:guide id="3" pos="6053">
          <p15:clr>
            <a:srgbClr val="747775"/>
          </p15:clr>
        </p15:guide>
        <p15:guide id="4" pos="1814">
          <p15:clr>
            <a:srgbClr val="747775"/>
          </p15:clr>
        </p15:guide>
        <p15:guide id="5" pos="4514">
          <p15:clr>
            <a:srgbClr val="747775"/>
          </p15:clr>
        </p15:guide>
        <p15:guide id="6" pos="2381">
          <p15:clr>
            <a:srgbClr val="747775"/>
          </p15:clr>
        </p15:guide>
        <p15:guide id="7" pos="3933">
          <p15:clr>
            <a:srgbClr val="747775"/>
          </p15:clr>
        </p15:guide>
        <p15:guide id="8" pos="4228">
          <p15:clr>
            <a:srgbClr val="747775"/>
          </p15:clr>
        </p15:guide>
        <p15:guide id="9" pos="6336">
          <p15:clr>
            <a:srgbClr val="747775"/>
          </p15:clr>
        </p15:guide>
        <p15:guide id="10" orient="horz" pos="49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2108"/>
        <p:guide pos="6053"/>
        <p:guide pos="1814"/>
        <p:guide pos="4514"/>
        <p:guide pos="2381"/>
        <p:guide pos="3933"/>
        <p:guide pos="4228"/>
        <p:guide pos="6336"/>
        <p:guide pos="49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chivoNarrow-boldItalic.fntdata"/><Relationship Id="rId10" Type="http://schemas.openxmlformats.org/officeDocument/2006/relationships/font" Target="fonts/ArchivoNarrow-italic.fntdata"/><Relationship Id="rId13" Type="http://schemas.openxmlformats.org/officeDocument/2006/relationships/font" Target="fonts/Arimo-bold.fntdata"/><Relationship Id="rId12" Type="http://schemas.openxmlformats.org/officeDocument/2006/relationships/font" Target="fonts/Arim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chivoNarrow-bold.fntdata"/><Relationship Id="rId15" Type="http://schemas.openxmlformats.org/officeDocument/2006/relationships/font" Target="fonts/Arimo-boldItalic.fntdata"/><Relationship Id="rId14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rchivoNarrow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f2ba36d28_0_5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f2ba36d2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559500" y="-1060500"/>
            <a:ext cx="2776800" cy="2776800"/>
            <a:chOff x="-1150750" y="400525"/>
            <a:chExt cx="2776800" cy="2776800"/>
          </a:xfrm>
        </p:grpSpPr>
        <p:sp>
          <p:nvSpPr>
            <p:cNvPr id="55" name="Google Shape;55;p13"/>
            <p:cNvSpPr/>
            <p:nvPr/>
          </p:nvSpPr>
          <p:spPr>
            <a:xfrm>
              <a:off x="-767500" y="783775"/>
              <a:ext cx="2010300" cy="2010300"/>
            </a:xfrm>
            <a:prstGeom prst="arc">
              <a:avLst>
                <a:gd fmla="val 20072788" name="adj1"/>
                <a:gd fmla="val 12113099" name="adj2"/>
              </a:avLst>
            </a:prstGeom>
            <a:noFill/>
            <a:ln cap="flat" cmpd="sng" w="114300">
              <a:solidFill>
                <a:srgbClr val="F0F3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-1150750" y="400525"/>
              <a:ext cx="2776800" cy="2776800"/>
            </a:xfrm>
            <a:prstGeom prst="arc">
              <a:avLst>
                <a:gd fmla="val 20400836" name="adj1"/>
                <a:gd fmla="val 11915509" name="adj2"/>
              </a:avLst>
            </a:prstGeom>
            <a:noFill/>
            <a:ln cap="flat" cmpd="sng" w="114300">
              <a:solidFill>
                <a:srgbClr val="F0F3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13734" l="15494" r="15487" t="35169"/>
          <a:stretch/>
        </p:blipFill>
        <p:spPr>
          <a:xfrm>
            <a:off x="6711300" y="4048347"/>
            <a:ext cx="3352652" cy="372405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422400" y="884425"/>
            <a:ext cx="2479800" cy="5244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352650" y="0"/>
            <a:ext cx="3352500" cy="7772100"/>
          </a:xfrm>
          <a:prstGeom prst="rect">
            <a:avLst/>
          </a:prstGeom>
          <a:solidFill>
            <a:srgbClr val="F0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348725" y="3109100"/>
            <a:ext cx="748824" cy="1569465"/>
          </a:xfrm>
          <a:custGeom>
            <a:rect b="b" l="l" r="r" t="t"/>
            <a:pathLst>
              <a:path extrusionOk="0" h="59186" w="27796">
                <a:moveTo>
                  <a:pt x="0" y="0"/>
                </a:moveTo>
                <a:lnTo>
                  <a:pt x="27796" y="0"/>
                </a:lnTo>
                <a:lnTo>
                  <a:pt x="27796" y="59186"/>
                </a:lnTo>
                <a:lnTo>
                  <a:pt x="240" y="59186"/>
                </a:lnTo>
              </a:path>
            </a:pathLst>
          </a:custGeom>
          <a:noFill/>
          <a:ln cap="flat" cmpd="sng" w="1143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" name="Google Shape;61;p13"/>
          <p:cNvSpPr/>
          <p:nvPr/>
        </p:nvSpPr>
        <p:spPr>
          <a:xfrm>
            <a:off x="8905875" y="2762725"/>
            <a:ext cx="1190625" cy="2339950"/>
          </a:xfrm>
          <a:custGeom>
            <a:rect b="b" l="l" r="r" t="t"/>
            <a:pathLst>
              <a:path extrusionOk="0" h="93598" w="47625">
                <a:moveTo>
                  <a:pt x="47625" y="0"/>
                </a:moveTo>
                <a:lnTo>
                  <a:pt x="0" y="47062"/>
                </a:lnTo>
                <a:lnTo>
                  <a:pt x="47352" y="93598"/>
                </a:lnTo>
              </a:path>
            </a:pathLst>
          </a:custGeom>
          <a:noFill/>
          <a:ln cap="flat" cmpd="sng" w="114300">
            <a:solidFill>
              <a:srgbClr val="F0F3F8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" name="Google Shape;62;p13"/>
          <p:cNvSpPr txBox="1"/>
          <p:nvPr/>
        </p:nvSpPr>
        <p:spPr>
          <a:xfrm>
            <a:off x="7092438" y="508011"/>
            <a:ext cx="257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1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HUGE DISCOUNTS</a:t>
            </a:r>
            <a:endParaRPr b="1" sz="21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092438" y="783786"/>
            <a:ext cx="25782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8900">
                <a:solidFill>
                  <a:srgbClr val="FF2300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SALE</a:t>
            </a:r>
            <a:endParaRPr b="1" sz="8900">
              <a:solidFill>
                <a:srgbClr val="FF2300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66675" y="2010807"/>
            <a:ext cx="2441700" cy="450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7092438" y="1981211"/>
            <a:ext cx="25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20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BROCHURE</a:t>
            </a:r>
            <a:endParaRPr b="1" sz="320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>
            <a:off x="7168625" y="2899575"/>
            <a:ext cx="2444400" cy="0"/>
          </a:xfrm>
          <a:prstGeom prst="straightConnector1">
            <a:avLst/>
          </a:prstGeom>
          <a:noFill/>
          <a:ln cap="flat" cmpd="sng" w="28575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7168625" y="3622550"/>
            <a:ext cx="2444400" cy="0"/>
          </a:xfrm>
          <a:prstGeom prst="straightConnector1">
            <a:avLst/>
          </a:prstGeom>
          <a:noFill/>
          <a:ln cap="flat" cmpd="sng" w="28575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7092438" y="2945463"/>
            <a:ext cx="25782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4100">
                <a:solidFill>
                  <a:srgbClr val="FF2300"/>
                </a:solidFill>
                <a:latin typeface="Arimo"/>
                <a:ea typeface="Arimo"/>
                <a:cs typeface="Arimo"/>
                <a:sym typeface="Arimo"/>
              </a:rPr>
              <a:t>75%</a:t>
            </a:r>
            <a:r>
              <a:rPr b="1" lang="uk" sz="41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lang="uk" sz="41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OFF</a:t>
            </a:r>
            <a:endParaRPr b="1" sz="41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/>
          <p:nvPr/>
        </p:nvSpPr>
        <p:spPr>
          <a:xfrm rot="5400000">
            <a:off x="6340470" y="6705904"/>
            <a:ext cx="756880" cy="1487272"/>
          </a:xfrm>
          <a:custGeom>
            <a:rect b="b" l="l" r="r" t="t"/>
            <a:pathLst>
              <a:path extrusionOk="0" h="93598" w="47625">
                <a:moveTo>
                  <a:pt x="47625" y="0"/>
                </a:moveTo>
                <a:lnTo>
                  <a:pt x="0" y="47062"/>
                </a:lnTo>
                <a:lnTo>
                  <a:pt x="47352" y="93598"/>
                </a:lnTo>
              </a:path>
            </a:pathLst>
          </a:custGeom>
          <a:noFill/>
          <a:ln cap="flat" cmpd="sng" w="1143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3"/>
          <p:cNvSpPr txBox="1"/>
          <p:nvPr/>
        </p:nvSpPr>
        <p:spPr>
          <a:xfrm>
            <a:off x="3739866" y="330323"/>
            <a:ext cx="257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CONTACT US</a:t>
            </a:r>
            <a:endParaRPr b="1" sz="36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739866" y="1038035"/>
            <a:ext cx="257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200">
                <a:solidFill>
                  <a:srgbClr val="FF2300"/>
                </a:solidFill>
                <a:latin typeface="Arimo"/>
                <a:ea typeface="Arimo"/>
                <a:cs typeface="Arimo"/>
                <a:sym typeface="Arimo"/>
              </a:rPr>
              <a:t>+1 012-345-6789</a:t>
            </a:r>
            <a:endParaRPr b="1" sz="2200">
              <a:solidFill>
                <a:srgbClr val="FF23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39866" y="1645627"/>
            <a:ext cx="25782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1394 Weekley Street, San Antonio,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Texas, 78213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26450" y="2473800"/>
            <a:ext cx="280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SOCIAL MEDIA</a:t>
            </a:r>
            <a:endParaRPr b="1" sz="36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26394" y="3232750"/>
            <a:ext cx="280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facebook.com</a:t>
            </a: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/salebrochure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26394" y="3509077"/>
            <a:ext cx="280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instagram.com</a:t>
            </a: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/salebrochure 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626394" y="3785404"/>
            <a:ext cx="280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youtube.com</a:t>
            </a: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/salebrochure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cxnSp>
        <p:nvCxnSpPr>
          <p:cNvPr id="77" name="Google Shape;77;p13"/>
          <p:cNvCxnSpPr/>
          <p:nvPr/>
        </p:nvCxnSpPr>
        <p:spPr>
          <a:xfrm>
            <a:off x="5028894" y="4172450"/>
            <a:ext cx="0" cy="69960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8" name="Google Shape;7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2200" y="5102675"/>
            <a:ext cx="1374000" cy="13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3739866" y="6725436"/>
            <a:ext cx="2578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ONLY THIS WEEKEND</a:t>
            </a:r>
            <a:endParaRPr sz="16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39866" y="7052256"/>
            <a:ext cx="257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200">
                <a:solidFill>
                  <a:srgbClr val="FF2300"/>
                </a:solidFill>
                <a:latin typeface="Arimo"/>
                <a:ea typeface="Arimo"/>
                <a:cs typeface="Arimo"/>
                <a:sym typeface="Arimo"/>
              </a:rPr>
              <a:t>SHOP NOW</a:t>
            </a:r>
            <a:endParaRPr b="1" sz="2200">
              <a:solidFill>
                <a:srgbClr val="FF23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449991" y="330323"/>
            <a:ext cx="2578200" cy="1095096"/>
            <a:chOff x="449991" y="330323"/>
            <a:chExt cx="2578200" cy="1095096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449991" y="330323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rgbClr val="1D1D1B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ABOUT</a:t>
              </a:r>
              <a:endParaRPr b="1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49991" y="871319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chemeClr val="lt1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OUR STORE</a:t>
              </a:r>
              <a:endParaRPr b="1" sz="360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449991" y="1832577"/>
            <a:ext cx="25782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At [Your Store Name], we extend our heartfelt greetings and gratitude to you. 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Step into our world where every visit is more than a shopping experience - it's an adventure waiting to unfold.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5">
            <a:alphaModFix/>
          </a:blip>
          <a:srcRect b="0" l="37870" r="6" t="0"/>
          <a:stretch/>
        </p:blipFill>
        <p:spPr>
          <a:xfrm>
            <a:off x="-5850" y="4041727"/>
            <a:ext cx="3358502" cy="373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0" l="0" r="0" t="6542"/>
          <a:stretch/>
        </p:blipFill>
        <p:spPr>
          <a:xfrm>
            <a:off x="0" y="3060872"/>
            <a:ext cx="3364175" cy="4724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4"/>
          <p:cNvGrpSpPr/>
          <p:nvPr/>
        </p:nvGrpSpPr>
        <p:grpSpPr>
          <a:xfrm>
            <a:off x="8773318" y="6459325"/>
            <a:ext cx="1346400" cy="1368250"/>
            <a:chOff x="10644325" y="6306925"/>
            <a:chExt cx="1346400" cy="1368250"/>
          </a:xfrm>
        </p:grpSpPr>
        <p:cxnSp>
          <p:nvCxnSpPr>
            <p:cNvPr id="92" name="Google Shape;92;p14"/>
            <p:cNvCxnSpPr/>
            <p:nvPr/>
          </p:nvCxnSpPr>
          <p:spPr>
            <a:xfrm>
              <a:off x="10644325" y="6306925"/>
              <a:ext cx="1346400" cy="1346400"/>
            </a:xfrm>
            <a:prstGeom prst="straightConnector1">
              <a:avLst/>
            </a:prstGeom>
            <a:noFill/>
            <a:ln cap="flat" cmpd="sng" w="114300">
              <a:solidFill>
                <a:srgbClr val="E7EC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4"/>
            <p:cNvCxnSpPr/>
            <p:nvPr/>
          </p:nvCxnSpPr>
          <p:spPr>
            <a:xfrm flipH="1">
              <a:off x="10941657" y="6631175"/>
              <a:ext cx="1044000" cy="1044000"/>
            </a:xfrm>
            <a:prstGeom prst="straightConnector1">
              <a:avLst/>
            </a:prstGeom>
            <a:noFill/>
            <a:ln cap="flat" cmpd="sng" w="114300">
              <a:solidFill>
                <a:srgbClr val="E7EC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" name="Google Shape;94;p14"/>
          <p:cNvGrpSpPr/>
          <p:nvPr/>
        </p:nvGrpSpPr>
        <p:grpSpPr>
          <a:xfrm>
            <a:off x="-1150750" y="386918"/>
            <a:ext cx="2776800" cy="2776800"/>
            <a:chOff x="-1150750" y="400525"/>
            <a:chExt cx="2776800" cy="2776800"/>
          </a:xfrm>
        </p:grpSpPr>
        <p:sp>
          <p:nvSpPr>
            <p:cNvPr id="95" name="Google Shape;95;p14"/>
            <p:cNvSpPr/>
            <p:nvPr/>
          </p:nvSpPr>
          <p:spPr>
            <a:xfrm>
              <a:off x="-767500" y="783775"/>
              <a:ext cx="2010300" cy="2010300"/>
            </a:xfrm>
            <a:prstGeom prst="arc">
              <a:avLst>
                <a:gd fmla="val 15166645" name="adj1"/>
                <a:gd fmla="val 6435534" name="adj2"/>
              </a:avLst>
            </a:prstGeom>
            <a:noFill/>
            <a:ln cap="flat" cmpd="sng" w="114300">
              <a:solidFill>
                <a:srgbClr val="F0F3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-1150750" y="400525"/>
              <a:ext cx="2776800" cy="2776800"/>
            </a:xfrm>
            <a:prstGeom prst="arc">
              <a:avLst>
                <a:gd fmla="val 15548415" name="adj1"/>
                <a:gd fmla="val 6051193" name="adj2"/>
              </a:avLst>
            </a:prstGeom>
            <a:noFill/>
            <a:ln cap="flat" cmpd="sng" w="114300">
              <a:solidFill>
                <a:srgbClr val="F0F3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" name="Google Shape;97;p14"/>
          <p:cNvSpPr/>
          <p:nvPr/>
        </p:nvSpPr>
        <p:spPr>
          <a:xfrm>
            <a:off x="3364175" y="3868175"/>
            <a:ext cx="3341100" cy="3904200"/>
          </a:xfrm>
          <a:prstGeom prst="rect">
            <a:avLst/>
          </a:prstGeom>
          <a:solidFill>
            <a:srgbClr val="F0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3729200" y="4830150"/>
            <a:ext cx="2514900" cy="5244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 rot="5400000">
            <a:off x="7139729" y="-237320"/>
            <a:ext cx="1165347" cy="1599946"/>
          </a:xfrm>
          <a:custGeom>
            <a:rect b="b" l="l" r="r" t="t"/>
            <a:pathLst>
              <a:path extrusionOk="0" h="59186" w="27796">
                <a:moveTo>
                  <a:pt x="0" y="0"/>
                </a:moveTo>
                <a:lnTo>
                  <a:pt x="27796" y="0"/>
                </a:lnTo>
                <a:lnTo>
                  <a:pt x="27796" y="59186"/>
                </a:lnTo>
                <a:lnTo>
                  <a:pt x="240" y="59186"/>
                </a:lnTo>
              </a:path>
            </a:pathLst>
          </a:custGeom>
          <a:noFill/>
          <a:ln cap="flat" cmpd="sng" w="114300">
            <a:solidFill>
              <a:srgbClr val="E7ECF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" name="Google Shape;100;p14"/>
          <p:cNvSpPr/>
          <p:nvPr/>
        </p:nvSpPr>
        <p:spPr>
          <a:xfrm rot="5400000">
            <a:off x="2800753" y="6161293"/>
            <a:ext cx="1124188" cy="2209147"/>
          </a:xfrm>
          <a:custGeom>
            <a:rect b="b" l="l" r="r" t="t"/>
            <a:pathLst>
              <a:path extrusionOk="0" h="93598" w="47625">
                <a:moveTo>
                  <a:pt x="47625" y="0"/>
                </a:moveTo>
                <a:lnTo>
                  <a:pt x="0" y="47062"/>
                </a:lnTo>
                <a:lnTo>
                  <a:pt x="47352" y="93598"/>
                </a:lnTo>
              </a:path>
            </a:pathLst>
          </a:custGeom>
          <a:noFill/>
          <a:ln cap="flat" cmpd="sng" w="1143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1" name="Google Shape;101;p14"/>
          <p:cNvSpPr/>
          <p:nvPr/>
        </p:nvSpPr>
        <p:spPr>
          <a:xfrm>
            <a:off x="7175975" y="5865400"/>
            <a:ext cx="2442000" cy="1446600"/>
          </a:xfrm>
          <a:prstGeom prst="roundRect">
            <a:avLst>
              <a:gd fmla="val 7922" name="adj"/>
            </a:avLst>
          </a:prstGeom>
          <a:noFill/>
          <a:ln cap="flat" cmpd="sng" w="28575">
            <a:solidFill>
              <a:srgbClr val="1D1D1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4781" l="0" r="0" t="17974"/>
          <a:stretch/>
        </p:blipFill>
        <p:spPr>
          <a:xfrm>
            <a:off x="3346863" y="0"/>
            <a:ext cx="3364199" cy="389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422789" y="889593"/>
            <a:ext cx="2479800" cy="5244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14"/>
          <p:cNvGrpSpPr/>
          <p:nvPr/>
        </p:nvGrpSpPr>
        <p:grpSpPr>
          <a:xfrm>
            <a:off x="426985" y="335492"/>
            <a:ext cx="2601595" cy="1095096"/>
            <a:chOff x="426596" y="330323"/>
            <a:chExt cx="2601595" cy="1095096"/>
          </a:xfrm>
        </p:grpSpPr>
        <p:sp>
          <p:nvSpPr>
            <p:cNvPr id="105" name="Google Shape;105;p14"/>
            <p:cNvSpPr txBox="1"/>
            <p:nvPr/>
          </p:nvSpPr>
          <p:spPr>
            <a:xfrm>
              <a:off x="426596" y="330323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rgbClr val="1D1D1B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UNBEATABLE</a:t>
              </a:r>
              <a:endParaRPr b="1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  <p:sp>
          <p:nvSpPr>
            <p:cNvPr id="106" name="Google Shape;106;p14"/>
            <p:cNvSpPr txBox="1"/>
            <p:nvPr/>
          </p:nvSpPr>
          <p:spPr>
            <a:xfrm>
              <a:off x="449991" y="871319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chemeClr val="lt1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OFFERS </a:t>
              </a:r>
              <a:endParaRPr b="1" sz="360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</p:grpSp>
      <p:sp>
        <p:nvSpPr>
          <p:cNvPr id="107" name="Google Shape;107;p14"/>
          <p:cNvSpPr txBox="1"/>
          <p:nvPr/>
        </p:nvSpPr>
        <p:spPr>
          <a:xfrm>
            <a:off x="7165619" y="2037699"/>
            <a:ext cx="25782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Be among the first [Number] customers to arrive and receive an additional surprise gift as a token of our appreciation.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450380" y="1392527"/>
            <a:ext cx="257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AWAIT YOU:</a:t>
            </a:r>
            <a:endParaRPr b="1" sz="36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7165619" y="4345189"/>
            <a:ext cx="25782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Explore our aisles and discover a treasure trove of items specially selected for this limited-time event. Find your favorites and treat yourself to something special!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7165619" y="3264302"/>
            <a:ext cx="2578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30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SHOP TILL </a:t>
            </a:r>
            <a:endParaRPr b="1" sz="30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YOU DROP:</a:t>
            </a:r>
            <a:endParaRPr b="1" sz="30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grpSp>
        <p:nvGrpSpPr>
          <p:cNvPr id="111" name="Google Shape;111;p14"/>
          <p:cNvGrpSpPr/>
          <p:nvPr/>
        </p:nvGrpSpPr>
        <p:grpSpPr>
          <a:xfrm>
            <a:off x="7411560" y="5887550"/>
            <a:ext cx="1940100" cy="1402300"/>
            <a:chOff x="7411560" y="5871125"/>
            <a:chExt cx="1940100" cy="1402300"/>
          </a:xfrm>
        </p:grpSpPr>
        <p:sp>
          <p:nvSpPr>
            <p:cNvPr id="112" name="Google Shape;112;p14"/>
            <p:cNvSpPr txBox="1"/>
            <p:nvPr/>
          </p:nvSpPr>
          <p:spPr>
            <a:xfrm>
              <a:off x="7411560" y="5871125"/>
              <a:ext cx="19401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5000">
                  <a:solidFill>
                    <a:srgbClr val="FF2300"/>
                  </a:solidFill>
                  <a:latin typeface="Arimo"/>
                  <a:ea typeface="Arimo"/>
                  <a:cs typeface="Arimo"/>
                  <a:sym typeface="Arimo"/>
                </a:rPr>
                <a:t>75%</a:t>
              </a:r>
              <a:endParaRPr b="1" sz="5000">
                <a:solidFill>
                  <a:srgbClr val="FF2300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13" name="Google Shape;113;p14"/>
            <p:cNvSpPr txBox="1"/>
            <p:nvPr/>
          </p:nvSpPr>
          <p:spPr>
            <a:xfrm>
              <a:off x="7411560" y="6503925"/>
              <a:ext cx="19401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50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rPr>
                <a:t>OFF</a:t>
              </a:r>
              <a:endParaRPr b="1" sz="50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114" name="Google Shape;114;p14"/>
          <p:cNvSpPr txBox="1"/>
          <p:nvPr/>
        </p:nvSpPr>
        <p:spPr>
          <a:xfrm>
            <a:off x="3742471" y="4092413"/>
            <a:ext cx="25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42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HURRY IN</a:t>
            </a:r>
            <a:endParaRPr b="1" sz="42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3756794" y="4810338"/>
            <a:ext cx="2578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40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LIMITED TIME</a:t>
            </a:r>
            <a:endParaRPr b="1" sz="3400">
              <a:solidFill>
                <a:schemeClr val="lt1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3807600" y="6232925"/>
            <a:ext cx="25305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This sale is a blink-and-you'll-miss-it affair! Doors open at [Opening Time] on [Day], [Date] and last until [Closing Time] on [Day], [Date]. 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Don't miss out!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3756794" y="5290104"/>
            <a:ext cx="2578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4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ONLY:</a:t>
            </a:r>
            <a:endParaRPr b="1" sz="46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118" name="Google Shape;118;p14"/>
          <p:cNvSpPr/>
          <p:nvPr/>
        </p:nvSpPr>
        <p:spPr>
          <a:xfrm>
            <a:off x="7134900" y="889593"/>
            <a:ext cx="2479800" cy="5244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" name="Google Shape;119;p14"/>
          <p:cNvGrpSpPr/>
          <p:nvPr/>
        </p:nvGrpSpPr>
        <p:grpSpPr>
          <a:xfrm>
            <a:off x="7148168" y="335492"/>
            <a:ext cx="2592523" cy="1095096"/>
            <a:chOff x="435668" y="330323"/>
            <a:chExt cx="2592523" cy="1095096"/>
          </a:xfrm>
        </p:grpSpPr>
        <p:sp>
          <p:nvSpPr>
            <p:cNvPr id="120" name="Google Shape;120;p14"/>
            <p:cNvSpPr txBox="1"/>
            <p:nvPr/>
          </p:nvSpPr>
          <p:spPr>
            <a:xfrm>
              <a:off x="435668" y="330323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rgbClr val="1D1D1B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EXTRA </a:t>
              </a:r>
              <a:endParaRPr b="1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  <p:sp>
          <p:nvSpPr>
            <p:cNvPr id="121" name="Google Shape;121;p14"/>
            <p:cNvSpPr txBox="1"/>
            <p:nvPr/>
          </p:nvSpPr>
          <p:spPr>
            <a:xfrm>
              <a:off x="449991" y="871319"/>
              <a:ext cx="2578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600">
                  <a:solidFill>
                    <a:schemeClr val="lt1"/>
                  </a:solidFill>
                  <a:latin typeface="Archivo Narrow"/>
                  <a:ea typeface="Archivo Narrow"/>
                  <a:cs typeface="Archivo Narrow"/>
                  <a:sym typeface="Archivo Narrow"/>
                </a:rPr>
                <a:t>SURPRISES </a:t>
              </a:r>
              <a:endParaRPr b="1" sz="3600">
                <a:solidFill>
                  <a:schemeClr val="lt1"/>
                </a:solidFill>
                <a:latin typeface="Archivo Narrow"/>
                <a:ea typeface="Archivo Narrow"/>
                <a:cs typeface="Archivo Narrow"/>
                <a:sym typeface="Archivo Narrow"/>
              </a:endParaRPr>
            </a:p>
          </p:txBody>
        </p:sp>
      </p:grpSp>
      <p:sp>
        <p:nvSpPr>
          <p:cNvPr id="122" name="Google Shape;122;p14"/>
          <p:cNvSpPr txBox="1"/>
          <p:nvPr/>
        </p:nvSpPr>
        <p:spPr>
          <a:xfrm>
            <a:off x="7162491" y="1392527"/>
            <a:ext cx="257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600">
                <a:solidFill>
                  <a:srgbClr val="1D1D1B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AWAIT:</a:t>
            </a:r>
            <a:endParaRPr b="1" sz="3600">
              <a:solidFill>
                <a:srgbClr val="1D1D1B"/>
              </a:solidFill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443218" y="2046770"/>
            <a:ext cx="25782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From [Specific Product Categories] 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to [Special Services], everything you love is now within reach at unbelievable prices.</a:t>
            </a:r>
            <a:endParaRPr sz="12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