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Qwitcher Grypen"/>
      <p:regular r:id="rId7"/>
      <p:bold r:id="rId8"/>
    </p:embeddedFont>
    <p:embeddedFont>
      <p:font typeface="EB Garamond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EBGaramond-italic.fntdata"/><Relationship Id="rId10" Type="http://schemas.openxmlformats.org/officeDocument/2006/relationships/font" Target="fonts/EBGaramond-bold.fntdata"/><Relationship Id="rId12" Type="http://schemas.openxmlformats.org/officeDocument/2006/relationships/font" Target="fonts/EBGaramond-boldItalic.fntdata"/><Relationship Id="rId9" Type="http://schemas.openxmlformats.org/officeDocument/2006/relationships/font" Target="fonts/EBGaramo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witcherGrypen-regular.fntdata"/><Relationship Id="rId8" Type="http://schemas.openxmlformats.org/officeDocument/2006/relationships/font" Target="fonts/QwitcherGrype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69729" y="498978"/>
            <a:ext cx="3787400" cy="3363875"/>
            <a:chOff x="469729" y="498978"/>
            <a:chExt cx="3787400" cy="3363875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69729" y="498978"/>
              <a:ext cx="3787400" cy="3363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" name="Google Shape;56;p13"/>
            <p:cNvGrpSpPr/>
            <p:nvPr/>
          </p:nvGrpSpPr>
          <p:grpSpPr>
            <a:xfrm>
              <a:off x="1072950" y="512372"/>
              <a:ext cx="2426100" cy="2443909"/>
              <a:chOff x="1072950" y="512372"/>
              <a:chExt cx="2426100" cy="2443909"/>
            </a:xfrm>
          </p:grpSpPr>
          <p:sp>
            <p:nvSpPr>
              <p:cNvPr id="57" name="Google Shape;57;p13"/>
              <p:cNvSpPr txBox="1"/>
              <p:nvPr/>
            </p:nvSpPr>
            <p:spPr>
              <a:xfrm>
                <a:off x="1072950" y="512372"/>
                <a:ext cx="2426100" cy="130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500">
                    <a:solidFill>
                      <a:srgbClr val="5C4539"/>
                    </a:solidFill>
                    <a:latin typeface="Qwitcher Grypen"/>
                    <a:ea typeface="Qwitcher Grypen"/>
                    <a:cs typeface="Qwitcher Grypen"/>
                    <a:sym typeface="Qwitcher Grypen"/>
                  </a:rPr>
                  <a:t>Save</a:t>
                </a:r>
                <a:endParaRPr sz="8500">
                  <a:solidFill>
                    <a:srgbClr val="5C4539"/>
                  </a:solidFill>
                  <a:latin typeface="Qwitcher Grypen"/>
                  <a:ea typeface="Qwitcher Grypen"/>
                  <a:cs typeface="Qwitcher Grypen"/>
                  <a:sym typeface="Qwitcher Grypen"/>
                </a:endParaRPr>
              </a:p>
            </p:txBody>
          </p:sp>
          <p:sp>
            <p:nvSpPr>
              <p:cNvPr id="58" name="Google Shape;58;p13"/>
              <p:cNvSpPr txBox="1"/>
              <p:nvPr/>
            </p:nvSpPr>
            <p:spPr>
              <a:xfrm>
                <a:off x="1072950" y="1647981"/>
                <a:ext cx="2426100" cy="130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500">
                    <a:solidFill>
                      <a:srgbClr val="5C4539"/>
                    </a:solidFill>
                    <a:latin typeface="Qwitcher Grypen"/>
                    <a:ea typeface="Qwitcher Grypen"/>
                    <a:cs typeface="Qwitcher Grypen"/>
                    <a:sym typeface="Qwitcher Grypen"/>
                  </a:rPr>
                  <a:t>Date</a:t>
                </a:r>
                <a:endParaRPr sz="8500">
                  <a:solidFill>
                    <a:srgbClr val="5C4539"/>
                  </a:solidFill>
                  <a:latin typeface="Qwitcher Grypen"/>
                  <a:ea typeface="Qwitcher Grypen"/>
                  <a:cs typeface="Qwitcher Grypen"/>
                  <a:sym typeface="Qwitcher Grypen"/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1354400" y="1370966"/>
                <a:ext cx="1863300" cy="861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5600">
                    <a:solidFill>
                      <a:srgbClr val="AB9C94"/>
                    </a:solidFill>
                    <a:latin typeface="Qwitcher Grypen"/>
                    <a:ea typeface="Qwitcher Grypen"/>
                    <a:cs typeface="Qwitcher Grypen"/>
                    <a:sym typeface="Qwitcher Grypen"/>
                  </a:rPr>
                  <a:t>the</a:t>
                </a:r>
                <a:endParaRPr sz="5600">
                  <a:solidFill>
                    <a:srgbClr val="AB9C94"/>
                  </a:solidFill>
                  <a:latin typeface="Qwitcher Grypen"/>
                  <a:ea typeface="Qwitcher Grypen"/>
                  <a:cs typeface="Qwitcher Grypen"/>
                  <a:sym typeface="Qwitcher Grypen"/>
                </a:endParaRPr>
              </a:p>
            </p:txBody>
          </p:sp>
        </p:grpSp>
      </p:grpSp>
      <p:sp>
        <p:nvSpPr>
          <p:cNvPr id="60" name="Google Shape;60;p13"/>
          <p:cNvSpPr txBox="1"/>
          <p:nvPr/>
        </p:nvSpPr>
        <p:spPr>
          <a:xfrm>
            <a:off x="580200" y="4191714"/>
            <a:ext cx="341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solidFill>
                  <a:srgbClr val="BC9B79"/>
                </a:solidFill>
                <a:latin typeface="Qwitcher Grypen"/>
                <a:ea typeface="Qwitcher Grypen"/>
                <a:cs typeface="Qwitcher Grypen"/>
                <a:sym typeface="Qwitcher Grypen"/>
              </a:rPr>
              <a:t>Are getting married </a:t>
            </a:r>
            <a:endParaRPr sz="4200">
              <a:solidFill>
                <a:srgbClr val="BC9B79"/>
              </a:solidFill>
              <a:latin typeface="Qwitcher Grypen"/>
              <a:ea typeface="Qwitcher Grypen"/>
              <a:cs typeface="Qwitcher Grypen"/>
              <a:sym typeface="Qwitcher Grypen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5400" y="4184370"/>
            <a:ext cx="3841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C4539"/>
                </a:solidFill>
                <a:latin typeface="EB Garamond"/>
                <a:ea typeface="EB Garamond"/>
                <a:cs typeface="EB Garamond"/>
                <a:sym typeface="EB Garamond"/>
              </a:rPr>
              <a:t>J E S S I E  &amp;  L A R R Y</a:t>
            </a:r>
            <a:endParaRPr sz="1200">
              <a:solidFill>
                <a:srgbClr val="5C453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743301" y="5044425"/>
            <a:ext cx="3402854" cy="184800"/>
            <a:chOff x="743301" y="5044434"/>
            <a:chExt cx="3402854" cy="18480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743301" y="5044434"/>
              <a:ext cx="1248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C4539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N O V E M B E R  •</a:t>
              </a:r>
              <a:endParaRPr sz="1200">
                <a:solidFill>
                  <a:srgbClr val="5C4539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2669854" y="5044434"/>
              <a:ext cx="1476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5C4539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•   A T  4 : 0 0  P M</a:t>
              </a:r>
              <a:endParaRPr sz="1200">
                <a:solidFill>
                  <a:srgbClr val="5C4539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1908450" y="4802600"/>
            <a:ext cx="755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5C4539"/>
                </a:solidFill>
                <a:latin typeface="EB Garamond"/>
                <a:ea typeface="EB Garamond"/>
                <a:cs typeface="EB Garamond"/>
                <a:sym typeface="EB Garamond"/>
              </a:rPr>
              <a:t>28</a:t>
            </a:r>
            <a:endParaRPr sz="4100">
              <a:solidFill>
                <a:srgbClr val="5C453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5400" y="5472520"/>
            <a:ext cx="3841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5C4539"/>
                </a:solidFill>
                <a:latin typeface="EB Garamond"/>
                <a:ea typeface="EB Garamond"/>
                <a:cs typeface="EB Garamond"/>
                <a:sym typeface="EB Garamond"/>
              </a:rPr>
              <a:t>T H E  N E W  R E S I D E N C E  /  3 5  R O S E  S T R E E T ,  N Y</a:t>
            </a:r>
            <a:endParaRPr sz="700">
              <a:solidFill>
                <a:srgbClr val="5C453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524850" y="5778525"/>
            <a:ext cx="1522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BC9B79"/>
                </a:solidFill>
                <a:latin typeface="EB Garamond"/>
                <a:ea typeface="EB Garamond"/>
                <a:cs typeface="EB Garamond"/>
                <a:sym typeface="EB Garamond"/>
              </a:rPr>
              <a:t>P L E A S E  R S V P</a:t>
            </a:r>
            <a:endParaRPr sz="800">
              <a:solidFill>
                <a:srgbClr val="BC9B79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BC9B79"/>
                </a:solidFill>
                <a:latin typeface="EB Garamond"/>
                <a:ea typeface="EB Garamond"/>
                <a:cs typeface="EB Garamond"/>
                <a:sym typeface="EB Garamond"/>
              </a:rPr>
              <a:t>B Y  3 0 . 0 8</a:t>
            </a:r>
            <a:endParaRPr sz="900">
              <a:solidFill>
                <a:srgbClr val="BC9B7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