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Ms Madi"/>
      <p:regular r:id="rId10"/>
    </p:embeddedFont>
    <p:embeddedFont>
      <p:font typeface="Josefin Sans"/>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35">
          <p15:clr>
            <a:srgbClr val="747775"/>
          </p15:clr>
        </p15:guide>
        <p15:guide id="2" pos="2211">
          <p15:clr>
            <a:srgbClr val="747775"/>
          </p15:clr>
        </p15:guide>
        <p15:guide id="3" pos="170">
          <p15:clr>
            <a:srgbClr val="747775"/>
          </p15:clr>
        </p15:guide>
        <p15:guide id="4" pos="2381">
          <p15:clr>
            <a:srgbClr val="747775"/>
          </p15:clr>
        </p15:guide>
        <p15:guide id="5" pos="4762">
          <p15:clr>
            <a:srgbClr val="747775"/>
          </p15:clr>
        </p15:guide>
        <p15:guide id="6" orient="horz" pos="2529">
          <p15:clr>
            <a:srgbClr val="747775"/>
          </p15:clr>
        </p15:guide>
        <p15:guide id="7" pos="340">
          <p15:clr>
            <a:srgbClr val="747775"/>
          </p15:clr>
        </p15:guide>
        <p15:guide id="8" pos="2041">
          <p15:clr>
            <a:srgbClr val="747775"/>
          </p15:clr>
        </p15:guide>
        <p15:guide id="9" pos="2983">
          <p15:clr>
            <a:srgbClr val="747775"/>
          </p15:clr>
        </p15:guide>
        <p15:guide id="10" pos="453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35" orient="horz"/>
        <p:guide pos="2211"/>
        <p:guide pos="170"/>
        <p:guide pos="2381"/>
        <p:guide pos="4762"/>
        <p:guide pos="2529" orient="horz"/>
        <p:guide pos="340"/>
        <p:guide pos="2041"/>
        <p:guide pos="2983"/>
        <p:guide pos="4535"/>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JosefinSans-regular.fntdata"/><Relationship Id="rId10" Type="http://schemas.openxmlformats.org/officeDocument/2006/relationships/font" Target="fonts/MsMadi-regular.fntdata"/><Relationship Id="rId13" Type="http://schemas.openxmlformats.org/officeDocument/2006/relationships/font" Target="fonts/JosefinSans-italic.fntdata"/><Relationship Id="rId12" Type="http://schemas.openxmlformats.org/officeDocument/2006/relationships/font" Target="fonts/Josefin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Josefi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3ce0511cdd_0_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3ce0511c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3ce0511cdd_0_11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3ce0511cdd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3ce0511cdd_0_24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3ce0511cdd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6.jp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6.jp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6.jp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jp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263934" y="0"/>
            <a:ext cx="3242056" cy="10692300"/>
            <a:chOff x="263934" y="0"/>
            <a:chExt cx="3242056" cy="10692300"/>
          </a:xfrm>
        </p:grpSpPr>
        <p:sp>
          <p:nvSpPr>
            <p:cNvPr id="55" name="Google Shape;55;p13"/>
            <p:cNvSpPr/>
            <p:nvPr/>
          </p:nvSpPr>
          <p:spPr>
            <a:xfrm>
              <a:off x="265300" y="0"/>
              <a:ext cx="3240000" cy="10692300"/>
            </a:xfrm>
            <a:prstGeom prst="rect">
              <a:avLst/>
            </a:prstGeom>
            <a:gradFill>
              <a:gsLst>
                <a:gs pos="0">
                  <a:srgbClr val="6E8031"/>
                </a:gs>
                <a:gs pos="9000">
                  <a:srgbClr val="086461"/>
                </a:gs>
                <a:gs pos="45000">
                  <a:srgbClr val="115D5B"/>
                </a:gs>
                <a:gs pos="100000">
                  <a:srgbClr val="181920"/>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a:blip r:embed="rId3">
              <a:alphaModFix amt="40000"/>
            </a:blip>
            <a:stretch>
              <a:fillRect/>
            </a:stretch>
          </p:blipFill>
          <p:spPr>
            <a:xfrm>
              <a:off x="263934" y="188"/>
              <a:ext cx="3242056" cy="10691999"/>
            </a:xfrm>
            <a:prstGeom prst="rect">
              <a:avLst/>
            </a:prstGeom>
            <a:noFill/>
            <a:ln>
              <a:noFill/>
            </a:ln>
          </p:spPr>
        </p:pic>
      </p:grpSp>
      <p:grpSp>
        <p:nvGrpSpPr>
          <p:cNvPr id="57" name="Google Shape;57;p13"/>
          <p:cNvGrpSpPr/>
          <p:nvPr/>
        </p:nvGrpSpPr>
        <p:grpSpPr>
          <a:xfrm>
            <a:off x="894962" y="346988"/>
            <a:ext cx="1980000" cy="1980000"/>
            <a:chOff x="1468600" y="653138"/>
            <a:chExt cx="1980000" cy="1980000"/>
          </a:xfrm>
        </p:grpSpPr>
        <p:sp>
          <p:nvSpPr>
            <p:cNvPr id="58" name="Google Shape;58;p13"/>
            <p:cNvSpPr/>
            <p:nvPr/>
          </p:nvSpPr>
          <p:spPr>
            <a:xfrm>
              <a:off x="1468600" y="653138"/>
              <a:ext cx="1980000" cy="1980000"/>
            </a:xfrm>
            <a:prstGeom prst="ellipse">
              <a:avLst/>
            </a:prstGeom>
            <a:solidFill>
              <a:srgbClr val="1D1D1B">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 name="Google Shape;59;p13"/>
            <p:cNvPicPr preferRelativeResize="0"/>
            <p:nvPr/>
          </p:nvPicPr>
          <p:blipFill rotWithShape="1">
            <a:blip r:embed="rId4">
              <a:alphaModFix/>
            </a:blip>
            <a:srcRect b="55164" l="19044" r="17110" t="2276"/>
            <a:stretch/>
          </p:blipFill>
          <p:spPr>
            <a:xfrm>
              <a:off x="1576450" y="761000"/>
              <a:ext cx="1764000" cy="1764300"/>
            </a:xfrm>
            <a:prstGeom prst="ellipse">
              <a:avLst/>
            </a:prstGeom>
            <a:noFill/>
            <a:ln>
              <a:noFill/>
            </a:ln>
          </p:spPr>
        </p:pic>
      </p:grpSp>
      <p:grpSp>
        <p:nvGrpSpPr>
          <p:cNvPr id="60" name="Google Shape;60;p13"/>
          <p:cNvGrpSpPr/>
          <p:nvPr/>
        </p:nvGrpSpPr>
        <p:grpSpPr>
          <a:xfrm>
            <a:off x="3786804" y="272136"/>
            <a:ext cx="3445410" cy="1565275"/>
            <a:chOff x="3786804" y="272136"/>
            <a:chExt cx="3445410" cy="1565275"/>
          </a:xfrm>
        </p:grpSpPr>
        <p:sp>
          <p:nvSpPr>
            <p:cNvPr id="61" name="Google Shape;61;p13"/>
            <p:cNvSpPr txBox="1"/>
            <p:nvPr/>
          </p:nvSpPr>
          <p:spPr>
            <a:xfrm>
              <a:off x="3786804" y="272136"/>
              <a:ext cx="26262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3200">
                  <a:solidFill>
                    <a:srgbClr val="3C3231"/>
                  </a:solidFill>
                  <a:latin typeface="Josefin Sans"/>
                  <a:ea typeface="Josefin Sans"/>
                  <a:cs typeface="Josefin Sans"/>
                  <a:sym typeface="Josefin Sans"/>
                </a:rPr>
                <a:t>RUTHE</a:t>
              </a:r>
              <a:endParaRPr sz="3200">
                <a:solidFill>
                  <a:srgbClr val="3C3231"/>
                </a:solidFill>
                <a:latin typeface="Josefin Sans"/>
                <a:ea typeface="Josefin Sans"/>
                <a:cs typeface="Josefin Sans"/>
                <a:sym typeface="Josefin Sans"/>
              </a:endParaRPr>
            </a:p>
            <a:p>
              <a:pPr indent="0" lvl="0" marL="0" rtl="0" algn="l">
                <a:spcBef>
                  <a:spcPts val="0"/>
                </a:spcBef>
                <a:spcAft>
                  <a:spcPts val="0"/>
                </a:spcAft>
                <a:buNone/>
              </a:pPr>
              <a:r>
                <a:rPr b="1" lang="ru" sz="3200">
                  <a:solidFill>
                    <a:srgbClr val="3C3231"/>
                  </a:solidFill>
                  <a:latin typeface="Josefin Sans"/>
                  <a:ea typeface="Josefin Sans"/>
                  <a:cs typeface="Josefin Sans"/>
                  <a:sym typeface="Josefin Sans"/>
                </a:rPr>
                <a:t>GUTMANN</a:t>
              </a:r>
              <a:endParaRPr b="1" sz="3200">
                <a:solidFill>
                  <a:srgbClr val="3C3231"/>
                </a:solidFill>
                <a:latin typeface="Josefin Sans"/>
                <a:ea typeface="Josefin Sans"/>
                <a:cs typeface="Josefin Sans"/>
                <a:sym typeface="Josefin Sans"/>
              </a:endParaRPr>
            </a:p>
          </p:txBody>
        </p:sp>
        <p:cxnSp>
          <p:nvCxnSpPr>
            <p:cNvPr id="62" name="Google Shape;62;p13"/>
            <p:cNvCxnSpPr/>
            <p:nvPr/>
          </p:nvCxnSpPr>
          <p:spPr>
            <a:xfrm>
              <a:off x="3830400" y="1326696"/>
              <a:ext cx="3374700" cy="0"/>
            </a:xfrm>
            <a:prstGeom prst="straightConnector1">
              <a:avLst/>
            </a:prstGeom>
            <a:noFill/>
            <a:ln cap="flat" cmpd="sng" w="38100">
              <a:solidFill>
                <a:srgbClr val="1B6D5F"/>
              </a:solidFill>
              <a:prstDash val="solid"/>
              <a:round/>
              <a:headEnd len="med" w="med" type="none"/>
              <a:tailEnd len="med" w="med" type="none"/>
            </a:ln>
          </p:spPr>
        </p:cxnSp>
        <p:sp>
          <p:nvSpPr>
            <p:cNvPr id="63" name="Google Shape;63;p13"/>
            <p:cNvSpPr txBox="1"/>
            <p:nvPr/>
          </p:nvSpPr>
          <p:spPr>
            <a:xfrm>
              <a:off x="3814013" y="1421911"/>
              <a:ext cx="34182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700">
                  <a:solidFill>
                    <a:srgbClr val="3C3231"/>
                  </a:solidFill>
                  <a:latin typeface="Josefin Sans"/>
                  <a:ea typeface="Josefin Sans"/>
                  <a:cs typeface="Josefin Sans"/>
                  <a:sym typeface="Josefin Sans"/>
                </a:rPr>
                <a:t>Research Assistant</a:t>
              </a:r>
              <a:endParaRPr sz="2700">
                <a:solidFill>
                  <a:srgbClr val="3C3231"/>
                </a:solidFill>
                <a:latin typeface="Josefin Sans"/>
                <a:ea typeface="Josefin Sans"/>
                <a:cs typeface="Josefin Sans"/>
                <a:sym typeface="Josefin Sans"/>
              </a:endParaRPr>
            </a:p>
          </p:txBody>
        </p:sp>
      </p:grpSp>
      <p:sp>
        <p:nvSpPr>
          <p:cNvPr id="64" name="Google Shape;64;p13"/>
          <p:cNvSpPr txBox="1"/>
          <p:nvPr/>
        </p:nvSpPr>
        <p:spPr>
          <a:xfrm>
            <a:off x="530671" y="2688775"/>
            <a:ext cx="2796300" cy="981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Duis vulputate interdum sem, quis varius erat congue ornare. Nullam faucibus leo at arcu ultrices. Etiam feugiat efficitur sem, vitae commodo ante luctus at, proin eu lacus porta.</a:t>
            </a:r>
            <a:endParaRPr sz="1100">
              <a:solidFill>
                <a:schemeClr val="lt1"/>
              </a:solidFill>
              <a:latin typeface="Josefin Sans"/>
              <a:ea typeface="Josefin Sans"/>
              <a:cs typeface="Josefin Sans"/>
              <a:sym typeface="Josefin Sans"/>
            </a:endParaRPr>
          </a:p>
        </p:txBody>
      </p:sp>
      <p:grpSp>
        <p:nvGrpSpPr>
          <p:cNvPr id="65" name="Google Shape;65;p13"/>
          <p:cNvGrpSpPr/>
          <p:nvPr/>
        </p:nvGrpSpPr>
        <p:grpSpPr>
          <a:xfrm>
            <a:off x="3807206" y="2420027"/>
            <a:ext cx="3392744" cy="1231702"/>
            <a:chOff x="3807206" y="2420027"/>
            <a:chExt cx="3392744" cy="1231702"/>
          </a:xfrm>
        </p:grpSpPr>
        <p:grpSp>
          <p:nvGrpSpPr>
            <p:cNvPr id="66" name="Google Shape;66;p13"/>
            <p:cNvGrpSpPr/>
            <p:nvPr/>
          </p:nvGrpSpPr>
          <p:grpSpPr>
            <a:xfrm>
              <a:off x="3807206" y="2420027"/>
              <a:ext cx="3392744" cy="169200"/>
              <a:chOff x="3807206" y="2416625"/>
              <a:chExt cx="3392744" cy="169200"/>
            </a:xfrm>
          </p:grpSpPr>
          <p:sp>
            <p:nvSpPr>
              <p:cNvPr id="67" name="Google Shape;67;p13"/>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Flow cytometry</a:t>
                </a:r>
                <a:endParaRPr sz="1100">
                  <a:solidFill>
                    <a:srgbClr val="3C3231"/>
                  </a:solidFill>
                  <a:latin typeface="Josefin Sans"/>
                  <a:ea typeface="Josefin Sans"/>
                  <a:cs typeface="Josefin Sans"/>
                  <a:sym typeface="Josefin Sans"/>
                </a:endParaRPr>
              </a:p>
            </p:txBody>
          </p:sp>
          <p:grpSp>
            <p:nvGrpSpPr>
              <p:cNvPr id="68" name="Google Shape;68;p13"/>
              <p:cNvGrpSpPr/>
              <p:nvPr/>
            </p:nvGrpSpPr>
            <p:grpSpPr>
              <a:xfrm>
                <a:off x="5252350" y="2455325"/>
                <a:ext cx="1947600" cy="91800"/>
                <a:chOff x="5252350" y="2455325"/>
                <a:chExt cx="1947600" cy="91800"/>
              </a:xfrm>
            </p:grpSpPr>
            <p:sp>
              <p:nvSpPr>
                <p:cNvPr id="69" name="Google Shape;69;p13"/>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p:nvPr/>
              </p:nvSpPr>
              <p:spPr>
                <a:xfrm>
                  <a:off x="5252350" y="2455325"/>
                  <a:ext cx="12246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1" name="Google Shape;71;p13"/>
            <p:cNvGrpSpPr/>
            <p:nvPr/>
          </p:nvGrpSpPr>
          <p:grpSpPr>
            <a:xfrm>
              <a:off x="3807206" y="2685652"/>
              <a:ext cx="3392744" cy="169200"/>
              <a:chOff x="3807206" y="2416625"/>
              <a:chExt cx="3392744" cy="169200"/>
            </a:xfrm>
          </p:grpSpPr>
          <p:sp>
            <p:nvSpPr>
              <p:cNvPr id="72" name="Google Shape;72;p13"/>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Quality control</a:t>
                </a:r>
                <a:endParaRPr sz="1100">
                  <a:solidFill>
                    <a:srgbClr val="3C3231"/>
                  </a:solidFill>
                  <a:latin typeface="Josefin Sans"/>
                  <a:ea typeface="Josefin Sans"/>
                  <a:cs typeface="Josefin Sans"/>
                  <a:sym typeface="Josefin Sans"/>
                </a:endParaRPr>
              </a:p>
            </p:txBody>
          </p:sp>
          <p:grpSp>
            <p:nvGrpSpPr>
              <p:cNvPr id="73" name="Google Shape;73;p13"/>
              <p:cNvGrpSpPr/>
              <p:nvPr/>
            </p:nvGrpSpPr>
            <p:grpSpPr>
              <a:xfrm>
                <a:off x="5252350" y="2455325"/>
                <a:ext cx="1947600" cy="91800"/>
                <a:chOff x="5252350" y="2455325"/>
                <a:chExt cx="1947600" cy="91800"/>
              </a:xfrm>
            </p:grpSpPr>
            <p:sp>
              <p:nvSpPr>
                <p:cNvPr id="74" name="Google Shape;74;p13"/>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a:off x="5252350" y="2455325"/>
                  <a:ext cx="16737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6" name="Google Shape;76;p13"/>
            <p:cNvGrpSpPr/>
            <p:nvPr/>
          </p:nvGrpSpPr>
          <p:grpSpPr>
            <a:xfrm>
              <a:off x="3807206" y="2951278"/>
              <a:ext cx="3392744" cy="169200"/>
              <a:chOff x="3807206" y="2416625"/>
              <a:chExt cx="3392744" cy="169200"/>
            </a:xfrm>
          </p:grpSpPr>
          <p:sp>
            <p:nvSpPr>
              <p:cNvPr id="77" name="Google Shape;77;p13"/>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Molecular cloning</a:t>
                </a:r>
                <a:endParaRPr sz="1100">
                  <a:solidFill>
                    <a:srgbClr val="3C3231"/>
                  </a:solidFill>
                  <a:latin typeface="Josefin Sans"/>
                  <a:ea typeface="Josefin Sans"/>
                  <a:cs typeface="Josefin Sans"/>
                  <a:sym typeface="Josefin Sans"/>
                </a:endParaRPr>
              </a:p>
            </p:txBody>
          </p:sp>
          <p:grpSp>
            <p:nvGrpSpPr>
              <p:cNvPr id="78" name="Google Shape;78;p13"/>
              <p:cNvGrpSpPr/>
              <p:nvPr/>
            </p:nvGrpSpPr>
            <p:grpSpPr>
              <a:xfrm>
                <a:off x="5252350" y="2455325"/>
                <a:ext cx="1947600" cy="91800"/>
                <a:chOff x="5252350" y="2455325"/>
                <a:chExt cx="1947600" cy="91800"/>
              </a:xfrm>
            </p:grpSpPr>
            <p:sp>
              <p:nvSpPr>
                <p:cNvPr id="79" name="Google Shape;79;p13"/>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p:nvPr/>
              </p:nvSpPr>
              <p:spPr>
                <a:xfrm>
                  <a:off x="5252350" y="2455325"/>
                  <a:ext cx="14967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1" name="Google Shape;81;p13"/>
            <p:cNvGrpSpPr/>
            <p:nvPr/>
          </p:nvGrpSpPr>
          <p:grpSpPr>
            <a:xfrm>
              <a:off x="3807206" y="3216903"/>
              <a:ext cx="3392744" cy="169200"/>
              <a:chOff x="3807206" y="2416625"/>
              <a:chExt cx="3392744" cy="169200"/>
            </a:xfrm>
          </p:grpSpPr>
          <p:sp>
            <p:nvSpPr>
              <p:cNvPr id="82" name="Google Shape;82;p13"/>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Data analysis</a:t>
                </a:r>
                <a:endParaRPr sz="1100">
                  <a:solidFill>
                    <a:srgbClr val="3C3231"/>
                  </a:solidFill>
                  <a:latin typeface="Josefin Sans"/>
                  <a:ea typeface="Josefin Sans"/>
                  <a:cs typeface="Josefin Sans"/>
                  <a:sym typeface="Josefin Sans"/>
                </a:endParaRPr>
              </a:p>
            </p:txBody>
          </p:sp>
          <p:grpSp>
            <p:nvGrpSpPr>
              <p:cNvPr id="83" name="Google Shape;83;p13"/>
              <p:cNvGrpSpPr/>
              <p:nvPr/>
            </p:nvGrpSpPr>
            <p:grpSpPr>
              <a:xfrm>
                <a:off x="5252350" y="2455325"/>
                <a:ext cx="1947600" cy="91800"/>
                <a:chOff x="5252350" y="2455325"/>
                <a:chExt cx="1947600" cy="91800"/>
              </a:xfrm>
            </p:grpSpPr>
            <p:sp>
              <p:nvSpPr>
                <p:cNvPr id="84" name="Google Shape;84;p13"/>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a:off x="5252350" y="2455325"/>
                  <a:ext cx="16872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6" name="Google Shape;86;p13"/>
            <p:cNvGrpSpPr/>
            <p:nvPr/>
          </p:nvGrpSpPr>
          <p:grpSpPr>
            <a:xfrm>
              <a:off x="3807206" y="3482529"/>
              <a:ext cx="3392744" cy="169200"/>
              <a:chOff x="3807206" y="2416625"/>
              <a:chExt cx="3392744" cy="169200"/>
            </a:xfrm>
          </p:grpSpPr>
          <p:sp>
            <p:nvSpPr>
              <p:cNvPr id="87" name="Google Shape;87;p13"/>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RNA isolation</a:t>
                </a:r>
                <a:endParaRPr sz="1100">
                  <a:solidFill>
                    <a:srgbClr val="3C3231"/>
                  </a:solidFill>
                  <a:latin typeface="Josefin Sans"/>
                  <a:ea typeface="Josefin Sans"/>
                  <a:cs typeface="Josefin Sans"/>
                  <a:sym typeface="Josefin Sans"/>
                </a:endParaRPr>
              </a:p>
            </p:txBody>
          </p:sp>
          <p:grpSp>
            <p:nvGrpSpPr>
              <p:cNvPr id="88" name="Google Shape;88;p13"/>
              <p:cNvGrpSpPr/>
              <p:nvPr/>
            </p:nvGrpSpPr>
            <p:grpSpPr>
              <a:xfrm>
                <a:off x="5252350" y="2455321"/>
                <a:ext cx="1947600" cy="91804"/>
                <a:chOff x="5252350" y="2455321"/>
                <a:chExt cx="1947600" cy="91804"/>
              </a:xfrm>
            </p:grpSpPr>
            <p:sp>
              <p:nvSpPr>
                <p:cNvPr id="89" name="Google Shape;89;p13"/>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5252350" y="2455321"/>
                  <a:ext cx="15105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nvGrpSpPr>
          <p:cNvPr id="91" name="Google Shape;91;p13"/>
          <p:cNvGrpSpPr/>
          <p:nvPr/>
        </p:nvGrpSpPr>
        <p:grpSpPr>
          <a:xfrm>
            <a:off x="530675" y="4784425"/>
            <a:ext cx="2708583" cy="1435832"/>
            <a:chOff x="530675" y="4784425"/>
            <a:chExt cx="2708583" cy="1435832"/>
          </a:xfrm>
        </p:grpSpPr>
        <p:grpSp>
          <p:nvGrpSpPr>
            <p:cNvPr id="92" name="Google Shape;92;p13"/>
            <p:cNvGrpSpPr/>
            <p:nvPr/>
          </p:nvGrpSpPr>
          <p:grpSpPr>
            <a:xfrm>
              <a:off x="530675" y="4784425"/>
              <a:ext cx="2708583" cy="169200"/>
              <a:chOff x="530675" y="4784425"/>
              <a:chExt cx="2708583" cy="169200"/>
            </a:xfrm>
          </p:grpSpPr>
          <p:pic>
            <p:nvPicPr>
              <p:cNvPr id="93" name="Google Shape;93;p13"/>
              <p:cNvPicPr preferRelativeResize="0"/>
              <p:nvPr/>
            </p:nvPicPr>
            <p:blipFill>
              <a:blip r:embed="rId5">
                <a:alphaModFix/>
              </a:blip>
              <a:stretch>
                <a:fillRect/>
              </a:stretch>
            </p:blipFill>
            <p:spPr>
              <a:xfrm>
                <a:off x="530675" y="4787375"/>
                <a:ext cx="146275" cy="163300"/>
              </a:xfrm>
              <a:prstGeom prst="rect">
                <a:avLst/>
              </a:prstGeom>
              <a:noFill/>
              <a:ln>
                <a:noFill/>
              </a:ln>
            </p:spPr>
          </p:pic>
          <p:sp>
            <p:nvSpPr>
              <p:cNvPr id="94" name="Google Shape;94;p13"/>
              <p:cNvSpPr txBox="1"/>
              <p:nvPr/>
            </p:nvSpPr>
            <p:spPr>
              <a:xfrm>
                <a:off x="870158" y="4784425"/>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+000-111-222-333</a:t>
                </a:r>
                <a:endParaRPr sz="1100">
                  <a:solidFill>
                    <a:schemeClr val="lt1"/>
                  </a:solidFill>
                  <a:latin typeface="Josefin Sans"/>
                  <a:ea typeface="Josefin Sans"/>
                  <a:cs typeface="Josefin Sans"/>
                  <a:sym typeface="Josefin Sans"/>
                </a:endParaRPr>
              </a:p>
            </p:txBody>
          </p:sp>
        </p:grpSp>
        <p:grpSp>
          <p:nvGrpSpPr>
            <p:cNvPr id="95" name="Google Shape;95;p13"/>
            <p:cNvGrpSpPr/>
            <p:nvPr/>
          </p:nvGrpSpPr>
          <p:grpSpPr>
            <a:xfrm>
              <a:off x="530675" y="5205351"/>
              <a:ext cx="2708583" cy="169200"/>
              <a:chOff x="530675" y="5216912"/>
              <a:chExt cx="2708583" cy="169200"/>
            </a:xfrm>
          </p:grpSpPr>
          <p:pic>
            <p:nvPicPr>
              <p:cNvPr id="96" name="Google Shape;96;p13"/>
              <p:cNvPicPr preferRelativeResize="0"/>
              <p:nvPr/>
            </p:nvPicPr>
            <p:blipFill>
              <a:blip r:embed="rId6">
                <a:alphaModFix/>
              </a:blip>
              <a:stretch>
                <a:fillRect/>
              </a:stretch>
            </p:blipFill>
            <p:spPr>
              <a:xfrm>
                <a:off x="530675" y="5229921"/>
                <a:ext cx="146275" cy="143183"/>
              </a:xfrm>
              <a:prstGeom prst="rect">
                <a:avLst/>
              </a:prstGeom>
              <a:noFill/>
              <a:ln>
                <a:noFill/>
              </a:ln>
            </p:spPr>
          </p:pic>
          <p:sp>
            <p:nvSpPr>
              <p:cNvPr id="97" name="Google Shape;97;p13"/>
              <p:cNvSpPr txBox="1"/>
              <p:nvPr/>
            </p:nvSpPr>
            <p:spPr>
              <a:xfrm>
                <a:off x="870158" y="5216912"/>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427 Shields Ports,Utah</a:t>
                </a:r>
                <a:endParaRPr sz="1100">
                  <a:solidFill>
                    <a:schemeClr val="lt1"/>
                  </a:solidFill>
                  <a:latin typeface="Josefin Sans"/>
                  <a:ea typeface="Josefin Sans"/>
                  <a:cs typeface="Josefin Sans"/>
                  <a:sym typeface="Josefin Sans"/>
                </a:endParaRPr>
              </a:p>
            </p:txBody>
          </p:sp>
        </p:grpSp>
        <p:grpSp>
          <p:nvGrpSpPr>
            <p:cNvPr id="98" name="Google Shape;98;p13"/>
            <p:cNvGrpSpPr/>
            <p:nvPr/>
          </p:nvGrpSpPr>
          <p:grpSpPr>
            <a:xfrm>
              <a:off x="530675" y="5626277"/>
              <a:ext cx="2708583" cy="169200"/>
              <a:chOff x="530675" y="5622750"/>
              <a:chExt cx="2708583" cy="169200"/>
            </a:xfrm>
          </p:grpSpPr>
          <p:pic>
            <p:nvPicPr>
              <p:cNvPr id="99" name="Google Shape;99;p13"/>
              <p:cNvPicPr preferRelativeResize="0"/>
              <p:nvPr/>
            </p:nvPicPr>
            <p:blipFill>
              <a:blip r:embed="rId7">
                <a:alphaModFix/>
              </a:blip>
              <a:stretch>
                <a:fillRect/>
              </a:stretch>
            </p:blipFill>
            <p:spPr>
              <a:xfrm>
                <a:off x="530675" y="5642589"/>
                <a:ext cx="200700" cy="129475"/>
              </a:xfrm>
              <a:prstGeom prst="rect">
                <a:avLst/>
              </a:prstGeom>
              <a:noFill/>
              <a:ln>
                <a:noFill/>
              </a:ln>
            </p:spPr>
          </p:pic>
          <p:sp>
            <p:nvSpPr>
              <p:cNvPr id="100" name="Google Shape;100;p13"/>
              <p:cNvSpPr txBox="1"/>
              <p:nvPr/>
            </p:nvSpPr>
            <p:spPr>
              <a:xfrm>
                <a:off x="870158" y="562275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Example@mail.com</a:t>
                </a:r>
                <a:endParaRPr sz="1100">
                  <a:solidFill>
                    <a:schemeClr val="lt1"/>
                  </a:solidFill>
                  <a:latin typeface="Josefin Sans"/>
                  <a:ea typeface="Josefin Sans"/>
                  <a:cs typeface="Josefin Sans"/>
                  <a:sym typeface="Josefin Sans"/>
                </a:endParaRPr>
              </a:p>
            </p:txBody>
          </p:sp>
        </p:grpSp>
        <p:grpSp>
          <p:nvGrpSpPr>
            <p:cNvPr id="101" name="Google Shape;101;p13"/>
            <p:cNvGrpSpPr/>
            <p:nvPr/>
          </p:nvGrpSpPr>
          <p:grpSpPr>
            <a:xfrm>
              <a:off x="530675" y="6047203"/>
              <a:ext cx="2708583" cy="173054"/>
              <a:chOff x="530675" y="6047203"/>
              <a:chExt cx="2708583" cy="173054"/>
            </a:xfrm>
          </p:grpSpPr>
          <p:pic>
            <p:nvPicPr>
              <p:cNvPr id="102" name="Google Shape;102;p13"/>
              <p:cNvPicPr preferRelativeResize="0"/>
              <p:nvPr/>
            </p:nvPicPr>
            <p:blipFill>
              <a:blip r:embed="rId8">
                <a:alphaModFix/>
              </a:blip>
              <a:stretch>
                <a:fillRect/>
              </a:stretch>
            </p:blipFill>
            <p:spPr>
              <a:xfrm>
                <a:off x="530675" y="6047203"/>
                <a:ext cx="186629" cy="163300"/>
              </a:xfrm>
              <a:prstGeom prst="rect">
                <a:avLst/>
              </a:prstGeom>
              <a:noFill/>
              <a:ln>
                <a:noFill/>
              </a:ln>
            </p:spPr>
          </p:pic>
          <p:sp>
            <p:nvSpPr>
              <p:cNvPr id="103" name="Google Shape;103;p13"/>
              <p:cNvSpPr txBox="1"/>
              <p:nvPr/>
            </p:nvSpPr>
            <p:spPr>
              <a:xfrm>
                <a:off x="870158" y="6051057"/>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Linkedin/in/Username</a:t>
                </a:r>
                <a:endParaRPr sz="1100">
                  <a:solidFill>
                    <a:schemeClr val="lt1"/>
                  </a:solidFill>
                  <a:latin typeface="Josefin Sans"/>
                  <a:ea typeface="Josefin Sans"/>
                  <a:cs typeface="Josefin Sans"/>
                  <a:sym typeface="Josefin Sans"/>
                </a:endParaRPr>
              </a:p>
            </p:txBody>
          </p:sp>
        </p:grpSp>
      </p:grpSp>
      <p:sp>
        <p:nvSpPr>
          <p:cNvPr id="104" name="Google Shape;104;p13"/>
          <p:cNvSpPr/>
          <p:nvPr/>
        </p:nvSpPr>
        <p:spPr>
          <a:xfrm>
            <a:off x="270000" y="4014100"/>
            <a:ext cx="7290000" cy="486000"/>
          </a:xfrm>
          <a:prstGeom prst="rect">
            <a:avLst/>
          </a:prstGeom>
          <a:solidFill>
            <a:srgbClr val="062A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txBox="1"/>
          <p:nvPr/>
        </p:nvSpPr>
        <p:spPr>
          <a:xfrm>
            <a:off x="3770671" y="4118500"/>
            <a:ext cx="27963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EXPERIENCE</a:t>
            </a:r>
            <a:endParaRPr b="1" sz="1800">
              <a:solidFill>
                <a:schemeClr val="lt1"/>
              </a:solidFill>
              <a:latin typeface="Josefin Sans"/>
              <a:ea typeface="Josefin Sans"/>
              <a:cs typeface="Josefin Sans"/>
              <a:sym typeface="Josefin Sans"/>
            </a:endParaRPr>
          </a:p>
        </p:txBody>
      </p:sp>
      <p:sp>
        <p:nvSpPr>
          <p:cNvPr id="106" name="Google Shape;106;p13"/>
          <p:cNvSpPr txBox="1"/>
          <p:nvPr/>
        </p:nvSpPr>
        <p:spPr>
          <a:xfrm>
            <a:off x="530675" y="4118500"/>
            <a:ext cx="24969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CONTACT</a:t>
            </a:r>
            <a:endParaRPr b="1" sz="1800">
              <a:solidFill>
                <a:schemeClr val="lt1"/>
              </a:solidFill>
              <a:latin typeface="Josefin Sans"/>
              <a:ea typeface="Josefin Sans"/>
              <a:cs typeface="Josefin Sans"/>
              <a:sym typeface="Josefin Sans"/>
            </a:endParaRPr>
          </a:p>
        </p:txBody>
      </p:sp>
      <p:grpSp>
        <p:nvGrpSpPr>
          <p:cNvPr id="107" name="Google Shape;107;p13"/>
          <p:cNvGrpSpPr/>
          <p:nvPr/>
        </p:nvGrpSpPr>
        <p:grpSpPr>
          <a:xfrm>
            <a:off x="270009" y="6531425"/>
            <a:ext cx="3236112" cy="486000"/>
            <a:chOff x="270000" y="6531425"/>
            <a:chExt cx="3240000" cy="486000"/>
          </a:xfrm>
        </p:grpSpPr>
        <p:sp>
          <p:nvSpPr>
            <p:cNvPr id="108" name="Google Shape;108;p13"/>
            <p:cNvSpPr/>
            <p:nvPr/>
          </p:nvSpPr>
          <p:spPr>
            <a:xfrm>
              <a:off x="270000" y="6531425"/>
              <a:ext cx="3240000" cy="486000"/>
            </a:xfrm>
            <a:prstGeom prst="rect">
              <a:avLst/>
            </a:prstGeom>
            <a:solidFill>
              <a:srgbClr val="062A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txBox="1"/>
            <p:nvPr/>
          </p:nvSpPr>
          <p:spPr>
            <a:xfrm>
              <a:off x="530671" y="6635825"/>
              <a:ext cx="27963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EDUCATION</a:t>
              </a:r>
              <a:endParaRPr b="1" sz="1800">
                <a:solidFill>
                  <a:schemeClr val="lt1"/>
                </a:solidFill>
                <a:latin typeface="Josefin Sans"/>
                <a:ea typeface="Josefin Sans"/>
                <a:cs typeface="Josefin Sans"/>
                <a:sym typeface="Josefin Sans"/>
              </a:endParaRPr>
            </a:p>
          </p:txBody>
        </p:sp>
      </p:grpSp>
      <p:grpSp>
        <p:nvGrpSpPr>
          <p:cNvPr id="110" name="Google Shape;110;p13"/>
          <p:cNvGrpSpPr/>
          <p:nvPr/>
        </p:nvGrpSpPr>
        <p:grpSpPr>
          <a:xfrm>
            <a:off x="533204" y="7206500"/>
            <a:ext cx="2375904" cy="2831832"/>
            <a:chOff x="533204" y="7206500"/>
            <a:chExt cx="2375904" cy="2831832"/>
          </a:xfrm>
        </p:grpSpPr>
        <p:grpSp>
          <p:nvGrpSpPr>
            <p:cNvPr id="111" name="Google Shape;111;p13"/>
            <p:cNvGrpSpPr/>
            <p:nvPr/>
          </p:nvGrpSpPr>
          <p:grpSpPr>
            <a:xfrm>
              <a:off x="533204" y="7206500"/>
              <a:ext cx="2375904" cy="1194154"/>
              <a:chOff x="533204" y="7206500"/>
              <a:chExt cx="2375904" cy="1194154"/>
            </a:xfrm>
          </p:grpSpPr>
          <p:sp>
            <p:nvSpPr>
              <p:cNvPr id="112" name="Google Shape;112;p13"/>
              <p:cNvSpPr txBox="1"/>
              <p:nvPr/>
            </p:nvSpPr>
            <p:spPr>
              <a:xfrm>
                <a:off x="540008" y="720650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100">
                    <a:solidFill>
                      <a:schemeClr val="lt1"/>
                    </a:solidFill>
                    <a:latin typeface="Josefin Sans"/>
                    <a:ea typeface="Josefin Sans"/>
                    <a:cs typeface="Josefin Sans"/>
                    <a:sym typeface="Josefin Sans"/>
                  </a:rPr>
                  <a:t>BACHELOR OF SCIENCE</a:t>
                </a:r>
                <a:endParaRPr b="1" sz="1100">
                  <a:solidFill>
                    <a:schemeClr val="lt1"/>
                  </a:solidFill>
                  <a:latin typeface="Josefin Sans"/>
                  <a:ea typeface="Josefin Sans"/>
                  <a:cs typeface="Josefin Sans"/>
                  <a:sym typeface="Josefin Sans"/>
                </a:endParaRPr>
              </a:p>
            </p:txBody>
          </p:sp>
          <p:sp>
            <p:nvSpPr>
              <p:cNvPr id="113" name="Google Shape;113;p13"/>
              <p:cNvSpPr txBox="1"/>
              <p:nvPr/>
            </p:nvSpPr>
            <p:spPr>
              <a:xfrm>
                <a:off x="533204" y="7418754"/>
                <a:ext cx="2369100" cy="981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ru" sz="1100">
                    <a:solidFill>
                      <a:schemeClr val="lt1"/>
                    </a:solidFill>
                    <a:latin typeface="Josefin Sans"/>
                    <a:ea typeface="Josefin Sans"/>
                    <a:cs typeface="Josefin Sans"/>
                    <a:sym typeface="Josefin Sans"/>
                  </a:rPr>
                  <a:t>Chemistry</a:t>
                </a:r>
                <a:endParaRPr sz="1100">
                  <a:solidFill>
                    <a:schemeClr val="lt1"/>
                  </a:solidFill>
                  <a:latin typeface="Josefin Sans"/>
                  <a:ea typeface="Josefin Sans"/>
                  <a:cs typeface="Josefin Sans"/>
                  <a:sym typeface="Josefin Sans"/>
                </a:endParaRPr>
              </a:p>
              <a:p>
                <a:pPr indent="0" lvl="0" marL="0" rtl="0" algn="l">
                  <a:lnSpc>
                    <a:spcPct val="120000"/>
                  </a:lnSpc>
                  <a:spcBef>
                    <a:spcPts val="0"/>
                  </a:spcBef>
                  <a:spcAft>
                    <a:spcPts val="0"/>
                  </a:spcAft>
                  <a:buClr>
                    <a:schemeClr val="dk1"/>
                  </a:buClr>
                  <a:buSzPts val="1100"/>
                  <a:buFont typeface="Arial"/>
                  <a:buNone/>
                </a:pPr>
                <a:r>
                  <a:rPr lang="ru" sz="1100">
                    <a:solidFill>
                      <a:schemeClr val="lt1"/>
                    </a:solidFill>
                    <a:latin typeface="Josefin Sans"/>
                    <a:ea typeface="Josefin Sans"/>
                    <a:cs typeface="Josefin Sans"/>
                    <a:sym typeface="Josefin Sans"/>
                  </a:rPr>
                  <a:t>University of Southern</a:t>
                </a:r>
                <a:endParaRPr sz="1100">
                  <a:solidFill>
                    <a:schemeClr val="lt1"/>
                  </a:solidFill>
                  <a:latin typeface="Josefin Sans"/>
                  <a:ea typeface="Josefin Sans"/>
                  <a:cs typeface="Josefin Sans"/>
                  <a:sym typeface="Josefin Sans"/>
                </a:endParaRPr>
              </a:p>
              <a:p>
                <a:pPr indent="0" lvl="0" marL="0" rtl="0" algn="l">
                  <a:lnSpc>
                    <a:spcPct val="120000"/>
                  </a:lnSpc>
                  <a:spcBef>
                    <a:spcPts val="0"/>
                  </a:spcBef>
                  <a:spcAft>
                    <a:spcPts val="0"/>
                  </a:spcAft>
                  <a:buClr>
                    <a:schemeClr val="dk1"/>
                  </a:buClr>
                  <a:buSzPts val="1100"/>
                  <a:buFont typeface="Arial"/>
                  <a:buNone/>
                </a:pPr>
                <a:r>
                  <a:rPr lang="ru" sz="1100">
                    <a:solidFill>
                      <a:schemeClr val="lt1"/>
                    </a:solidFill>
                    <a:latin typeface="Josefin Sans"/>
                    <a:ea typeface="Josefin Sans"/>
                    <a:cs typeface="Josefin Sans"/>
                    <a:sym typeface="Josefin Sans"/>
                  </a:rPr>
                  <a:t>California</a:t>
                </a:r>
                <a:endParaRPr sz="1100">
                  <a:solidFill>
                    <a:schemeClr val="lt1"/>
                  </a:solidFill>
                  <a:latin typeface="Josefin Sans"/>
                  <a:ea typeface="Josefin Sans"/>
                  <a:cs typeface="Josefin Sans"/>
                  <a:sym typeface="Josefin Sans"/>
                </a:endParaRPr>
              </a:p>
              <a:p>
                <a:pPr indent="0" lvl="0" marL="0" rtl="0" algn="l">
                  <a:lnSpc>
                    <a:spcPct val="120000"/>
                  </a:lnSpc>
                  <a:spcBef>
                    <a:spcPts val="0"/>
                  </a:spcBef>
                  <a:spcAft>
                    <a:spcPts val="0"/>
                  </a:spcAft>
                  <a:buClr>
                    <a:schemeClr val="dk1"/>
                  </a:buClr>
                  <a:buSzPts val="1100"/>
                  <a:buFont typeface="Arial"/>
                  <a:buNone/>
                </a:pPr>
                <a:r>
                  <a:rPr lang="ru" sz="1100">
                    <a:solidFill>
                      <a:schemeClr val="lt1"/>
                    </a:solidFill>
                    <a:latin typeface="Josefin Sans"/>
                    <a:ea typeface="Josefin Sans"/>
                    <a:cs typeface="Josefin Sans"/>
                    <a:sym typeface="Josefin Sans"/>
                  </a:rPr>
                  <a:t>2008-2012</a:t>
                </a:r>
                <a:endParaRPr sz="1100">
                  <a:solidFill>
                    <a:schemeClr val="lt1"/>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Los Angeles, CA</a:t>
                </a:r>
                <a:endParaRPr sz="1100">
                  <a:solidFill>
                    <a:schemeClr val="lt1"/>
                  </a:solidFill>
                  <a:latin typeface="Josefin Sans"/>
                  <a:ea typeface="Josefin Sans"/>
                  <a:cs typeface="Josefin Sans"/>
                  <a:sym typeface="Josefin Sans"/>
                </a:endParaRPr>
              </a:p>
            </p:txBody>
          </p:sp>
        </p:grpSp>
        <p:grpSp>
          <p:nvGrpSpPr>
            <p:cNvPr id="114" name="Google Shape;114;p13"/>
            <p:cNvGrpSpPr/>
            <p:nvPr/>
          </p:nvGrpSpPr>
          <p:grpSpPr>
            <a:xfrm>
              <a:off x="533204" y="8630546"/>
              <a:ext cx="2375904" cy="1407786"/>
              <a:chOff x="533204" y="7206500"/>
              <a:chExt cx="2375904" cy="1407786"/>
            </a:xfrm>
          </p:grpSpPr>
          <p:sp>
            <p:nvSpPr>
              <p:cNvPr id="115" name="Google Shape;115;p13"/>
              <p:cNvSpPr txBox="1"/>
              <p:nvPr/>
            </p:nvSpPr>
            <p:spPr>
              <a:xfrm>
                <a:off x="540008" y="7206500"/>
                <a:ext cx="23691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100">
                    <a:solidFill>
                      <a:schemeClr val="lt1"/>
                    </a:solidFill>
                    <a:latin typeface="Josefin Sans"/>
                    <a:ea typeface="Josefin Sans"/>
                    <a:cs typeface="Josefin Sans"/>
                    <a:sym typeface="Josefin Sans"/>
                  </a:rPr>
                  <a:t>BACHELOR OF </a:t>
                </a:r>
                <a:endParaRPr b="1" sz="1100">
                  <a:solidFill>
                    <a:schemeClr val="lt1"/>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b="1" lang="ru" sz="1100">
                    <a:solidFill>
                      <a:schemeClr val="lt1"/>
                    </a:solidFill>
                    <a:latin typeface="Josefin Sans"/>
                    <a:ea typeface="Josefin Sans"/>
                    <a:cs typeface="Josefin Sans"/>
                    <a:sym typeface="Josefin Sans"/>
                  </a:rPr>
                  <a:t>MOLECULAR BIOLOGY</a:t>
                </a:r>
                <a:endParaRPr b="1" sz="1100">
                  <a:solidFill>
                    <a:schemeClr val="lt1"/>
                  </a:solidFill>
                  <a:latin typeface="Josefin Sans"/>
                  <a:ea typeface="Josefin Sans"/>
                  <a:cs typeface="Josefin Sans"/>
                  <a:sym typeface="Josefin Sans"/>
                </a:endParaRPr>
              </a:p>
            </p:txBody>
          </p:sp>
          <p:sp>
            <p:nvSpPr>
              <p:cNvPr id="116" name="Google Shape;116;p13"/>
              <p:cNvSpPr txBox="1"/>
              <p:nvPr/>
            </p:nvSpPr>
            <p:spPr>
              <a:xfrm>
                <a:off x="533204" y="7632386"/>
                <a:ext cx="2369100" cy="981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Chemistry</a:t>
                </a:r>
                <a:endParaRPr sz="1100">
                  <a:solidFill>
                    <a:schemeClr val="lt1"/>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University of Southern</a:t>
                </a:r>
                <a:endParaRPr sz="1100">
                  <a:solidFill>
                    <a:schemeClr val="lt1"/>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California</a:t>
                </a:r>
                <a:endParaRPr sz="1100">
                  <a:solidFill>
                    <a:schemeClr val="lt1"/>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2012-2014</a:t>
                </a:r>
                <a:endParaRPr sz="1100">
                  <a:solidFill>
                    <a:schemeClr val="lt1"/>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Los Angeles, CA</a:t>
                </a:r>
                <a:endParaRPr sz="1100">
                  <a:solidFill>
                    <a:schemeClr val="lt1"/>
                  </a:solidFill>
                  <a:latin typeface="Josefin Sans"/>
                  <a:ea typeface="Josefin Sans"/>
                  <a:cs typeface="Josefin Sans"/>
                  <a:sym typeface="Josefin Sans"/>
                </a:endParaRPr>
              </a:p>
            </p:txBody>
          </p:sp>
        </p:grpSp>
      </p:grpSp>
      <p:grpSp>
        <p:nvGrpSpPr>
          <p:cNvPr id="117" name="Google Shape;117;p13"/>
          <p:cNvGrpSpPr/>
          <p:nvPr/>
        </p:nvGrpSpPr>
        <p:grpSpPr>
          <a:xfrm>
            <a:off x="3780002" y="4720925"/>
            <a:ext cx="3547573" cy="1568536"/>
            <a:chOff x="3780002" y="4720925"/>
            <a:chExt cx="3547573" cy="1568536"/>
          </a:xfrm>
        </p:grpSpPr>
        <p:sp>
          <p:nvSpPr>
            <p:cNvPr id="118" name="Google Shape;118;p13"/>
            <p:cNvSpPr txBox="1"/>
            <p:nvPr/>
          </p:nvSpPr>
          <p:spPr>
            <a:xfrm>
              <a:off x="3780002" y="4720925"/>
              <a:ext cx="9180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3C3231"/>
                  </a:solidFill>
                  <a:latin typeface="Josefin Sans"/>
                  <a:ea typeface="Josefin Sans"/>
                  <a:cs typeface="Josefin Sans"/>
                  <a:sym typeface="Josefin Sans"/>
                </a:rPr>
                <a:t>2025 - Current</a:t>
              </a:r>
              <a:endParaRPr sz="1000">
                <a:solidFill>
                  <a:srgbClr val="3C3231"/>
                </a:solidFill>
                <a:latin typeface="Josefin Sans"/>
                <a:ea typeface="Josefin Sans"/>
                <a:cs typeface="Josefin Sans"/>
                <a:sym typeface="Josefin Sans"/>
              </a:endParaRPr>
            </a:p>
          </p:txBody>
        </p:sp>
        <p:sp>
          <p:nvSpPr>
            <p:cNvPr id="119" name="Google Shape;119;p13"/>
            <p:cNvSpPr txBox="1"/>
            <p:nvPr/>
          </p:nvSpPr>
          <p:spPr>
            <a:xfrm>
              <a:off x="3780002" y="4982825"/>
              <a:ext cx="918000" cy="277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1"/>
                </a:buClr>
                <a:buSzPts val="1100"/>
                <a:buFont typeface="Arial"/>
                <a:buNone/>
              </a:pPr>
              <a:r>
                <a:rPr lang="ru" sz="1000">
                  <a:solidFill>
                    <a:srgbClr val="A29B9A"/>
                  </a:solidFill>
                  <a:latin typeface="Josefin Sans"/>
                  <a:ea typeface="Josefin Sans"/>
                  <a:cs typeface="Josefin Sans"/>
                  <a:sym typeface="Josefin Sans"/>
                </a:rPr>
                <a:t>Percipalle </a:t>
              </a:r>
              <a:endParaRPr sz="1000">
                <a:solidFill>
                  <a:srgbClr val="A29B9A"/>
                </a:solidFill>
                <a:latin typeface="Josefin Sans"/>
                <a:ea typeface="Josefin Sans"/>
                <a:cs typeface="Josefin Sans"/>
                <a:sym typeface="Josefin Sans"/>
              </a:endParaRPr>
            </a:p>
            <a:p>
              <a:pPr indent="0" lvl="0" marL="0" rtl="0" algn="l">
                <a:lnSpc>
                  <a:spcPct val="90000"/>
                </a:lnSpc>
                <a:spcBef>
                  <a:spcPts val="0"/>
                </a:spcBef>
                <a:spcAft>
                  <a:spcPts val="0"/>
                </a:spcAft>
                <a:buNone/>
              </a:pPr>
              <a:r>
                <a:rPr lang="ru" sz="1000">
                  <a:solidFill>
                    <a:srgbClr val="A29B9A"/>
                  </a:solidFill>
                  <a:latin typeface="Josefin Sans"/>
                  <a:ea typeface="Josefin Sans"/>
                  <a:cs typeface="Josefin Sans"/>
                  <a:sym typeface="Josefin Sans"/>
                </a:rPr>
                <a:t>Lab</a:t>
              </a:r>
              <a:endParaRPr sz="1000">
                <a:solidFill>
                  <a:srgbClr val="A29B9A"/>
                </a:solidFill>
                <a:latin typeface="Josefin Sans"/>
                <a:ea typeface="Josefin Sans"/>
                <a:cs typeface="Josefin Sans"/>
                <a:sym typeface="Josefin Sans"/>
              </a:endParaRPr>
            </a:p>
          </p:txBody>
        </p:sp>
        <p:sp>
          <p:nvSpPr>
            <p:cNvPr id="120" name="Google Shape;120;p13"/>
            <p:cNvSpPr txBox="1"/>
            <p:nvPr/>
          </p:nvSpPr>
          <p:spPr>
            <a:xfrm>
              <a:off x="4735272" y="4720925"/>
              <a:ext cx="24648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000">
                  <a:solidFill>
                    <a:srgbClr val="3C3231"/>
                  </a:solidFill>
                  <a:latin typeface="Josefin Sans"/>
                  <a:ea typeface="Josefin Sans"/>
                  <a:cs typeface="Josefin Sans"/>
                  <a:sym typeface="Josefin Sans"/>
                </a:rPr>
                <a:t>LABORATORY RESEARCH ASSISTANT</a:t>
              </a:r>
              <a:endParaRPr b="1" sz="1000">
                <a:solidFill>
                  <a:srgbClr val="3C3231"/>
                </a:solidFill>
                <a:latin typeface="Josefin Sans"/>
                <a:ea typeface="Josefin Sans"/>
                <a:cs typeface="Josefin Sans"/>
                <a:sym typeface="Josefin Sans"/>
              </a:endParaRPr>
            </a:p>
          </p:txBody>
        </p:sp>
        <p:sp>
          <p:nvSpPr>
            <p:cNvPr id="121" name="Google Shape;121;p13"/>
            <p:cNvSpPr txBox="1"/>
            <p:nvPr/>
          </p:nvSpPr>
          <p:spPr>
            <a:xfrm>
              <a:off x="4735272" y="4969218"/>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ru" sz="1000">
                  <a:solidFill>
                    <a:srgbClr val="A29B9A"/>
                  </a:solidFill>
                  <a:latin typeface="Josefin Sans"/>
                  <a:ea typeface="Josefin Sans"/>
                  <a:cs typeface="Josefin Sans"/>
                  <a:sym typeface="Josefin Sans"/>
                </a:rPr>
                <a:t>• Pellentesque habitant morbi tristique </a:t>
              </a:r>
              <a:endParaRPr sz="1000">
                <a:solidFill>
                  <a:srgbClr val="A29B9A"/>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senectus et netus et malesuada.</a:t>
              </a:r>
              <a:endParaRPr sz="1000">
                <a:solidFill>
                  <a:srgbClr val="A29B9A"/>
                </a:solidFill>
                <a:latin typeface="Josefin Sans"/>
                <a:ea typeface="Josefin Sans"/>
                <a:cs typeface="Josefin Sans"/>
                <a:sym typeface="Josefin Sans"/>
              </a:endParaRPr>
            </a:p>
          </p:txBody>
        </p:sp>
        <p:sp>
          <p:nvSpPr>
            <p:cNvPr id="122" name="Google Shape;122;p13"/>
            <p:cNvSpPr txBox="1"/>
            <p:nvPr/>
          </p:nvSpPr>
          <p:spPr>
            <a:xfrm>
              <a:off x="4735275" y="5459989"/>
              <a:ext cx="25923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Vivamus dictum urna dictum risus aliquet porta. Sed id lectus sem.</a:t>
              </a:r>
              <a:endParaRPr sz="1000">
                <a:solidFill>
                  <a:srgbClr val="A29B9A"/>
                </a:solidFill>
                <a:latin typeface="Josefin Sans"/>
                <a:ea typeface="Josefin Sans"/>
                <a:cs typeface="Josefin Sans"/>
                <a:sym typeface="Josefin Sans"/>
              </a:endParaRPr>
            </a:p>
          </p:txBody>
        </p:sp>
        <p:sp>
          <p:nvSpPr>
            <p:cNvPr id="123" name="Google Shape;123;p13"/>
            <p:cNvSpPr txBox="1"/>
            <p:nvPr/>
          </p:nvSpPr>
          <p:spPr>
            <a:xfrm>
              <a:off x="4735275" y="5950761"/>
              <a:ext cx="25923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Cras sit amet erat nec velit tincidunt tristique vehicula sit amet est.</a:t>
              </a:r>
              <a:endParaRPr sz="1000">
                <a:solidFill>
                  <a:srgbClr val="A29B9A"/>
                </a:solidFill>
                <a:latin typeface="Josefin Sans"/>
                <a:ea typeface="Josefin Sans"/>
                <a:cs typeface="Josefin Sans"/>
                <a:sym typeface="Josefin Sans"/>
              </a:endParaRPr>
            </a:p>
          </p:txBody>
        </p:sp>
      </p:grpSp>
      <p:grpSp>
        <p:nvGrpSpPr>
          <p:cNvPr id="124" name="Google Shape;124;p13"/>
          <p:cNvGrpSpPr/>
          <p:nvPr/>
        </p:nvGrpSpPr>
        <p:grpSpPr>
          <a:xfrm>
            <a:off x="3510075" y="6531425"/>
            <a:ext cx="4050000" cy="2054700"/>
            <a:chOff x="3510075" y="6531425"/>
            <a:chExt cx="4050000" cy="2054700"/>
          </a:xfrm>
        </p:grpSpPr>
        <p:sp>
          <p:nvSpPr>
            <p:cNvPr id="125" name="Google Shape;125;p13"/>
            <p:cNvSpPr/>
            <p:nvPr/>
          </p:nvSpPr>
          <p:spPr>
            <a:xfrm>
              <a:off x="3510075" y="6531425"/>
              <a:ext cx="4050000" cy="2054700"/>
            </a:xfrm>
            <a:prstGeom prst="rect">
              <a:avLst/>
            </a:prstGeom>
            <a:solidFill>
              <a:srgbClr val="F0F0F0">
                <a:alpha val="61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 name="Google Shape;126;p13"/>
            <p:cNvGrpSpPr/>
            <p:nvPr/>
          </p:nvGrpSpPr>
          <p:grpSpPr>
            <a:xfrm>
              <a:off x="3780002" y="6676800"/>
              <a:ext cx="3420073" cy="1734532"/>
              <a:chOff x="3780002" y="6676800"/>
              <a:chExt cx="3420073" cy="1734532"/>
            </a:xfrm>
          </p:grpSpPr>
          <p:sp>
            <p:nvSpPr>
              <p:cNvPr id="127" name="Google Shape;127;p13"/>
              <p:cNvSpPr txBox="1"/>
              <p:nvPr/>
            </p:nvSpPr>
            <p:spPr>
              <a:xfrm>
                <a:off x="3780002" y="6676800"/>
                <a:ext cx="9180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3C3231"/>
                    </a:solidFill>
                    <a:latin typeface="Josefin Sans"/>
                    <a:ea typeface="Josefin Sans"/>
                    <a:cs typeface="Josefin Sans"/>
                    <a:sym typeface="Josefin Sans"/>
                  </a:rPr>
                  <a:t>2024 - 2025</a:t>
                </a:r>
                <a:endParaRPr sz="1000">
                  <a:solidFill>
                    <a:srgbClr val="3C3231"/>
                  </a:solidFill>
                  <a:latin typeface="Josefin Sans"/>
                  <a:ea typeface="Josefin Sans"/>
                  <a:cs typeface="Josefin Sans"/>
                  <a:sym typeface="Josefin Sans"/>
                </a:endParaRPr>
              </a:p>
            </p:txBody>
          </p:sp>
          <p:sp>
            <p:nvSpPr>
              <p:cNvPr id="128" name="Google Shape;128;p13"/>
              <p:cNvSpPr txBox="1"/>
              <p:nvPr/>
            </p:nvSpPr>
            <p:spPr>
              <a:xfrm>
                <a:off x="3780002" y="6938700"/>
                <a:ext cx="918000" cy="138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ru" sz="1000">
                    <a:solidFill>
                      <a:srgbClr val="A29B9A"/>
                    </a:solidFill>
                    <a:latin typeface="Josefin Sans"/>
                    <a:ea typeface="Josefin Sans"/>
                    <a:cs typeface="Josefin Sans"/>
                    <a:sym typeface="Josefin Sans"/>
                  </a:rPr>
                  <a:t>Biodesy</a:t>
                </a:r>
                <a:endParaRPr sz="1000">
                  <a:solidFill>
                    <a:srgbClr val="A29B9A"/>
                  </a:solidFill>
                  <a:latin typeface="Josefin Sans"/>
                  <a:ea typeface="Josefin Sans"/>
                  <a:cs typeface="Josefin Sans"/>
                  <a:sym typeface="Josefin Sans"/>
                </a:endParaRPr>
              </a:p>
            </p:txBody>
          </p:sp>
          <p:sp>
            <p:nvSpPr>
              <p:cNvPr id="129" name="Google Shape;129;p13"/>
              <p:cNvSpPr txBox="1"/>
              <p:nvPr/>
            </p:nvSpPr>
            <p:spPr>
              <a:xfrm>
                <a:off x="4735272" y="6676800"/>
                <a:ext cx="24648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000">
                    <a:solidFill>
                      <a:srgbClr val="3C3231"/>
                    </a:solidFill>
                    <a:latin typeface="Josefin Sans"/>
                    <a:ea typeface="Josefin Sans"/>
                    <a:cs typeface="Josefin Sans"/>
                    <a:sym typeface="Josefin Sans"/>
                  </a:rPr>
                  <a:t>LABORATORY RESEARCH ASSISTANT</a:t>
                </a:r>
                <a:endParaRPr b="1" sz="1000">
                  <a:solidFill>
                    <a:srgbClr val="3C3231"/>
                  </a:solidFill>
                  <a:latin typeface="Josefin Sans"/>
                  <a:ea typeface="Josefin Sans"/>
                  <a:cs typeface="Josefin Sans"/>
                  <a:sym typeface="Josefin Sans"/>
                </a:endParaRPr>
              </a:p>
            </p:txBody>
          </p:sp>
          <p:sp>
            <p:nvSpPr>
              <p:cNvPr id="130" name="Google Shape;130;p13"/>
              <p:cNvSpPr txBox="1"/>
              <p:nvPr/>
            </p:nvSpPr>
            <p:spPr>
              <a:xfrm>
                <a:off x="4735272" y="6925093"/>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Habitant morbi tristique senectus et netus et malesuada.</a:t>
                </a:r>
                <a:endParaRPr sz="1000">
                  <a:solidFill>
                    <a:srgbClr val="A29B9A"/>
                  </a:solidFill>
                  <a:latin typeface="Josefin Sans"/>
                  <a:ea typeface="Josefin Sans"/>
                  <a:cs typeface="Josefin Sans"/>
                  <a:sym typeface="Josefin Sans"/>
                </a:endParaRPr>
              </a:p>
            </p:txBody>
          </p:sp>
          <p:sp>
            <p:nvSpPr>
              <p:cNvPr id="131" name="Google Shape;131;p13"/>
              <p:cNvSpPr txBox="1"/>
              <p:nvPr/>
            </p:nvSpPr>
            <p:spPr>
              <a:xfrm>
                <a:off x="4735275" y="7406613"/>
                <a:ext cx="2464800" cy="523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Dictum urna dictum risus aliquet porta. Sed id lectus sem. Pellentesque hendrerit quis eros et lobortis.</a:t>
                </a:r>
                <a:endParaRPr sz="1000">
                  <a:solidFill>
                    <a:srgbClr val="A29B9A"/>
                  </a:solidFill>
                  <a:latin typeface="Josefin Sans"/>
                  <a:ea typeface="Josefin Sans"/>
                  <a:cs typeface="Josefin Sans"/>
                  <a:sym typeface="Josefin Sans"/>
                </a:endParaRPr>
              </a:p>
            </p:txBody>
          </p:sp>
          <p:sp>
            <p:nvSpPr>
              <p:cNvPr id="132" name="Google Shape;132;p13"/>
              <p:cNvSpPr txBox="1"/>
              <p:nvPr/>
            </p:nvSpPr>
            <p:spPr>
              <a:xfrm>
                <a:off x="4735275" y="8072632"/>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Amet erat nec velit tincidunt tristique vehicula sit amet est.</a:t>
                </a:r>
                <a:endParaRPr sz="1000">
                  <a:solidFill>
                    <a:srgbClr val="A29B9A"/>
                  </a:solidFill>
                  <a:latin typeface="Josefin Sans"/>
                  <a:ea typeface="Josefin Sans"/>
                  <a:cs typeface="Josefin Sans"/>
                  <a:sym typeface="Josefin Sans"/>
                </a:endParaRPr>
              </a:p>
            </p:txBody>
          </p:sp>
        </p:grpSp>
      </p:grpSp>
      <p:grpSp>
        <p:nvGrpSpPr>
          <p:cNvPr id="133" name="Google Shape;133;p13"/>
          <p:cNvGrpSpPr/>
          <p:nvPr/>
        </p:nvGrpSpPr>
        <p:grpSpPr>
          <a:xfrm>
            <a:off x="3780002" y="8765511"/>
            <a:ext cx="3420073" cy="1526343"/>
            <a:chOff x="3780002" y="6676800"/>
            <a:chExt cx="3420073" cy="1526343"/>
          </a:xfrm>
        </p:grpSpPr>
        <p:sp>
          <p:nvSpPr>
            <p:cNvPr id="134" name="Google Shape;134;p13"/>
            <p:cNvSpPr txBox="1"/>
            <p:nvPr/>
          </p:nvSpPr>
          <p:spPr>
            <a:xfrm>
              <a:off x="3780002" y="6676800"/>
              <a:ext cx="9180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3C3231"/>
                  </a:solidFill>
                  <a:latin typeface="Josefin Sans"/>
                  <a:ea typeface="Josefin Sans"/>
                  <a:cs typeface="Josefin Sans"/>
                  <a:sym typeface="Josefin Sans"/>
                </a:rPr>
                <a:t>2023 - 2024</a:t>
              </a:r>
              <a:endParaRPr sz="1000">
                <a:solidFill>
                  <a:srgbClr val="3C3231"/>
                </a:solidFill>
                <a:latin typeface="Josefin Sans"/>
                <a:ea typeface="Josefin Sans"/>
                <a:cs typeface="Josefin Sans"/>
                <a:sym typeface="Josefin Sans"/>
              </a:endParaRPr>
            </a:p>
          </p:txBody>
        </p:sp>
        <p:sp>
          <p:nvSpPr>
            <p:cNvPr id="135" name="Google Shape;135;p13"/>
            <p:cNvSpPr txBox="1"/>
            <p:nvPr/>
          </p:nvSpPr>
          <p:spPr>
            <a:xfrm>
              <a:off x="3780002" y="6938700"/>
              <a:ext cx="918000" cy="138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ru" sz="1000">
                  <a:solidFill>
                    <a:srgbClr val="A29B9A"/>
                  </a:solidFill>
                  <a:latin typeface="Josefin Sans"/>
                  <a:ea typeface="Josefin Sans"/>
                  <a:cs typeface="Josefin Sans"/>
                  <a:sym typeface="Josefin Sans"/>
                </a:rPr>
                <a:t>Feng Lab</a:t>
              </a:r>
              <a:endParaRPr sz="1000">
                <a:solidFill>
                  <a:srgbClr val="A29B9A"/>
                </a:solidFill>
                <a:latin typeface="Josefin Sans"/>
                <a:ea typeface="Josefin Sans"/>
                <a:cs typeface="Josefin Sans"/>
                <a:sym typeface="Josefin Sans"/>
              </a:endParaRPr>
            </a:p>
          </p:txBody>
        </p:sp>
        <p:sp>
          <p:nvSpPr>
            <p:cNvPr id="136" name="Google Shape;136;p13"/>
            <p:cNvSpPr txBox="1"/>
            <p:nvPr/>
          </p:nvSpPr>
          <p:spPr>
            <a:xfrm>
              <a:off x="4735272" y="6676800"/>
              <a:ext cx="24648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000">
                  <a:solidFill>
                    <a:srgbClr val="3C3231"/>
                  </a:solidFill>
                  <a:latin typeface="Josefin Sans"/>
                  <a:ea typeface="Josefin Sans"/>
                  <a:cs typeface="Josefin Sans"/>
                  <a:sym typeface="Josefin Sans"/>
                </a:rPr>
                <a:t>LABORATORY RESEARCH ASSISTANT</a:t>
              </a:r>
              <a:endParaRPr b="1" sz="1000">
                <a:solidFill>
                  <a:srgbClr val="3C3231"/>
                </a:solidFill>
                <a:latin typeface="Josefin Sans"/>
                <a:ea typeface="Josefin Sans"/>
                <a:cs typeface="Josefin Sans"/>
                <a:sym typeface="Josefin Sans"/>
              </a:endParaRPr>
            </a:p>
          </p:txBody>
        </p:sp>
        <p:sp>
          <p:nvSpPr>
            <p:cNvPr id="137" name="Google Shape;137;p13"/>
            <p:cNvSpPr txBox="1"/>
            <p:nvPr/>
          </p:nvSpPr>
          <p:spPr>
            <a:xfrm>
              <a:off x="4735272" y="6938700"/>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Entesque habitant morbi tristique </a:t>
              </a:r>
              <a:endParaRPr sz="1000">
                <a:solidFill>
                  <a:srgbClr val="A29B9A"/>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senectus et netus et malesuada.</a:t>
              </a:r>
              <a:endParaRPr sz="1000">
                <a:solidFill>
                  <a:srgbClr val="A29B9A"/>
                </a:solidFill>
                <a:latin typeface="Josefin Sans"/>
                <a:ea typeface="Josefin Sans"/>
                <a:cs typeface="Josefin Sans"/>
                <a:sym typeface="Josefin Sans"/>
              </a:endParaRPr>
            </a:p>
          </p:txBody>
        </p:sp>
        <p:sp>
          <p:nvSpPr>
            <p:cNvPr id="138" name="Google Shape;138;p13"/>
            <p:cNvSpPr txBox="1"/>
            <p:nvPr/>
          </p:nvSpPr>
          <p:spPr>
            <a:xfrm>
              <a:off x="4735275" y="7401571"/>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Sed id lectus sem. Pellentesque hendrerit quis eros et lobortis.</a:t>
              </a:r>
              <a:endParaRPr sz="1000">
                <a:solidFill>
                  <a:srgbClr val="A29B9A"/>
                </a:solidFill>
                <a:latin typeface="Josefin Sans"/>
                <a:ea typeface="Josefin Sans"/>
                <a:cs typeface="Josefin Sans"/>
                <a:sym typeface="Josefin Sans"/>
              </a:endParaRPr>
            </a:p>
          </p:txBody>
        </p:sp>
        <p:sp>
          <p:nvSpPr>
            <p:cNvPr id="139" name="Google Shape;139;p13"/>
            <p:cNvSpPr txBox="1"/>
            <p:nvPr/>
          </p:nvSpPr>
          <p:spPr>
            <a:xfrm>
              <a:off x="4735275" y="7864443"/>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Cras sit amet erat nec velit tincidunt tristique vehicula sit amet est.</a:t>
              </a:r>
              <a:endParaRPr sz="1000">
                <a:solidFill>
                  <a:srgbClr val="A29B9A"/>
                </a:solidFill>
                <a:latin typeface="Josefin Sans"/>
                <a:ea typeface="Josefin Sans"/>
                <a:cs typeface="Josefin Sans"/>
                <a:sym typeface="Josefin Sans"/>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grpSp>
        <p:nvGrpSpPr>
          <p:cNvPr id="144" name="Google Shape;144;p14"/>
          <p:cNvGrpSpPr/>
          <p:nvPr/>
        </p:nvGrpSpPr>
        <p:grpSpPr>
          <a:xfrm>
            <a:off x="263934" y="0"/>
            <a:ext cx="3242056" cy="10692300"/>
            <a:chOff x="263934" y="0"/>
            <a:chExt cx="3242056" cy="10692300"/>
          </a:xfrm>
        </p:grpSpPr>
        <p:sp>
          <p:nvSpPr>
            <p:cNvPr id="145" name="Google Shape;145;p14"/>
            <p:cNvSpPr/>
            <p:nvPr/>
          </p:nvSpPr>
          <p:spPr>
            <a:xfrm>
              <a:off x="265300" y="0"/>
              <a:ext cx="3240000" cy="10692300"/>
            </a:xfrm>
            <a:prstGeom prst="rect">
              <a:avLst/>
            </a:prstGeom>
            <a:gradFill>
              <a:gsLst>
                <a:gs pos="0">
                  <a:srgbClr val="6E8031"/>
                </a:gs>
                <a:gs pos="9000">
                  <a:srgbClr val="086461"/>
                </a:gs>
                <a:gs pos="45000">
                  <a:srgbClr val="115D5B"/>
                </a:gs>
                <a:gs pos="100000">
                  <a:srgbClr val="181920"/>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4"/>
            <p:cNvPicPr preferRelativeResize="0"/>
            <p:nvPr/>
          </p:nvPicPr>
          <p:blipFill>
            <a:blip r:embed="rId3">
              <a:alphaModFix amt="40000"/>
            </a:blip>
            <a:stretch>
              <a:fillRect/>
            </a:stretch>
          </p:blipFill>
          <p:spPr>
            <a:xfrm>
              <a:off x="263934" y="188"/>
              <a:ext cx="3242056" cy="10691999"/>
            </a:xfrm>
            <a:prstGeom prst="rect">
              <a:avLst/>
            </a:prstGeom>
            <a:noFill/>
            <a:ln>
              <a:noFill/>
            </a:ln>
          </p:spPr>
        </p:pic>
      </p:grpSp>
      <p:grpSp>
        <p:nvGrpSpPr>
          <p:cNvPr id="147" name="Google Shape;147;p14"/>
          <p:cNvGrpSpPr/>
          <p:nvPr/>
        </p:nvGrpSpPr>
        <p:grpSpPr>
          <a:xfrm>
            <a:off x="894962" y="346988"/>
            <a:ext cx="1980000" cy="1980000"/>
            <a:chOff x="1468600" y="653138"/>
            <a:chExt cx="1980000" cy="1980000"/>
          </a:xfrm>
        </p:grpSpPr>
        <p:sp>
          <p:nvSpPr>
            <p:cNvPr id="148" name="Google Shape;148;p14"/>
            <p:cNvSpPr/>
            <p:nvPr/>
          </p:nvSpPr>
          <p:spPr>
            <a:xfrm>
              <a:off x="1468600" y="653138"/>
              <a:ext cx="1980000" cy="1980000"/>
            </a:xfrm>
            <a:prstGeom prst="ellipse">
              <a:avLst/>
            </a:prstGeom>
            <a:solidFill>
              <a:srgbClr val="1D1D1B">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 name="Google Shape;149;p14"/>
            <p:cNvPicPr preferRelativeResize="0"/>
            <p:nvPr/>
          </p:nvPicPr>
          <p:blipFill rotWithShape="1">
            <a:blip r:embed="rId4">
              <a:alphaModFix/>
            </a:blip>
            <a:srcRect b="55164" l="19044" r="17110" t="2276"/>
            <a:stretch/>
          </p:blipFill>
          <p:spPr>
            <a:xfrm>
              <a:off x="1576450" y="761000"/>
              <a:ext cx="1764000" cy="1764300"/>
            </a:xfrm>
            <a:prstGeom prst="ellipse">
              <a:avLst/>
            </a:prstGeom>
            <a:noFill/>
            <a:ln>
              <a:noFill/>
            </a:ln>
          </p:spPr>
        </p:pic>
      </p:grpSp>
      <p:grpSp>
        <p:nvGrpSpPr>
          <p:cNvPr id="150" name="Google Shape;150;p14"/>
          <p:cNvGrpSpPr/>
          <p:nvPr/>
        </p:nvGrpSpPr>
        <p:grpSpPr>
          <a:xfrm>
            <a:off x="3786804" y="272136"/>
            <a:ext cx="3445410" cy="1565275"/>
            <a:chOff x="3786804" y="272136"/>
            <a:chExt cx="3445410" cy="1565275"/>
          </a:xfrm>
        </p:grpSpPr>
        <p:sp>
          <p:nvSpPr>
            <p:cNvPr id="151" name="Google Shape;151;p14"/>
            <p:cNvSpPr txBox="1"/>
            <p:nvPr/>
          </p:nvSpPr>
          <p:spPr>
            <a:xfrm>
              <a:off x="3786804" y="272136"/>
              <a:ext cx="26262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3200">
                  <a:solidFill>
                    <a:srgbClr val="3C3231"/>
                  </a:solidFill>
                  <a:latin typeface="Josefin Sans"/>
                  <a:ea typeface="Josefin Sans"/>
                  <a:cs typeface="Josefin Sans"/>
                  <a:sym typeface="Josefin Sans"/>
                </a:rPr>
                <a:t>RUTHE</a:t>
              </a:r>
              <a:endParaRPr sz="3200">
                <a:solidFill>
                  <a:srgbClr val="3C3231"/>
                </a:solidFill>
                <a:latin typeface="Josefin Sans"/>
                <a:ea typeface="Josefin Sans"/>
                <a:cs typeface="Josefin Sans"/>
                <a:sym typeface="Josefin Sans"/>
              </a:endParaRPr>
            </a:p>
            <a:p>
              <a:pPr indent="0" lvl="0" marL="0" rtl="0" algn="l">
                <a:spcBef>
                  <a:spcPts val="0"/>
                </a:spcBef>
                <a:spcAft>
                  <a:spcPts val="0"/>
                </a:spcAft>
                <a:buNone/>
              </a:pPr>
              <a:r>
                <a:rPr b="1" lang="ru" sz="3200">
                  <a:solidFill>
                    <a:srgbClr val="3C3231"/>
                  </a:solidFill>
                  <a:latin typeface="Josefin Sans"/>
                  <a:ea typeface="Josefin Sans"/>
                  <a:cs typeface="Josefin Sans"/>
                  <a:sym typeface="Josefin Sans"/>
                </a:rPr>
                <a:t>GUTMANN</a:t>
              </a:r>
              <a:endParaRPr b="1" sz="3200">
                <a:solidFill>
                  <a:srgbClr val="3C3231"/>
                </a:solidFill>
                <a:latin typeface="Josefin Sans"/>
                <a:ea typeface="Josefin Sans"/>
                <a:cs typeface="Josefin Sans"/>
                <a:sym typeface="Josefin Sans"/>
              </a:endParaRPr>
            </a:p>
          </p:txBody>
        </p:sp>
        <p:cxnSp>
          <p:nvCxnSpPr>
            <p:cNvPr id="152" name="Google Shape;152;p14"/>
            <p:cNvCxnSpPr/>
            <p:nvPr/>
          </p:nvCxnSpPr>
          <p:spPr>
            <a:xfrm>
              <a:off x="3830400" y="1326696"/>
              <a:ext cx="3374700" cy="0"/>
            </a:xfrm>
            <a:prstGeom prst="straightConnector1">
              <a:avLst/>
            </a:prstGeom>
            <a:noFill/>
            <a:ln cap="flat" cmpd="sng" w="38100">
              <a:solidFill>
                <a:srgbClr val="1B6D5F"/>
              </a:solidFill>
              <a:prstDash val="solid"/>
              <a:round/>
              <a:headEnd len="med" w="med" type="none"/>
              <a:tailEnd len="med" w="med" type="none"/>
            </a:ln>
          </p:spPr>
        </p:cxnSp>
        <p:sp>
          <p:nvSpPr>
            <p:cNvPr id="153" name="Google Shape;153;p14"/>
            <p:cNvSpPr txBox="1"/>
            <p:nvPr/>
          </p:nvSpPr>
          <p:spPr>
            <a:xfrm>
              <a:off x="3814013" y="1421911"/>
              <a:ext cx="34182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700">
                  <a:solidFill>
                    <a:srgbClr val="3C3231"/>
                  </a:solidFill>
                  <a:latin typeface="Josefin Sans"/>
                  <a:ea typeface="Josefin Sans"/>
                  <a:cs typeface="Josefin Sans"/>
                  <a:sym typeface="Josefin Sans"/>
                </a:rPr>
                <a:t>Research Assistant</a:t>
              </a:r>
              <a:endParaRPr sz="2700">
                <a:solidFill>
                  <a:srgbClr val="3C3231"/>
                </a:solidFill>
                <a:latin typeface="Josefin Sans"/>
                <a:ea typeface="Josefin Sans"/>
                <a:cs typeface="Josefin Sans"/>
                <a:sym typeface="Josefin Sans"/>
              </a:endParaRPr>
            </a:p>
          </p:txBody>
        </p:sp>
      </p:grpSp>
      <p:sp>
        <p:nvSpPr>
          <p:cNvPr id="154" name="Google Shape;154;p14"/>
          <p:cNvSpPr txBox="1"/>
          <p:nvPr/>
        </p:nvSpPr>
        <p:spPr>
          <a:xfrm>
            <a:off x="530671" y="2688775"/>
            <a:ext cx="2796300" cy="981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Duis vulputate interdum sem, quis varius erat congue ornare. Nullam faucibus leo at arcu ultrices. Etiam feugiat efficitur sem, vitae commodo ante luctus at, proin eu lacus porta.</a:t>
            </a:r>
            <a:endParaRPr sz="1100">
              <a:solidFill>
                <a:schemeClr val="lt1"/>
              </a:solidFill>
              <a:latin typeface="Josefin Sans"/>
              <a:ea typeface="Josefin Sans"/>
              <a:cs typeface="Josefin Sans"/>
              <a:sym typeface="Josefin Sans"/>
            </a:endParaRPr>
          </a:p>
        </p:txBody>
      </p:sp>
      <p:grpSp>
        <p:nvGrpSpPr>
          <p:cNvPr id="155" name="Google Shape;155;p14"/>
          <p:cNvGrpSpPr/>
          <p:nvPr/>
        </p:nvGrpSpPr>
        <p:grpSpPr>
          <a:xfrm>
            <a:off x="3807206" y="2420027"/>
            <a:ext cx="3392744" cy="1231702"/>
            <a:chOff x="3807206" y="2420027"/>
            <a:chExt cx="3392744" cy="1231702"/>
          </a:xfrm>
        </p:grpSpPr>
        <p:grpSp>
          <p:nvGrpSpPr>
            <p:cNvPr id="156" name="Google Shape;156;p14"/>
            <p:cNvGrpSpPr/>
            <p:nvPr/>
          </p:nvGrpSpPr>
          <p:grpSpPr>
            <a:xfrm>
              <a:off x="3807206" y="2420027"/>
              <a:ext cx="3392744" cy="169200"/>
              <a:chOff x="3807206" y="2416625"/>
              <a:chExt cx="3392744" cy="169200"/>
            </a:xfrm>
          </p:grpSpPr>
          <p:sp>
            <p:nvSpPr>
              <p:cNvPr id="157" name="Google Shape;157;p14"/>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Flow cytometry</a:t>
                </a:r>
                <a:endParaRPr sz="1100">
                  <a:solidFill>
                    <a:srgbClr val="3C3231"/>
                  </a:solidFill>
                  <a:latin typeface="Josefin Sans"/>
                  <a:ea typeface="Josefin Sans"/>
                  <a:cs typeface="Josefin Sans"/>
                  <a:sym typeface="Josefin Sans"/>
                </a:endParaRPr>
              </a:p>
            </p:txBody>
          </p:sp>
          <p:grpSp>
            <p:nvGrpSpPr>
              <p:cNvPr id="158" name="Google Shape;158;p14"/>
              <p:cNvGrpSpPr/>
              <p:nvPr/>
            </p:nvGrpSpPr>
            <p:grpSpPr>
              <a:xfrm>
                <a:off x="5252350" y="2455325"/>
                <a:ext cx="1947600" cy="91800"/>
                <a:chOff x="5252350" y="2455325"/>
                <a:chExt cx="1947600" cy="91800"/>
              </a:xfrm>
            </p:grpSpPr>
            <p:sp>
              <p:nvSpPr>
                <p:cNvPr id="159" name="Google Shape;159;p14"/>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4"/>
                <p:cNvSpPr/>
                <p:nvPr/>
              </p:nvSpPr>
              <p:spPr>
                <a:xfrm>
                  <a:off x="5252350" y="2455325"/>
                  <a:ext cx="12246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61" name="Google Shape;161;p14"/>
            <p:cNvGrpSpPr/>
            <p:nvPr/>
          </p:nvGrpSpPr>
          <p:grpSpPr>
            <a:xfrm>
              <a:off x="3807206" y="2685652"/>
              <a:ext cx="3392744" cy="169200"/>
              <a:chOff x="3807206" y="2416625"/>
              <a:chExt cx="3392744" cy="169200"/>
            </a:xfrm>
          </p:grpSpPr>
          <p:sp>
            <p:nvSpPr>
              <p:cNvPr id="162" name="Google Shape;162;p14"/>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Quality control</a:t>
                </a:r>
                <a:endParaRPr sz="1100">
                  <a:solidFill>
                    <a:srgbClr val="3C3231"/>
                  </a:solidFill>
                  <a:latin typeface="Josefin Sans"/>
                  <a:ea typeface="Josefin Sans"/>
                  <a:cs typeface="Josefin Sans"/>
                  <a:sym typeface="Josefin Sans"/>
                </a:endParaRPr>
              </a:p>
            </p:txBody>
          </p:sp>
          <p:grpSp>
            <p:nvGrpSpPr>
              <p:cNvPr id="163" name="Google Shape;163;p14"/>
              <p:cNvGrpSpPr/>
              <p:nvPr/>
            </p:nvGrpSpPr>
            <p:grpSpPr>
              <a:xfrm>
                <a:off x="5252350" y="2455325"/>
                <a:ext cx="1947600" cy="91800"/>
                <a:chOff x="5252350" y="2455325"/>
                <a:chExt cx="1947600" cy="91800"/>
              </a:xfrm>
            </p:grpSpPr>
            <p:sp>
              <p:nvSpPr>
                <p:cNvPr id="164" name="Google Shape;164;p14"/>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4"/>
                <p:cNvSpPr/>
                <p:nvPr/>
              </p:nvSpPr>
              <p:spPr>
                <a:xfrm>
                  <a:off x="5252350" y="2455325"/>
                  <a:ext cx="16737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66" name="Google Shape;166;p14"/>
            <p:cNvGrpSpPr/>
            <p:nvPr/>
          </p:nvGrpSpPr>
          <p:grpSpPr>
            <a:xfrm>
              <a:off x="3807206" y="2951278"/>
              <a:ext cx="3392744" cy="169200"/>
              <a:chOff x="3807206" y="2416625"/>
              <a:chExt cx="3392744" cy="169200"/>
            </a:xfrm>
          </p:grpSpPr>
          <p:sp>
            <p:nvSpPr>
              <p:cNvPr id="167" name="Google Shape;167;p14"/>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Molecular cloning</a:t>
                </a:r>
                <a:endParaRPr sz="1100">
                  <a:solidFill>
                    <a:srgbClr val="3C3231"/>
                  </a:solidFill>
                  <a:latin typeface="Josefin Sans"/>
                  <a:ea typeface="Josefin Sans"/>
                  <a:cs typeface="Josefin Sans"/>
                  <a:sym typeface="Josefin Sans"/>
                </a:endParaRPr>
              </a:p>
            </p:txBody>
          </p:sp>
          <p:grpSp>
            <p:nvGrpSpPr>
              <p:cNvPr id="168" name="Google Shape;168;p14"/>
              <p:cNvGrpSpPr/>
              <p:nvPr/>
            </p:nvGrpSpPr>
            <p:grpSpPr>
              <a:xfrm>
                <a:off x="5252350" y="2455325"/>
                <a:ext cx="1947600" cy="91800"/>
                <a:chOff x="5252350" y="2455325"/>
                <a:chExt cx="1947600" cy="91800"/>
              </a:xfrm>
            </p:grpSpPr>
            <p:sp>
              <p:nvSpPr>
                <p:cNvPr id="169" name="Google Shape;169;p14"/>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4"/>
                <p:cNvSpPr/>
                <p:nvPr/>
              </p:nvSpPr>
              <p:spPr>
                <a:xfrm>
                  <a:off x="5252350" y="2455325"/>
                  <a:ext cx="14967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1" name="Google Shape;171;p14"/>
            <p:cNvGrpSpPr/>
            <p:nvPr/>
          </p:nvGrpSpPr>
          <p:grpSpPr>
            <a:xfrm>
              <a:off x="3807206" y="3216903"/>
              <a:ext cx="3392744" cy="169200"/>
              <a:chOff x="3807206" y="2416625"/>
              <a:chExt cx="3392744" cy="169200"/>
            </a:xfrm>
          </p:grpSpPr>
          <p:sp>
            <p:nvSpPr>
              <p:cNvPr id="172" name="Google Shape;172;p14"/>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Data analysis</a:t>
                </a:r>
                <a:endParaRPr sz="1100">
                  <a:solidFill>
                    <a:srgbClr val="3C3231"/>
                  </a:solidFill>
                  <a:latin typeface="Josefin Sans"/>
                  <a:ea typeface="Josefin Sans"/>
                  <a:cs typeface="Josefin Sans"/>
                  <a:sym typeface="Josefin Sans"/>
                </a:endParaRPr>
              </a:p>
            </p:txBody>
          </p:sp>
          <p:grpSp>
            <p:nvGrpSpPr>
              <p:cNvPr id="173" name="Google Shape;173;p14"/>
              <p:cNvGrpSpPr/>
              <p:nvPr/>
            </p:nvGrpSpPr>
            <p:grpSpPr>
              <a:xfrm>
                <a:off x="5252350" y="2455325"/>
                <a:ext cx="1947600" cy="91800"/>
                <a:chOff x="5252350" y="2455325"/>
                <a:chExt cx="1947600" cy="91800"/>
              </a:xfrm>
            </p:grpSpPr>
            <p:sp>
              <p:nvSpPr>
                <p:cNvPr id="174" name="Google Shape;174;p14"/>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4"/>
                <p:cNvSpPr/>
                <p:nvPr/>
              </p:nvSpPr>
              <p:spPr>
                <a:xfrm>
                  <a:off x="5252350" y="2455325"/>
                  <a:ext cx="16872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6" name="Google Shape;176;p14"/>
            <p:cNvGrpSpPr/>
            <p:nvPr/>
          </p:nvGrpSpPr>
          <p:grpSpPr>
            <a:xfrm>
              <a:off x="3807206" y="3482529"/>
              <a:ext cx="3392744" cy="169200"/>
              <a:chOff x="3807206" y="2416625"/>
              <a:chExt cx="3392744" cy="169200"/>
            </a:xfrm>
          </p:grpSpPr>
          <p:sp>
            <p:nvSpPr>
              <p:cNvPr id="177" name="Google Shape;177;p14"/>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RNA isolation</a:t>
                </a:r>
                <a:endParaRPr sz="1100">
                  <a:solidFill>
                    <a:srgbClr val="3C3231"/>
                  </a:solidFill>
                  <a:latin typeface="Josefin Sans"/>
                  <a:ea typeface="Josefin Sans"/>
                  <a:cs typeface="Josefin Sans"/>
                  <a:sym typeface="Josefin Sans"/>
                </a:endParaRPr>
              </a:p>
            </p:txBody>
          </p:sp>
          <p:grpSp>
            <p:nvGrpSpPr>
              <p:cNvPr id="178" name="Google Shape;178;p14"/>
              <p:cNvGrpSpPr/>
              <p:nvPr/>
            </p:nvGrpSpPr>
            <p:grpSpPr>
              <a:xfrm>
                <a:off x="5252350" y="2455321"/>
                <a:ext cx="1947600" cy="91804"/>
                <a:chOff x="5252350" y="2455321"/>
                <a:chExt cx="1947600" cy="91804"/>
              </a:xfrm>
            </p:grpSpPr>
            <p:sp>
              <p:nvSpPr>
                <p:cNvPr id="179" name="Google Shape;179;p14"/>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4"/>
                <p:cNvSpPr/>
                <p:nvPr/>
              </p:nvSpPr>
              <p:spPr>
                <a:xfrm>
                  <a:off x="5252350" y="2455321"/>
                  <a:ext cx="15105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181" name="Google Shape;181;p14"/>
          <p:cNvSpPr/>
          <p:nvPr/>
        </p:nvSpPr>
        <p:spPr>
          <a:xfrm>
            <a:off x="270000" y="4014100"/>
            <a:ext cx="7290000" cy="486000"/>
          </a:xfrm>
          <a:prstGeom prst="rect">
            <a:avLst/>
          </a:prstGeom>
          <a:solidFill>
            <a:srgbClr val="062A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4"/>
          <p:cNvSpPr txBox="1"/>
          <p:nvPr/>
        </p:nvSpPr>
        <p:spPr>
          <a:xfrm>
            <a:off x="530671" y="4118500"/>
            <a:ext cx="27963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CONTACT</a:t>
            </a:r>
            <a:endParaRPr b="1" sz="1800">
              <a:solidFill>
                <a:schemeClr val="lt1"/>
              </a:solidFill>
              <a:latin typeface="Josefin Sans"/>
              <a:ea typeface="Josefin Sans"/>
              <a:cs typeface="Josefin Sans"/>
              <a:sym typeface="Josefin Sans"/>
            </a:endParaRPr>
          </a:p>
        </p:txBody>
      </p:sp>
      <p:sp>
        <p:nvSpPr>
          <p:cNvPr id="183" name="Google Shape;183;p14"/>
          <p:cNvSpPr txBox="1"/>
          <p:nvPr/>
        </p:nvSpPr>
        <p:spPr>
          <a:xfrm>
            <a:off x="3770676" y="4118500"/>
            <a:ext cx="34956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EXPERIENCE (CONTINUED)</a:t>
            </a:r>
            <a:endParaRPr b="1" sz="1800">
              <a:solidFill>
                <a:schemeClr val="lt1"/>
              </a:solidFill>
              <a:latin typeface="Josefin Sans"/>
              <a:ea typeface="Josefin Sans"/>
              <a:cs typeface="Josefin Sans"/>
              <a:sym typeface="Josefin Sans"/>
            </a:endParaRPr>
          </a:p>
        </p:txBody>
      </p:sp>
      <p:grpSp>
        <p:nvGrpSpPr>
          <p:cNvPr id="184" name="Google Shape;184;p14"/>
          <p:cNvGrpSpPr/>
          <p:nvPr/>
        </p:nvGrpSpPr>
        <p:grpSpPr>
          <a:xfrm>
            <a:off x="530675" y="4784425"/>
            <a:ext cx="2708583" cy="1435832"/>
            <a:chOff x="530675" y="4784425"/>
            <a:chExt cx="2708583" cy="1435832"/>
          </a:xfrm>
        </p:grpSpPr>
        <p:grpSp>
          <p:nvGrpSpPr>
            <p:cNvPr id="185" name="Google Shape;185;p14"/>
            <p:cNvGrpSpPr/>
            <p:nvPr/>
          </p:nvGrpSpPr>
          <p:grpSpPr>
            <a:xfrm>
              <a:off x="530675" y="4784425"/>
              <a:ext cx="2708583" cy="169200"/>
              <a:chOff x="530675" y="4784425"/>
              <a:chExt cx="2708583" cy="169200"/>
            </a:xfrm>
          </p:grpSpPr>
          <p:pic>
            <p:nvPicPr>
              <p:cNvPr id="186" name="Google Shape;186;p14"/>
              <p:cNvPicPr preferRelativeResize="0"/>
              <p:nvPr/>
            </p:nvPicPr>
            <p:blipFill>
              <a:blip r:embed="rId5">
                <a:alphaModFix/>
              </a:blip>
              <a:stretch>
                <a:fillRect/>
              </a:stretch>
            </p:blipFill>
            <p:spPr>
              <a:xfrm>
                <a:off x="530675" y="4787375"/>
                <a:ext cx="146275" cy="163300"/>
              </a:xfrm>
              <a:prstGeom prst="rect">
                <a:avLst/>
              </a:prstGeom>
              <a:noFill/>
              <a:ln>
                <a:noFill/>
              </a:ln>
            </p:spPr>
          </p:pic>
          <p:sp>
            <p:nvSpPr>
              <p:cNvPr id="187" name="Google Shape;187;p14"/>
              <p:cNvSpPr txBox="1"/>
              <p:nvPr/>
            </p:nvSpPr>
            <p:spPr>
              <a:xfrm>
                <a:off x="870158" y="4784425"/>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+000-111-222-333</a:t>
                </a:r>
                <a:endParaRPr sz="1100">
                  <a:solidFill>
                    <a:schemeClr val="lt1"/>
                  </a:solidFill>
                  <a:latin typeface="Josefin Sans"/>
                  <a:ea typeface="Josefin Sans"/>
                  <a:cs typeface="Josefin Sans"/>
                  <a:sym typeface="Josefin Sans"/>
                </a:endParaRPr>
              </a:p>
            </p:txBody>
          </p:sp>
        </p:grpSp>
        <p:grpSp>
          <p:nvGrpSpPr>
            <p:cNvPr id="188" name="Google Shape;188;p14"/>
            <p:cNvGrpSpPr/>
            <p:nvPr/>
          </p:nvGrpSpPr>
          <p:grpSpPr>
            <a:xfrm>
              <a:off x="530675" y="5205351"/>
              <a:ext cx="2708583" cy="169200"/>
              <a:chOff x="530675" y="5216912"/>
              <a:chExt cx="2708583" cy="169200"/>
            </a:xfrm>
          </p:grpSpPr>
          <p:pic>
            <p:nvPicPr>
              <p:cNvPr id="189" name="Google Shape;189;p14"/>
              <p:cNvPicPr preferRelativeResize="0"/>
              <p:nvPr/>
            </p:nvPicPr>
            <p:blipFill>
              <a:blip r:embed="rId6">
                <a:alphaModFix/>
              </a:blip>
              <a:stretch>
                <a:fillRect/>
              </a:stretch>
            </p:blipFill>
            <p:spPr>
              <a:xfrm>
                <a:off x="530675" y="5229921"/>
                <a:ext cx="146275" cy="143183"/>
              </a:xfrm>
              <a:prstGeom prst="rect">
                <a:avLst/>
              </a:prstGeom>
              <a:noFill/>
              <a:ln>
                <a:noFill/>
              </a:ln>
            </p:spPr>
          </p:pic>
          <p:sp>
            <p:nvSpPr>
              <p:cNvPr id="190" name="Google Shape;190;p14"/>
              <p:cNvSpPr txBox="1"/>
              <p:nvPr/>
            </p:nvSpPr>
            <p:spPr>
              <a:xfrm>
                <a:off x="870158" y="5216912"/>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427 Shields Ports,Utah</a:t>
                </a:r>
                <a:endParaRPr sz="1100">
                  <a:solidFill>
                    <a:schemeClr val="lt1"/>
                  </a:solidFill>
                  <a:latin typeface="Josefin Sans"/>
                  <a:ea typeface="Josefin Sans"/>
                  <a:cs typeface="Josefin Sans"/>
                  <a:sym typeface="Josefin Sans"/>
                </a:endParaRPr>
              </a:p>
            </p:txBody>
          </p:sp>
        </p:grpSp>
        <p:grpSp>
          <p:nvGrpSpPr>
            <p:cNvPr id="191" name="Google Shape;191;p14"/>
            <p:cNvGrpSpPr/>
            <p:nvPr/>
          </p:nvGrpSpPr>
          <p:grpSpPr>
            <a:xfrm>
              <a:off x="530675" y="5626277"/>
              <a:ext cx="2708583" cy="169200"/>
              <a:chOff x="530675" y="5622750"/>
              <a:chExt cx="2708583" cy="169200"/>
            </a:xfrm>
          </p:grpSpPr>
          <p:pic>
            <p:nvPicPr>
              <p:cNvPr id="192" name="Google Shape;192;p14"/>
              <p:cNvPicPr preferRelativeResize="0"/>
              <p:nvPr/>
            </p:nvPicPr>
            <p:blipFill>
              <a:blip r:embed="rId7">
                <a:alphaModFix/>
              </a:blip>
              <a:stretch>
                <a:fillRect/>
              </a:stretch>
            </p:blipFill>
            <p:spPr>
              <a:xfrm>
                <a:off x="530675" y="5642589"/>
                <a:ext cx="200700" cy="129475"/>
              </a:xfrm>
              <a:prstGeom prst="rect">
                <a:avLst/>
              </a:prstGeom>
              <a:noFill/>
              <a:ln>
                <a:noFill/>
              </a:ln>
            </p:spPr>
          </p:pic>
          <p:sp>
            <p:nvSpPr>
              <p:cNvPr id="193" name="Google Shape;193;p14"/>
              <p:cNvSpPr txBox="1"/>
              <p:nvPr/>
            </p:nvSpPr>
            <p:spPr>
              <a:xfrm>
                <a:off x="870158" y="562275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Example@mail.com</a:t>
                </a:r>
                <a:endParaRPr sz="1100">
                  <a:solidFill>
                    <a:schemeClr val="lt1"/>
                  </a:solidFill>
                  <a:latin typeface="Josefin Sans"/>
                  <a:ea typeface="Josefin Sans"/>
                  <a:cs typeface="Josefin Sans"/>
                  <a:sym typeface="Josefin Sans"/>
                </a:endParaRPr>
              </a:p>
            </p:txBody>
          </p:sp>
        </p:grpSp>
        <p:grpSp>
          <p:nvGrpSpPr>
            <p:cNvPr id="194" name="Google Shape;194;p14"/>
            <p:cNvGrpSpPr/>
            <p:nvPr/>
          </p:nvGrpSpPr>
          <p:grpSpPr>
            <a:xfrm>
              <a:off x="530675" y="6047203"/>
              <a:ext cx="2708583" cy="173054"/>
              <a:chOff x="530675" y="6047203"/>
              <a:chExt cx="2708583" cy="173054"/>
            </a:xfrm>
          </p:grpSpPr>
          <p:pic>
            <p:nvPicPr>
              <p:cNvPr id="195" name="Google Shape;195;p14"/>
              <p:cNvPicPr preferRelativeResize="0"/>
              <p:nvPr/>
            </p:nvPicPr>
            <p:blipFill>
              <a:blip r:embed="rId8">
                <a:alphaModFix/>
              </a:blip>
              <a:stretch>
                <a:fillRect/>
              </a:stretch>
            </p:blipFill>
            <p:spPr>
              <a:xfrm>
                <a:off x="530675" y="6047203"/>
                <a:ext cx="186629" cy="163300"/>
              </a:xfrm>
              <a:prstGeom prst="rect">
                <a:avLst/>
              </a:prstGeom>
              <a:noFill/>
              <a:ln>
                <a:noFill/>
              </a:ln>
            </p:spPr>
          </p:pic>
          <p:sp>
            <p:nvSpPr>
              <p:cNvPr id="196" name="Google Shape;196;p14"/>
              <p:cNvSpPr txBox="1"/>
              <p:nvPr/>
            </p:nvSpPr>
            <p:spPr>
              <a:xfrm>
                <a:off x="870158" y="6051057"/>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Linkedin/in/Username</a:t>
                </a:r>
                <a:endParaRPr sz="1100">
                  <a:solidFill>
                    <a:schemeClr val="lt1"/>
                  </a:solidFill>
                  <a:latin typeface="Josefin Sans"/>
                  <a:ea typeface="Josefin Sans"/>
                  <a:cs typeface="Josefin Sans"/>
                  <a:sym typeface="Josefin Sans"/>
                </a:endParaRPr>
              </a:p>
            </p:txBody>
          </p:sp>
        </p:grpSp>
      </p:grpSp>
      <p:sp>
        <p:nvSpPr>
          <p:cNvPr id="197" name="Google Shape;197;p14"/>
          <p:cNvSpPr/>
          <p:nvPr/>
        </p:nvSpPr>
        <p:spPr>
          <a:xfrm>
            <a:off x="270000" y="6531425"/>
            <a:ext cx="3236100" cy="486000"/>
          </a:xfrm>
          <a:prstGeom prst="rect">
            <a:avLst/>
          </a:prstGeom>
          <a:solidFill>
            <a:srgbClr val="062A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4"/>
          <p:cNvSpPr txBox="1"/>
          <p:nvPr/>
        </p:nvSpPr>
        <p:spPr>
          <a:xfrm>
            <a:off x="530675" y="6635825"/>
            <a:ext cx="21228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EXTRA</a:t>
            </a:r>
            <a:endParaRPr b="1" sz="1800">
              <a:solidFill>
                <a:schemeClr val="lt1"/>
              </a:solidFill>
              <a:latin typeface="Josefin Sans"/>
              <a:ea typeface="Josefin Sans"/>
              <a:cs typeface="Josefin Sans"/>
              <a:sym typeface="Josefin Sans"/>
            </a:endParaRPr>
          </a:p>
        </p:txBody>
      </p:sp>
      <p:grpSp>
        <p:nvGrpSpPr>
          <p:cNvPr id="199" name="Google Shape;199;p14"/>
          <p:cNvGrpSpPr/>
          <p:nvPr/>
        </p:nvGrpSpPr>
        <p:grpSpPr>
          <a:xfrm>
            <a:off x="3780002" y="4720925"/>
            <a:ext cx="3547573" cy="1568536"/>
            <a:chOff x="3780002" y="4720925"/>
            <a:chExt cx="3547573" cy="1568536"/>
          </a:xfrm>
        </p:grpSpPr>
        <p:sp>
          <p:nvSpPr>
            <p:cNvPr id="200" name="Google Shape;200;p14"/>
            <p:cNvSpPr txBox="1"/>
            <p:nvPr/>
          </p:nvSpPr>
          <p:spPr>
            <a:xfrm>
              <a:off x="3780002" y="4720925"/>
              <a:ext cx="9180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3C3231"/>
                  </a:solidFill>
                  <a:latin typeface="Josefin Sans"/>
                  <a:ea typeface="Josefin Sans"/>
                  <a:cs typeface="Josefin Sans"/>
                  <a:sym typeface="Josefin Sans"/>
                </a:rPr>
                <a:t>2022 - 2023</a:t>
              </a:r>
              <a:endParaRPr sz="1000">
                <a:solidFill>
                  <a:srgbClr val="3C3231"/>
                </a:solidFill>
                <a:latin typeface="Josefin Sans"/>
                <a:ea typeface="Josefin Sans"/>
                <a:cs typeface="Josefin Sans"/>
                <a:sym typeface="Josefin Sans"/>
              </a:endParaRPr>
            </a:p>
          </p:txBody>
        </p:sp>
        <p:sp>
          <p:nvSpPr>
            <p:cNvPr id="201" name="Google Shape;201;p14"/>
            <p:cNvSpPr txBox="1"/>
            <p:nvPr/>
          </p:nvSpPr>
          <p:spPr>
            <a:xfrm>
              <a:off x="3780002" y="4982825"/>
              <a:ext cx="918000" cy="277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1"/>
                </a:buClr>
                <a:buSzPts val="1100"/>
                <a:buFont typeface="Arial"/>
                <a:buNone/>
              </a:pPr>
              <a:r>
                <a:rPr lang="ru" sz="1000">
                  <a:solidFill>
                    <a:srgbClr val="A29B9A"/>
                  </a:solidFill>
                  <a:latin typeface="Josefin Sans"/>
                  <a:ea typeface="Josefin Sans"/>
                  <a:cs typeface="Josefin Sans"/>
                  <a:sym typeface="Josefin Sans"/>
                </a:rPr>
                <a:t>Percipalle </a:t>
              </a:r>
              <a:endParaRPr sz="1000">
                <a:solidFill>
                  <a:srgbClr val="A29B9A"/>
                </a:solidFill>
                <a:latin typeface="Josefin Sans"/>
                <a:ea typeface="Josefin Sans"/>
                <a:cs typeface="Josefin Sans"/>
                <a:sym typeface="Josefin Sans"/>
              </a:endParaRPr>
            </a:p>
            <a:p>
              <a:pPr indent="0" lvl="0" marL="0" rtl="0" algn="l">
                <a:lnSpc>
                  <a:spcPct val="90000"/>
                </a:lnSpc>
                <a:spcBef>
                  <a:spcPts val="0"/>
                </a:spcBef>
                <a:spcAft>
                  <a:spcPts val="0"/>
                </a:spcAft>
                <a:buNone/>
              </a:pPr>
              <a:r>
                <a:rPr lang="ru" sz="1000">
                  <a:solidFill>
                    <a:srgbClr val="A29B9A"/>
                  </a:solidFill>
                  <a:latin typeface="Josefin Sans"/>
                  <a:ea typeface="Josefin Sans"/>
                  <a:cs typeface="Josefin Sans"/>
                  <a:sym typeface="Josefin Sans"/>
                </a:rPr>
                <a:t>Lab</a:t>
              </a:r>
              <a:endParaRPr sz="1000">
                <a:solidFill>
                  <a:srgbClr val="A29B9A"/>
                </a:solidFill>
                <a:latin typeface="Josefin Sans"/>
                <a:ea typeface="Josefin Sans"/>
                <a:cs typeface="Josefin Sans"/>
                <a:sym typeface="Josefin Sans"/>
              </a:endParaRPr>
            </a:p>
          </p:txBody>
        </p:sp>
        <p:sp>
          <p:nvSpPr>
            <p:cNvPr id="202" name="Google Shape;202;p14"/>
            <p:cNvSpPr txBox="1"/>
            <p:nvPr/>
          </p:nvSpPr>
          <p:spPr>
            <a:xfrm>
              <a:off x="4735272" y="4720925"/>
              <a:ext cx="24648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000">
                  <a:solidFill>
                    <a:srgbClr val="3C3231"/>
                  </a:solidFill>
                  <a:latin typeface="Josefin Sans"/>
                  <a:ea typeface="Josefin Sans"/>
                  <a:cs typeface="Josefin Sans"/>
                  <a:sym typeface="Josefin Sans"/>
                </a:rPr>
                <a:t>LABORATORY RESEARCH ASSISTANT</a:t>
              </a:r>
              <a:endParaRPr b="1" sz="1000">
                <a:solidFill>
                  <a:srgbClr val="3C3231"/>
                </a:solidFill>
                <a:latin typeface="Josefin Sans"/>
                <a:ea typeface="Josefin Sans"/>
                <a:cs typeface="Josefin Sans"/>
                <a:sym typeface="Josefin Sans"/>
              </a:endParaRPr>
            </a:p>
          </p:txBody>
        </p:sp>
        <p:sp>
          <p:nvSpPr>
            <p:cNvPr id="203" name="Google Shape;203;p14"/>
            <p:cNvSpPr txBox="1"/>
            <p:nvPr/>
          </p:nvSpPr>
          <p:spPr>
            <a:xfrm>
              <a:off x="4735272" y="4969218"/>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ru" sz="1000">
                  <a:solidFill>
                    <a:srgbClr val="A29B9A"/>
                  </a:solidFill>
                  <a:latin typeface="Josefin Sans"/>
                  <a:ea typeface="Josefin Sans"/>
                  <a:cs typeface="Josefin Sans"/>
                  <a:sym typeface="Josefin Sans"/>
                </a:rPr>
                <a:t>• Pellentesque habitant morbi tristique </a:t>
              </a:r>
              <a:endParaRPr sz="1000">
                <a:solidFill>
                  <a:srgbClr val="A29B9A"/>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senectus et netus et malesuada.</a:t>
              </a:r>
              <a:endParaRPr sz="1000">
                <a:solidFill>
                  <a:srgbClr val="A29B9A"/>
                </a:solidFill>
                <a:latin typeface="Josefin Sans"/>
                <a:ea typeface="Josefin Sans"/>
                <a:cs typeface="Josefin Sans"/>
                <a:sym typeface="Josefin Sans"/>
              </a:endParaRPr>
            </a:p>
          </p:txBody>
        </p:sp>
        <p:sp>
          <p:nvSpPr>
            <p:cNvPr id="204" name="Google Shape;204;p14"/>
            <p:cNvSpPr txBox="1"/>
            <p:nvPr/>
          </p:nvSpPr>
          <p:spPr>
            <a:xfrm>
              <a:off x="4735275" y="5459989"/>
              <a:ext cx="25923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Vivamus dictum urna dictum risus aliquet porta. Sed id lectus sem.</a:t>
              </a:r>
              <a:endParaRPr sz="1000">
                <a:solidFill>
                  <a:srgbClr val="A29B9A"/>
                </a:solidFill>
                <a:latin typeface="Josefin Sans"/>
                <a:ea typeface="Josefin Sans"/>
                <a:cs typeface="Josefin Sans"/>
                <a:sym typeface="Josefin Sans"/>
              </a:endParaRPr>
            </a:p>
          </p:txBody>
        </p:sp>
        <p:sp>
          <p:nvSpPr>
            <p:cNvPr id="205" name="Google Shape;205;p14"/>
            <p:cNvSpPr txBox="1"/>
            <p:nvPr/>
          </p:nvSpPr>
          <p:spPr>
            <a:xfrm>
              <a:off x="4735275" y="5950761"/>
              <a:ext cx="25923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Cras sit amet erat nec velit tincidunt tristique vehicula sit amet est.</a:t>
              </a:r>
              <a:endParaRPr sz="1000">
                <a:solidFill>
                  <a:srgbClr val="A29B9A"/>
                </a:solidFill>
                <a:latin typeface="Josefin Sans"/>
                <a:ea typeface="Josefin Sans"/>
                <a:cs typeface="Josefin Sans"/>
                <a:sym typeface="Josefin Sans"/>
              </a:endParaRPr>
            </a:p>
          </p:txBody>
        </p:sp>
      </p:grpSp>
      <p:grpSp>
        <p:nvGrpSpPr>
          <p:cNvPr id="206" name="Google Shape;206;p14"/>
          <p:cNvGrpSpPr/>
          <p:nvPr/>
        </p:nvGrpSpPr>
        <p:grpSpPr>
          <a:xfrm>
            <a:off x="3510075" y="6531425"/>
            <a:ext cx="4050000" cy="2054700"/>
            <a:chOff x="3510075" y="6531425"/>
            <a:chExt cx="4050000" cy="2054700"/>
          </a:xfrm>
        </p:grpSpPr>
        <p:sp>
          <p:nvSpPr>
            <p:cNvPr id="207" name="Google Shape;207;p14"/>
            <p:cNvSpPr/>
            <p:nvPr/>
          </p:nvSpPr>
          <p:spPr>
            <a:xfrm>
              <a:off x="3510075" y="6531425"/>
              <a:ext cx="4050000" cy="2054700"/>
            </a:xfrm>
            <a:prstGeom prst="rect">
              <a:avLst/>
            </a:prstGeom>
            <a:solidFill>
              <a:srgbClr val="F0F0F0">
                <a:alpha val="61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8" name="Google Shape;208;p14"/>
            <p:cNvGrpSpPr/>
            <p:nvPr/>
          </p:nvGrpSpPr>
          <p:grpSpPr>
            <a:xfrm>
              <a:off x="3780002" y="6676800"/>
              <a:ext cx="3420073" cy="1734532"/>
              <a:chOff x="3780002" y="6676800"/>
              <a:chExt cx="3420073" cy="1734532"/>
            </a:xfrm>
          </p:grpSpPr>
          <p:sp>
            <p:nvSpPr>
              <p:cNvPr id="209" name="Google Shape;209;p14"/>
              <p:cNvSpPr txBox="1"/>
              <p:nvPr/>
            </p:nvSpPr>
            <p:spPr>
              <a:xfrm>
                <a:off x="3780002" y="6676800"/>
                <a:ext cx="9180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3C3231"/>
                    </a:solidFill>
                    <a:latin typeface="Josefin Sans"/>
                    <a:ea typeface="Josefin Sans"/>
                    <a:cs typeface="Josefin Sans"/>
                    <a:sym typeface="Josefin Sans"/>
                  </a:rPr>
                  <a:t>2021 - 2022</a:t>
                </a:r>
                <a:endParaRPr sz="1000">
                  <a:solidFill>
                    <a:srgbClr val="3C3231"/>
                  </a:solidFill>
                  <a:latin typeface="Josefin Sans"/>
                  <a:ea typeface="Josefin Sans"/>
                  <a:cs typeface="Josefin Sans"/>
                  <a:sym typeface="Josefin Sans"/>
                </a:endParaRPr>
              </a:p>
            </p:txBody>
          </p:sp>
          <p:sp>
            <p:nvSpPr>
              <p:cNvPr id="210" name="Google Shape;210;p14"/>
              <p:cNvSpPr txBox="1"/>
              <p:nvPr/>
            </p:nvSpPr>
            <p:spPr>
              <a:xfrm>
                <a:off x="3780002" y="6938700"/>
                <a:ext cx="918000" cy="138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ru" sz="1000">
                    <a:solidFill>
                      <a:srgbClr val="A29B9A"/>
                    </a:solidFill>
                    <a:latin typeface="Josefin Sans"/>
                    <a:ea typeface="Josefin Sans"/>
                    <a:cs typeface="Josefin Sans"/>
                    <a:sym typeface="Josefin Sans"/>
                  </a:rPr>
                  <a:t>Biodesy</a:t>
                </a:r>
                <a:endParaRPr sz="1000">
                  <a:solidFill>
                    <a:srgbClr val="A29B9A"/>
                  </a:solidFill>
                  <a:latin typeface="Josefin Sans"/>
                  <a:ea typeface="Josefin Sans"/>
                  <a:cs typeface="Josefin Sans"/>
                  <a:sym typeface="Josefin Sans"/>
                </a:endParaRPr>
              </a:p>
            </p:txBody>
          </p:sp>
          <p:sp>
            <p:nvSpPr>
              <p:cNvPr id="211" name="Google Shape;211;p14"/>
              <p:cNvSpPr txBox="1"/>
              <p:nvPr/>
            </p:nvSpPr>
            <p:spPr>
              <a:xfrm>
                <a:off x="4735272" y="6676800"/>
                <a:ext cx="24648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000">
                    <a:solidFill>
                      <a:srgbClr val="3C3231"/>
                    </a:solidFill>
                    <a:latin typeface="Josefin Sans"/>
                    <a:ea typeface="Josefin Sans"/>
                    <a:cs typeface="Josefin Sans"/>
                    <a:sym typeface="Josefin Sans"/>
                  </a:rPr>
                  <a:t>LABORATORY RESEARCH ASSISTANT</a:t>
                </a:r>
                <a:endParaRPr b="1" sz="1000">
                  <a:solidFill>
                    <a:srgbClr val="3C3231"/>
                  </a:solidFill>
                  <a:latin typeface="Josefin Sans"/>
                  <a:ea typeface="Josefin Sans"/>
                  <a:cs typeface="Josefin Sans"/>
                  <a:sym typeface="Josefin Sans"/>
                </a:endParaRPr>
              </a:p>
            </p:txBody>
          </p:sp>
          <p:sp>
            <p:nvSpPr>
              <p:cNvPr id="212" name="Google Shape;212;p14"/>
              <p:cNvSpPr txBox="1"/>
              <p:nvPr/>
            </p:nvSpPr>
            <p:spPr>
              <a:xfrm>
                <a:off x="4735272" y="6925093"/>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Habitant morbi tristique senectus et netus et malesuada.</a:t>
                </a:r>
                <a:endParaRPr sz="1000">
                  <a:solidFill>
                    <a:srgbClr val="A29B9A"/>
                  </a:solidFill>
                  <a:latin typeface="Josefin Sans"/>
                  <a:ea typeface="Josefin Sans"/>
                  <a:cs typeface="Josefin Sans"/>
                  <a:sym typeface="Josefin Sans"/>
                </a:endParaRPr>
              </a:p>
            </p:txBody>
          </p:sp>
          <p:sp>
            <p:nvSpPr>
              <p:cNvPr id="213" name="Google Shape;213;p14"/>
              <p:cNvSpPr txBox="1"/>
              <p:nvPr/>
            </p:nvSpPr>
            <p:spPr>
              <a:xfrm>
                <a:off x="4735275" y="7406613"/>
                <a:ext cx="2464800" cy="523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Dictum urna dictum risus aliquet porta. Sed id lectus sem. Pellentesque hendrerit quis eros et lobortis.</a:t>
                </a:r>
                <a:endParaRPr sz="1000">
                  <a:solidFill>
                    <a:srgbClr val="A29B9A"/>
                  </a:solidFill>
                  <a:latin typeface="Josefin Sans"/>
                  <a:ea typeface="Josefin Sans"/>
                  <a:cs typeface="Josefin Sans"/>
                  <a:sym typeface="Josefin Sans"/>
                </a:endParaRPr>
              </a:p>
            </p:txBody>
          </p:sp>
          <p:sp>
            <p:nvSpPr>
              <p:cNvPr id="214" name="Google Shape;214;p14"/>
              <p:cNvSpPr txBox="1"/>
              <p:nvPr/>
            </p:nvSpPr>
            <p:spPr>
              <a:xfrm>
                <a:off x="4735275" y="8072632"/>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Amet erat nec velit tincidunt tristique vehicula sit amet est.</a:t>
                </a:r>
                <a:endParaRPr sz="1000">
                  <a:solidFill>
                    <a:srgbClr val="A29B9A"/>
                  </a:solidFill>
                  <a:latin typeface="Josefin Sans"/>
                  <a:ea typeface="Josefin Sans"/>
                  <a:cs typeface="Josefin Sans"/>
                  <a:sym typeface="Josefin Sans"/>
                </a:endParaRPr>
              </a:p>
            </p:txBody>
          </p:sp>
        </p:grpSp>
      </p:grpSp>
      <p:grpSp>
        <p:nvGrpSpPr>
          <p:cNvPr id="215" name="Google Shape;215;p14"/>
          <p:cNvGrpSpPr/>
          <p:nvPr/>
        </p:nvGrpSpPr>
        <p:grpSpPr>
          <a:xfrm>
            <a:off x="3780002" y="8765511"/>
            <a:ext cx="3420073" cy="1526343"/>
            <a:chOff x="3780002" y="6676800"/>
            <a:chExt cx="3420073" cy="1526343"/>
          </a:xfrm>
        </p:grpSpPr>
        <p:sp>
          <p:nvSpPr>
            <p:cNvPr id="216" name="Google Shape;216;p14"/>
            <p:cNvSpPr txBox="1"/>
            <p:nvPr/>
          </p:nvSpPr>
          <p:spPr>
            <a:xfrm>
              <a:off x="3780002" y="6676800"/>
              <a:ext cx="9180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3C3231"/>
                  </a:solidFill>
                  <a:latin typeface="Josefin Sans"/>
                  <a:ea typeface="Josefin Sans"/>
                  <a:cs typeface="Josefin Sans"/>
                  <a:sym typeface="Josefin Sans"/>
                </a:rPr>
                <a:t>2021 - 2021</a:t>
              </a:r>
              <a:endParaRPr sz="1000">
                <a:solidFill>
                  <a:srgbClr val="3C3231"/>
                </a:solidFill>
                <a:latin typeface="Josefin Sans"/>
                <a:ea typeface="Josefin Sans"/>
                <a:cs typeface="Josefin Sans"/>
                <a:sym typeface="Josefin Sans"/>
              </a:endParaRPr>
            </a:p>
          </p:txBody>
        </p:sp>
        <p:sp>
          <p:nvSpPr>
            <p:cNvPr id="217" name="Google Shape;217;p14"/>
            <p:cNvSpPr txBox="1"/>
            <p:nvPr/>
          </p:nvSpPr>
          <p:spPr>
            <a:xfrm>
              <a:off x="3780002" y="6938700"/>
              <a:ext cx="918000" cy="138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ru" sz="1000">
                  <a:solidFill>
                    <a:srgbClr val="A29B9A"/>
                  </a:solidFill>
                  <a:latin typeface="Josefin Sans"/>
                  <a:ea typeface="Josefin Sans"/>
                  <a:cs typeface="Josefin Sans"/>
                  <a:sym typeface="Josefin Sans"/>
                </a:rPr>
                <a:t>Feng Lab</a:t>
              </a:r>
              <a:endParaRPr sz="1000">
                <a:solidFill>
                  <a:srgbClr val="A29B9A"/>
                </a:solidFill>
                <a:latin typeface="Josefin Sans"/>
                <a:ea typeface="Josefin Sans"/>
                <a:cs typeface="Josefin Sans"/>
                <a:sym typeface="Josefin Sans"/>
              </a:endParaRPr>
            </a:p>
          </p:txBody>
        </p:sp>
        <p:sp>
          <p:nvSpPr>
            <p:cNvPr id="218" name="Google Shape;218;p14"/>
            <p:cNvSpPr txBox="1"/>
            <p:nvPr/>
          </p:nvSpPr>
          <p:spPr>
            <a:xfrm>
              <a:off x="4735272" y="6676800"/>
              <a:ext cx="2464800" cy="15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000">
                  <a:solidFill>
                    <a:srgbClr val="3C3231"/>
                  </a:solidFill>
                  <a:latin typeface="Josefin Sans"/>
                  <a:ea typeface="Josefin Sans"/>
                  <a:cs typeface="Josefin Sans"/>
                  <a:sym typeface="Josefin Sans"/>
                </a:rPr>
                <a:t>LABORATORY RESEARCH ASSISTANT</a:t>
              </a:r>
              <a:endParaRPr b="1" sz="1000">
                <a:solidFill>
                  <a:srgbClr val="3C3231"/>
                </a:solidFill>
                <a:latin typeface="Josefin Sans"/>
                <a:ea typeface="Josefin Sans"/>
                <a:cs typeface="Josefin Sans"/>
                <a:sym typeface="Josefin Sans"/>
              </a:endParaRPr>
            </a:p>
          </p:txBody>
        </p:sp>
        <p:sp>
          <p:nvSpPr>
            <p:cNvPr id="219" name="Google Shape;219;p14"/>
            <p:cNvSpPr txBox="1"/>
            <p:nvPr/>
          </p:nvSpPr>
          <p:spPr>
            <a:xfrm>
              <a:off x="4735272" y="6938700"/>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Entesque habitant morbi tristique </a:t>
              </a:r>
              <a:endParaRPr sz="1000">
                <a:solidFill>
                  <a:srgbClr val="A29B9A"/>
                </a:solidFill>
                <a:latin typeface="Josefin Sans"/>
                <a:ea typeface="Josefin Sans"/>
                <a:cs typeface="Josefin Sans"/>
                <a:sym typeface="Josefin Sans"/>
              </a:endParaRPr>
            </a:p>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senectus et netus et malesuada.</a:t>
              </a:r>
              <a:endParaRPr sz="1000">
                <a:solidFill>
                  <a:srgbClr val="A29B9A"/>
                </a:solidFill>
                <a:latin typeface="Josefin Sans"/>
                <a:ea typeface="Josefin Sans"/>
                <a:cs typeface="Josefin Sans"/>
                <a:sym typeface="Josefin Sans"/>
              </a:endParaRPr>
            </a:p>
          </p:txBody>
        </p:sp>
        <p:sp>
          <p:nvSpPr>
            <p:cNvPr id="220" name="Google Shape;220;p14"/>
            <p:cNvSpPr txBox="1"/>
            <p:nvPr/>
          </p:nvSpPr>
          <p:spPr>
            <a:xfrm>
              <a:off x="4735275" y="7401571"/>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Sed id lectus sem. Pellentesque hendrerit quis eros et lobortis.</a:t>
              </a:r>
              <a:endParaRPr sz="1000">
                <a:solidFill>
                  <a:srgbClr val="A29B9A"/>
                </a:solidFill>
                <a:latin typeface="Josefin Sans"/>
                <a:ea typeface="Josefin Sans"/>
                <a:cs typeface="Josefin Sans"/>
                <a:sym typeface="Josefin Sans"/>
              </a:endParaRPr>
            </a:p>
          </p:txBody>
        </p:sp>
        <p:sp>
          <p:nvSpPr>
            <p:cNvPr id="221" name="Google Shape;221;p14"/>
            <p:cNvSpPr txBox="1"/>
            <p:nvPr/>
          </p:nvSpPr>
          <p:spPr>
            <a:xfrm>
              <a:off x="4735275" y="7864443"/>
              <a:ext cx="2464800" cy="338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000">
                  <a:solidFill>
                    <a:srgbClr val="A29B9A"/>
                  </a:solidFill>
                  <a:latin typeface="Josefin Sans"/>
                  <a:ea typeface="Josefin Sans"/>
                  <a:cs typeface="Josefin Sans"/>
                  <a:sym typeface="Josefin Sans"/>
                </a:rPr>
                <a:t>• Cras sit amet erat nec velit tincidunt tristique vehicula sit amet est.</a:t>
              </a:r>
              <a:endParaRPr sz="1000">
                <a:solidFill>
                  <a:srgbClr val="A29B9A"/>
                </a:solidFill>
                <a:latin typeface="Josefin Sans"/>
                <a:ea typeface="Josefin Sans"/>
                <a:cs typeface="Josefin Sans"/>
                <a:sym typeface="Josefin Sans"/>
              </a:endParaRPr>
            </a:p>
          </p:txBody>
        </p:sp>
      </p:grpSp>
      <p:grpSp>
        <p:nvGrpSpPr>
          <p:cNvPr id="222" name="Google Shape;222;p14"/>
          <p:cNvGrpSpPr/>
          <p:nvPr/>
        </p:nvGrpSpPr>
        <p:grpSpPr>
          <a:xfrm>
            <a:off x="533200" y="7206500"/>
            <a:ext cx="2375908" cy="2603332"/>
            <a:chOff x="533200" y="7206500"/>
            <a:chExt cx="2375908" cy="2603332"/>
          </a:xfrm>
        </p:grpSpPr>
        <p:grpSp>
          <p:nvGrpSpPr>
            <p:cNvPr id="223" name="Google Shape;223;p14"/>
            <p:cNvGrpSpPr/>
            <p:nvPr/>
          </p:nvGrpSpPr>
          <p:grpSpPr>
            <a:xfrm>
              <a:off x="533200" y="7206500"/>
              <a:ext cx="2375908" cy="901610"/>
              <a:chOff x="533200" y="7206500"/>
              <a:chExt cx="2375908" cy="901610"/>
            </a:xfrm>
          </p:grpSpPr>
          <p:grpSp>
            <p:nvGrpSpPr>
              <p:cNvPr id="224" name="Google Shape;224;p14"/>
              <p:cNvGrpSpPr/>
              <p:nvPr/>
            </p:nvGrpSpPr>
            <p:grpSpPr>
              <a:xfrm>
                <a:off x="533200" y="7206500"/>
                <a:ext cx="2375908" cy="415469"/>
                <a:chOff x="533200" y="7206500"/>
                <a:chExt cx="2375908" cy="415469"/>
              </a:xfrm>
            </p:grpSpPr>
            <p:sp>
              <p:nvSpPr>
                <p:cNvPr id="225" name="Google Shape;225;p14"/>
                <p:cNvSpPr txBox="1"/>
                <p:nvPr/>
              </p:nvSpPr>
              <p:spPr>
                <a:xfrm>
                  <a:off x="540008" y="720650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VOLUNTEER  EXPERIENCE</a:t>
                  </a:r>
                  <a:endParaRPr sz="1100">
                    <a:solidFill>
                      <a:schemeClr val="lt1"/>
                    </a:solidFill>
                    <a:latin typeface="Josefin Sans"/>
                    <a:ea typeface="Josefin Sans"/>
                    <a:cs typeface="Josefin Sans"/>
                    <a:sym typeface="Josefin Sans"/>
                  </a:endParaRPr>
                </a:p>
              </p:txBody>
            </p:sp>
            <p:sp>
              <p:nvSpPr>
                <p:cNvPr id="226" name="Google Shape;226;p14"/>
                <p:cNvSpPr txBox="1"/>
                <p:nvPr/>
              </p:nvSpPr>
              <p:spPr>
                <a:xfrm>
                  <a:off x="533200" y="7452769"/>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Organization</a:t>
                  </a:r>
                  <a:endParaRPr sz="1100">
                    <a:solidFill>
                      <a:schemeClr val="lt1"/>
                    </a:solidFill>
                    <a:latin typeface="Josefin Sans"/>
                    <a:ea typeface="Josefin Sans"/>
                    <a:cs typeface="Josefin Sans"/>
                    <a:sym typeface="Josefin Sans"/>
                  </a:endParaRPr>
                </a:p>
              </p:txBody>
            </p:sp>
          </p:grpSp>
          <p:sp>
            <p:nvSpPr>
              <p:cNvPr id="227" name="Google Shape;227;p14"/>
              <p:cNvSpPr txBox="1"/>
              <p:nvPr/>
            </p:nvSpPr>
            <p:spPr>
              <a:xfrm>
                <a:off x="533200" y="7693993"/>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Your Role</a:t>
                </a:r>
                <a:endParaRPr sz="1100">
                  <a:solidFill>
                    <a:schemeClr val="lt1"/>
                  </a:solidFill>
                  <a:latin typeface="Josefin Sans"/>
                  <a:ea typeface="Josefin Sans"/>
                  <a:cs typeface="Josefin Sans"/>
                  <a:sym typeface="Josefin Sans"/>
                </a:endParaRPr>
              </a:p>
            </p:txBody>
          </p:sp>
          <p:sp>
            <p:nvSpPr>
              <p:cNvPr id="228" name="Google Shape;228;p14"/>
              <p:cNvSpPr txBox="1"/>
              <p:nvPr/>
            </p:nvSpPr>
            <p:spPr>
              <a:xfrm>
                <a:off x="533200" y="793891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Date</a:t>
                </a:r>
                <a:endParaRPr sz="1100">
                  <a:solidFill>
                    <a:schemeClr val="lt1"/>
                  </a:solidFill>
                  <a:latin typeface="Josefin Sans"/>
                  <a:ea typeface="Josefin Sans"/>
                  <a:cs typeface="Josefin Sans"/>
                  <a:sym typeface="Josefin Sans"/>
                </a:endParaRPr>
              </a:p>
            </p:txBody>
          </p:sp>
        </p:grpSp>
        <p:grpSp>
          <p:nvGrpSpPr>
            <p:cNvPr id="229" name="Google Shape;229;p14"/>
            <p:cNvGrpSpPr/>
            <p:nvPr/>
          </p:nvGrpSpPr>
          <p:grpSpPr>
            <a:xfrm>
              <a:off x="533200" y="8247439"/>
              <a:ext cx="2375908" cy="656693"/>
              <a:chOff x="533200" y="7206500"/>
              <a:chExt cx="2375908" cy="656693"/>
            </a:xfrm>
          </p:grpSpPr>
          <p:grpSp>
            <p:nvGrpSpPr>
              <p:cNvPr id="230" name="Google Shape;230;p14"/>
              <p:cNvGrpSpPr/>
              <p:nvPr/>
            </p:nvGrpSpPr>
            <p:grpSpPr>
              <a:xfrm>
                <a:off x="533200" y="7206500"/>
                <a:ext cx="2375908" cy="415469"/>
                <a:chOff x="533200" y="7206500"/>
                <a:chExt cx="2375908" cy="415469"/>
              </a:xfrm>
            </p:grpSpPr>
            <p:sp>
              <p:nvSpPr>
                <p:cNvPr id="231" name="Google Shape;231;p14"/>
                <p:cNvSpPr txBox="1"/>
                <p:nvPr/>
              </p:nvSpPr>
              <p:spPr>
                <a:xfrm>
                  <a:off x="540008" y="720650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ACHIEVEMENT</a:t>
                  </a:r>
                  <a:endParaRPr sz="1100">
                    <a:solidFill>
                      <a:schemeClr val="lt1"/>
                    </a:solidFill>
                    <a:latin typeface="Josefin Sans"/>
                    <a:ea typeface="Josefin Sans"/>
                    <a:cs typeface="Josefin Sans"/>
                    <a:sym typeface="Josefin Sans"/>
                  </a:endParaRPr>
                </a:p>
              </p:txBody>
            </p:sp>
            <p:sp>
              <p:nvSpPr>
                <p:cNvPr id="232" name="Google Shape;232;p14"/>
                <p:cNvSpPr txBox="1"/>
                <p:nvPr/>
              </p:nvSpPr>
              <p:spPr>
                <a:xfrm>
                  <a:off x="533200" y="7452769"/>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Company or University</a:t>
                  </a:r>
                  <a:endParaRPr sz="1100">
                    <a:solidFill>
                      <a:schemeClr val="lt1"/>
                    </a:solidFill>
                    <a:latin typeface="Josefin Sans"/>
                    <a:ea typeface="Josefin Sans"/>
                    <a:cs typeface="Josefin Sans"/>
                    <a:sym typeface="Josefin Sans"/>
                  </a:endParaRPr>
                </a:p>
              </p:txBody>
            </p:sp>
          </p:grpSp>
          <p:sp>
            <p:nvSpPr>
              <p:cNvPr id="233" name="Google Shape;233;p14"/>
              <p:cNvSpPr txBox="1"/>
              <p:nvPr/>
            </p:nvSpPr>
            <p:spPr>
              <a:xfrm>
                <a:off x="533200" y="7693993"/>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Date</a:t>
                </a:r>
                <a:endParaRPr sz="1100">
                  <a:solidFill>
                    <a:schemeClr val="lt1"/>
                  </a:solidFill>
                  <a:latin typeface="Josefin Sans"/>
                  <a:ea typeface="Josefin Sans"/>
                  <a:cs typeface="Josefin Sans"/>
                  <a:sym typeface="Josefin Sans"/>
                </a:endParaRPr>
              </a:p>
            </p:txBody>
          </p:sp>
        </p:grpSp>
        <p:grpSp>
          <p:nvGrpSpPr>
            <p:cNvPr id="234" name="Google Shape;234;p14"/>
            <p:cNvGrpSpPr/>
            <p:nvPr/>
          </p:nvGrpSpPr>
          <p:grpSpPr>
            <a:xfrm>
              <a:off x="533200" y="9153139"/>
              <a:ext cx="2375908" cy="656693"/>
              <a:chOff x="533200" y="7206500"/>
              <a:chExt cx="2375908" cy="656693"/>
            </a:xfrm>
          </p:grpSpPr>
          <p:grpSp>
            <p:nvGrpSpPr>
              <p:cNvPr id="235" name="Google Shape;235;p14"/>
              <p:cNvGrpSpPr/>
              <p:nvPr/>
            </p:nvGrpSpPr>
            <p:grpSpPr>
              <a:xfrm>
                <a:off x="533200" y="7206500"/>
                <a:ext cx="2375908" cy="415469"/>
                <a:chOff x="533200" y="7206500"/>
                <a:chExt cx="2375908" cy="415469"/>
              </a:xfrm>
            </p:grpSpPr>
            <p:sp>
              <p:nvSpPr>
                <p:cNvPr id="236" name="Google Shape;236;p14"/>
                <p:cNvSpPr txBox="1"/>
                <p:nvPr/>
              </p:nvSpPr>
              <p:spPr>
                <a:xfrm>
                  <a:off x="540008" y="720650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AWARD</a:t>
                  </a:r>
                  <a:endParaRPr sz="1100">
                    <a:solidFill>
                      <a:schemeClr val="lt1"/>
                    </a:solidFill>
                    <a:latin typeface="Josefin Sans"/>
                    <a:ea typeface="Josefin Sans"/>
                    <a:cs typeface="Josefin Sans"/>
                    <a:sym typeface="Josefin Sans"/>
                  </a:endParaRPr>
                </a:p>
              </p:txBody>
            </p:sp>
            <p:sp>
              <p:nvSpPr>
                <p:cNvPr id="237" name="Google Shape;237;p14"/>
                <p:cNvSpPr txBox="1"/>
                <p:nvPr/>
              </p:nvSpPr>
              <p:spPr>
                <a:xfrm>
                  <a:off x="533200" y="7452769"/>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Company or University</a:t>
                  </a:r>
                  <a:endParaRPr sz="1100">
                    <a:solidFill>
                      <a:schemeClr val="lt1"/>
                    </a:solidFill>
                    <a:latin typeface="Josefin Sans"/>
                    <a:ea typeface="Josefin Sans"/>
                    <a:cs typeface="Josefin Sans"/>
                    <a:sym typeface="Josefin Sans"/>
                  </a:endParaRPr>
                </a:p>
              </p:txBody>
            </p:sp>
          </p:grpSp>
          <p:sp>
            <p:nvSpPr>
              <p:cNvPr id="238" name="Google Shape;238;p14"/>
              <p:cNvSpPr txBox="1"/>
              <p:nvPr/>
            </p:nvSpPr>
            <p:spPr>
              <a:xfrm>
                <a:off x="533200" y="7693993"/>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Date</a:t>
                </a:r>
                <a:endParaRPr sz="1100">
                  <a:solidFill>
                    <a:schemeClr val="lt1"/>
                  </a:solidFill>
                  <a:latin typeface="Josefin Sans"/>
                  <a:ea typeface="Josefin Sans"/>
                  <a:cs typeface="Josefin Sans"/>
                  <a:sym typeface="Josefin Sans"/>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grpSp>
        <p:nvGrpSpPr>
          <p:cNvPr id="243" name="Google Shape;243;p15"/>
          <p:cNvGrpSpPr/>
          <p:nvPr/>
        </p:nvGrpSpPr>
        <p:grpSpPr>
          <a:xfrm>
            <a:off x="263934" y="0"/>
            <a:ext cx="3242056" cy="10692300"/>
            <a:chOff x="263934" y="0"/>
            <a:chExt cx="3242056" cy="10692300"/>
          </a:xfrm>
        </p:grpSpPr>
        <p:sp>
          <p:nvSpPr>
            <p:cNvPr id="244" name="Google Shape;244;p15"/>
            <p:cNvSpPr/>
            <p:nvPr/>
          </p:nvSpPr>
          <p:spPr>
            <a:xfrm>
              <a:off x="265300" y="0"/>
              <a:ext cx="3240000" cy="10692300"/>
            </a:xfrm>
            <a:prstGeom prst="rect">
              <a:avLst/>
            </a:prstGeom>
            <a:gradFill>
              <a:gsLst>
                <a:gs pos="0">
                  <a:srgbClr val="6E8031"/>
                </a:gs>
                <a:gs pos="9000">
                  <a:srgbClr val="086461"/>
                </a:gs>
                <a:gs pos="45000">
                  <a:srgbClr val="115D5B"/>
                </a:gs>
                <a:gs pos="100000">
                  <a:srgbClr val="181920"/>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5" name="Google Shape;245;p15"/>
            <p:cNvPicPr preferRelativeResize="0"/>
            <p:nvPr/>
          </p:nvPicPr>
          <p:blipFill>
            <a:blip r:embed="rId3">
              <a:alphaModFix amt="40000"/>
            </a:blip>
            <a:stretch>
              <a:fillRect/>
            </a:stretch>
          </p:blipFill>
          <p:spPr>
            <a:xfrm>
              <a:off x="263934" y="188"/>
              <a:ext cx="3242056" cy="10691999"/>
            </a:xfrm>
            <a:prstGeom prst="rect">
              <a:avLst/>
            </a:prstGeom>
            <a:noFill/>
            <a:ln>
              <a:noFill/>
            </a:ln>
          </p:spPr>
        </p:pic>
      </p:grpSp>
      <p:grpSp>
        <p:nvGrpSpPr>
          <p:cNvPr id="246" name="Google Shape;246;p15"/>
          <p:cNvGrpSpPr/>
          <p:nvPr/>
        </p:nvGrpSpPr>
        <p:grpSpPr>
          <a:xfrm>
            <a:off x="894962" y="346988"/>
            <a:ext cx="1980000" cy="1980000"/>
            <a:chOff x="1468600" y="653138"/>
            <a:chExt cx="1980000" cy="1980000"/>
          </a:xfrm>
        </p:grpSpPr>
        <p:sp>
          <p:nvSpPr>
            <p:cNvPr id="247" name="Google Shape;247;p15"/>
            <p:cNvSpPr/>
            <p:nvPr/>
          </p:nvSpPr>
          <p:spPr>
            <a:xfrm>
              <a:off x="1468600" y="653138"/>
              <a:ext cx="1980000" cy="1980000"/>
            </a:xfrm>
            <a:prstGeom prst="ellipse">
              <a:avLst/>
            </a:prstGeom>
            <a:solidFill>
              <a:srgbClr val="1D1D1B">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15"/>
            <p:cNvPicPr preferRelativeResize="0"/>
            <p:nvPr/>
          </p:nvPicPr>
          <p:blipFill rotWithShape="1">
            <a:blip r:embed="rId4">
              <a:alphaModFix/>
            </a:blip>
            <a:srcRect b="55164" l="19044" r="17110" t="2276"/>
            <a:stretch/>
          </p:blipFill>
          <p:spPr>
            <a:xfrm>
              <a:off x="1576450" y="761000"/>
              <a:ext cx="1764000" cy="1764300"/>
            </a:xfrm>
            <a:prstGeom prst="ellipse">
              <a:avLst/>
            </a:prstGeom>
            <a:noFill/>
            <a:ln>
              <a:noFill/>
            </a:ln>
          </p:spPr>
        </p:pic>
      </p:grpSp>
      <p:grpSp>
        <p:nvGrpSpPr>
          <p:cNvPr id="249" name="Google Shape;249;p15"/>
          <p:cNvGrpSpPr/>
          <p:nvPr/>
        </p:nvGrpSpPr>
        <p:grpSpPr>
          <a:xfrm>
            <a:off x="3786804" y="272136"/>
            <a:ext cx="3445410" cy="1565275"/>
            <a:chOff x="3786804" y="272136"/>
            <a:chExt cx="3445410" cy="1565275"/>
          </a:xfrm>
        </p:grpSpPr>
        <p:sp>
          <p:nvSpPr>
            <p:cNvPr id="250" name="Google Shape;250;p15"/>
            <p:cNvSpPr txBox="1"/>
            <p:nvPr/>
          </p:nvSpPr>
          <p:spPr>
            <a:xfrm>
              <a:off x="3786804" y="272136"/>
              <a:ext cx="26262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3200">
                  <a:solidFill>
                    <a:srgbClr val="3C3231"/>
                  </a:solidFill>
                  <a:latin typeface="Josefin Sans"/>
                  <a:ea typeface="Josefin Sans"/>
                  <a:cs typeface="Josefin Sans"/>
                  <a:sym typeface="Josefin Sans"/>
                </a:rPr>
                <a:t>RUTHE</a:t>
              </a:r>
              <a:endParaRPr sz="3200">
                <a:solidFill>
                  <a:srgbClr val="3C3231"/>
                </a:solidFill>
                <a:latin typeface="Josefin Sans"/>
                <a:ea typeface="Josefin Sans"/>
                <a:cs typeface="Josefin Sans"/>
                <a:sym typeface="Josefin Sans"/>
              </a:endParaRPr>
            </a:p>
            <a:p>
              <a:pPr indent="0" lvl="0" marL="0" rtl="0" algn="l">
                <a:spcBef>
                  <a:spcPts val="0"/>
                </a:spcBef>
                <a:spcAft>
                  <a:spcPts val="0"/>
                </a:spcAft>
                <a:buNone/>
              </a:pPr>
              <a:r>
                <a:rPr b="1" lang="ru" sz="3200">
                  <a:solidFill>
                    <a:srgbClr val="3C3231"/>
                  </a:solidFill>
                  <a:latin typeface="Josefin Sans"/>
                  <a:ea typeface="Josefin Sans"/>
                  <a:cs typeface="Josefin Sans"/>
                  <a:sym typeface="Josefin Sans"/>
                </a:rPr>
                <a:t>GUTMANN</a:t>
              </a:r>
              <a:endParaRPr b="1" sz="3200">
                <a:solidFill>
                  <a:srgbClr val="3C3231"/>
                </a:solidFill>
                <a:latin typeface="Josefin Sans"/>
                <a:ea typeface="Josefin Sans"/>
                <a:cs typeface="Josefin Sans"/>
                <a:sym typeface="Josefin Sans"/>
              </a:endParaRPr>
            </a:p>
          </p:txBody>
        </p:sp>
        <p:cxnSp>
          <p:nvCxnSpPr>
            <p:cNvPr id="251" name="Google Shape;251;p15"/>
            <p:cNvCxnSpPr/>
            <p:nvPr/>
          </p:nvCxnSpPr>
          <p:spPr>
            <a:xfrm>
              <a:off x="3830400" y="1326696"/>
              <a:ext cx="3374700" cy="0"/>
            </a:xfrm>
            <a:prstGeom prst="straightConnector1">
              <a:avLst/>
            </a:prstGeom>
            <a:noFill/>
            <a:ln cap="flat" cmpd="sng" w="38100">
              <a:solidFill>
                <a:srgbClr val="1B6D5F"/>
              </a:solidFill>
              <a:prstDash val="solid"/>
              <a:round/>
              <a:headEnd len="med" w="med" type="none"/>
              <a:tailEnd len="med" w="med" type="none"/>
            </a:ln>
          </p:spPr>
        </p:cxnSp>
        <p:sp>
          <p:nvSpPr>
            <p:cNvPr id="252" name="Google Shape;252;p15"/>
            <p:cNvSpPr txBox="1"/>
            <p:nvPr/>
          </p:nvSpPr>
          <p:spPr>
            <a:xfrm>
              <a:off x="3814013" y="1421911"/>
              <a:ext cx="34182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700">
                  <a:solidFill>
                    <a:srgbClr val="3C3231"/>
                  </a:solidFill>
                  <a:latin typeface="Josefin Sans"/>
                  <a:ea typeface="Josefin Sans"/>
                  <a:cs typeface="Josefin Sans"/>
                  <a:sym typeface="Josefin Sans"/>
                </a:rPr>
                <a:t>Research Assistant</a:t>
              </a:r>
              <a:endParaRPr sz="2700">
                <a:solidFill>
                  <a:srgbClr val="3C3231"/>
                </a:solidFill>
                <a:latin typeface="Josefin Sans"/>
                <a:ea typeface="Josefin Sans"/>
                <a:cs typeface="Josefin Sans"/>
                <a:sym typeface="Josefin Sans"/>
              </a:endParaRPr>
            </a:p>
          </p:txBody>
        </p:sp>
      </p:grpSp>
      <p:sp>
        <p:nvSpPr>
          <p:cNvPr id="253" name="Google Shape;253;p15"/>
          <p:cNvSpPr txBox="1"/>
          <p:nvPr/>
        </p:nvSpPr>
        <p:spPr>
          <a:xfrm>
            <a:off x="530671" y="2688775"/>
            <a:ext cx="2796300" cy="981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Duis vulputate interdum sem, quis varius erat congue ornare. Nullam faucibus leo at arcu ultrices. Etiam feugiat efficitur sem, vitae commodo ante luctus at, proin eu lacus porta.</a:t>
            </a:r>
            <a:endParaRPr sz="1100">
              <a:solidFill>
                <a:schemeClr val="lt1"/>
              </a:solidFill>
              <a:latin typeface="Josefin Sans"/>
              <a:ea typeface="Josefin Sans"/>
              <a:cs typeface="Josefin Sans"/>
              <a:sym typeface="Josefin Sans"/>
            </a:endParaRPr>
          </a:p>
        </p:txBody>
      </p:sp>
      <p:grpSp>
        <p:nvGrpSpPr>
          <p:cNvPr id="254" name="Google Shape;254;p15"/>
          <p:cNvGrpSpPr/>
          <p:nvPr/>
        </p:nvGrpSpPr>
        <p:grpSpPr>
          <a:xfrm>
            <a:off x="3807206" y="2420027"/>
            <a:ext cx="3392744" cy="1231702"/>
            <a:chOff x="3807206" y="2420027"/>
            <a:chExt cx="3392744" cy="1231702"/>
          </a:xfrm>
        </p:grpSpPr>
        <p:grpSp>
          <p:nvGrpSpPr>
            <p:cNvPr id="255" name="Google Shape;255;p15"/>
            <p:cNvGrpSpPr/>
            <p:nvPr/>
          </p:nvGrpSpPr>
          <p:grpSpPr>
            <a:xfrm>
              <a:off x="3807206" y="2420027"/>
              <a:ext cx="3392744" cy="169200"/>
              <a:chOff x="3807206" y="2416625"/>
              <a:chExt cx="3392744" cy="169200"/>
            </a:xfrm>
          </p:grpSpPr>
          <p:sp>
            <p:nvSpPr>
              <p:cNvPr id="256" name="Google Shape;256;p15"/>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Flow cytometry</a:t>
                </a:r>
                <a:endParaRPr sz="1100">
                  <a:solidFill>
                    <a:srgbClr val="3C3231"/>
                  </a:solidFill>
                  <a:latin typeface="Josefin Sans"/>
                  <a:ea typeface="Josefin Sans"/>
                  <a:cs typeface="Josefin Sans"/>
                  <a:sym typeface="Josefin Sans"/>
                </a:endParaRPr>
              </a:p>
            </p:txBody>
          </p:sp>
          <p:grpSp>
            <p:nvGrpSpPr>
              <p:cNvPr id="257" name="Google Shape;257;p15"/>
              <p:cNvGrpSpPr/>
              <p:nvPr/>
            </p:nvGrpSpPr>
            <p:grpSpPr>
              <a:xfrm>
                <a:off x="5252350" y="2455325"/>
                <a:ext cx="1947600" cy="91800"/>
                <a:chOff x="5252350" y="2455325"/>
                <a:chExt cx="1947600" cy="91800"/>
              </a:xfrm>
            </p:grpSpPr>
            <p:sp>
              <p:nvSpPr>
                <p:cNvPr id="258" name="Google Shape;258;p15"/>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5252350" y="2455325"/>
                  <a:ext cx="12246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0" name="Google Shape;260;p15"/>
            <p:cNvGrpSpPr/>
            <p:nvPr/>
          </p:nvGrpSpPr>
          <p:grpSpPr>
            <a:xfrm>
              <a:off x="3807206" y="2685652"/>
              <a:ext cx="3392744" cy="169200"/>
              <a:chOff x="3807206" y="2416625"/>
              <a:chExt cx="3392744" cy="169200"/>
            </a:xfrm>
          </p:grpSpPr>
          <p:sp>
            <p:nvSpPr>
              <p:cNvPr id="261" name="Google Shape;261;p15"/>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Quality control</a:t>
                </a:r>
                <a:endParaRPr sz="1100">
                  <a:solidFill>
                    <a:srgbClr val="3C3231"/>
                  </a:solidFill>
                  <a:latin typeface="Josefin Sans"/>
                  <a:ea typeface="Josefin Sans"/>
                  <a:cs typeface="Josefin Sans"/>
                  <a:sym typeface="Josefin Sans"/>
                </a:endParaRPr>
              </a:p>
            </p:txBody>
          </p:sp>
          <p:grpSp>
            <p:nvGrpSpPr>
              <p:cNvPr id="262" name="Google Shape;262;p15"/>
              <p:cNvGrpSpPr/>
              <p:nvPr/>
            </p:nvGrpSpPr>
            <p:grpSpPr>
              <a:xfrm>
                <a:off x="5252350" y="2455325"/>
                <a:ext cx="1947600" cy="91800"/>
                <a:chOff x="5252350" y="2455325"/>
                <a:chExt cx="1947600" cy="91800"/>
              </a:xfrm>
            </p:grpSpPr>
            <p:sp>
              <p:nvSpPr>
                <p:cNvPr id="263" name="Google Shape;263;p15"/>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5252350" y="2455325"/>
                  <a:ext cx="16737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5" name="Google Shape;265;p15"/>
            <p:cNvGrpSpPr/>
            <p:nvPr/>
          </p:nvGrpSpPr>
          <p:grpSpPr>
            <a:xfrm>
              <a:off x="3807206" y="2951278"/>
              <a:ext cx="3392744" cy="169200"/>
              <a:chOff x="3807206" y="2416625"/>
              <a:chExt cx="3392744" cy="169200"/>
            </a:xfrm>
          </p:grpSpPr>
          <p:sp>
            <p:nvSpPr>
              <p:cNvPr id="266" name="Google Shape;266;p15"/>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Molecular cloning</a:t>
                </a:r>
                <a:endParaRPr sz="1100">
                  <a:solidFill>
                    <a:srgbClr val="3C3231"/>
                  </a:solidFill>
                  <a:latin typeface="Josefin Sans"/>
                  <a:ea typeface="Josefin Sans"/>
                  <a:cs typeface="Josefin Sans"/>
                  <a:sym typeface="Josefin Sans"/>
                </a:endParaRPr>
              </a:p>
            </p:txBody>
          </p:sp>
          <p:grpSp>
            <p:nvGrpSpPr>
              <p:cNvPr id="267" name="Google Shape;267;p15"/>
              <p:cNvGrpSpPr/>
              <p:nvPr/>
            </p:nvGrpSpPr>
            <p:grpSpPr>
              <a:xfrm>
                <a:off x="5252350" y="2455325"/>
                <a:ext cx="1947600" cy="91800"/>
                <a:chOff x="5252350" y="2455325"/>
                <a:chExt cx="1947600" cy="91800"/>
              </a:xfrm>
            </p:grpSpPr>
            <p:sp>
              <p:nvSpPr>
                <p:cNvPr id="268" name="Google Shape;268;p15"/>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5252350" y="2455325"/>
                  <a:ext cx="14967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0" name="Google Shape;270;p15"/>
            <p:cNvGrpSpPr/>
            <p:nvPr/>
          </p:nvGrpSpPr>
          <p:grpSpPr>
            <a:xfrm>
              <a:off x="3807206" y="3216903"/>
              <a:ext cx="3392744" cy="169200"/>
              <a:chOff x="3807206" y="2416625"/>
              <a:chExt cx="3392744" cy="169200"/>
            </a:xfrm>
          </p:grpSpPr>
          <p:sp>
            <p:nvSpPr>
              <p:cNvPr id="271" name="Google Shape;271;p15"/>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Data analysis</a:t>
                </a:r>
                <a:endParaRPr sz="1100">
                  <a:solidFill>
                    <a:srgbClr val="3C3231"/>
                  </a:solidFill>
                  <a:latin typeface="Josefin Sans"/>
                  <a:ea typeface="Josefin Sans"/>
                  <a:cs typeface="Josefin Sans"/>
                  <a:sym typeface="Josefin Sans"/>
                </a:endParaRPr>
              </a:p>
            </p:txBody>
          </p:sp>
          <p:grpSp>
            <p:nvGrpSpPr>
              <p:cNvPr id="272" name="Google Shape;272;p15"/>
              <p:cNvGrpSpPr/>
              <p:nvPr/>
            </p:nvGrpSpPr>
            <p:grpSpPr>
              <a:xfrm>
                <a:off x="5252350" y="2455325"/>
                <a:ext cx="1947600" cy="91800"/>
                <a:chOff x="5252350" y="2455325"/>
                <a:chExt cx="1947600" cy="91800"/>
              </a:xfrm>
            </p:grpSpPr>
            <p:sp>
              <p:nvSpPr>
                <p:cNvPr id="273" name="Google Shape;273;p15"/>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5252350" y="2455325"/>
                  <a:ext cx="16872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5" name="Google Shape;275;p15"/>
            <p:cNvGrpSpPr/>
            <p:nvPr/>
          </p:nvGrpSpPr>
          <p:grpSpPr>
            <a:xfrm>
              <a:off x="3807206" y="3482529"/>
              <a:ext cx="3392744" cy="169200"/>
              <a:chOff x="3807206" y="2416625"/>
              <a:chExt cx="3392744" cy="169200"/>
            </a:xfrm>
          </p:grpSpPr>
          <p:sp>
            <p:nvSpPr>
              <p:cNvPr id="276" name="Google Shape;276;p15"/>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RNA isolation</a:t>
                </a:r>
                <a:endParaRPr sz="1100">
                  <a:solidFill>
                    <a:srgbClr val="3C3231"/>
                  </a:solidFill>
                  <a:latin typeface="Josefin Sans"/>
                  <a:ea typeface="Josefin Sans"/>
                  <a:cs typeface="Josefin Sans"/>
                  <a:sym typeface="Josefin Sans"/>
                </a:endParaRPr>
              </a:p>
            </p:txBody>
          </p:sp>
          <p:grpSp>
            <p:nvGrpSpPr>
              <p:cNvPr id="277" name="Google Shape;277;p15"/>
              <p:cNvGrpSpPr/>
              <p:nvPr/>
            </p:nvGrpSpPr>
            <p:grpSpPr>
              <a:xfrm>
                <a:off x="5252350" y="2455321"/>
                <a:ext cx="1947600" cy="91804"/>
                <a:chOff x="5252350" y="2455321"/>
                <a:chExt cx="1947600" cy="91804"/>
              </a:xfrm>
            </p:grpSpPr>
            <p:sp>
              <p:nvSpPr>
                <p:cNvPr id="278" name="Google Shape;278;p15"/>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5252350" y="2455321"/>
                  <a:ext cx="15105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280" name="Google Shape;280;p15"/>
          <p:cNvSpPr/>
          <p:nvPr/>
        </p:nvSpPr>
        <p:spPr>
          <a:xfrm>
            <a:off x="270000" y="4014100"/>
            <a:ext cx="7290000" cy="486000"/>
          </a:xfrm>
          <a:prstGeom prst="rect">
            <a:avLst/>
          </a:prstGeom>
          <a:solidFill>
            <a:srgbClr val="062A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txBox="1"/>
          <p:nvPr/>
        </p:nvSpPr>
        <p:spPr>
          <a:xfrm>
            <a:off x="530675" y="4118500"/>
            <a:ext cx="25785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CONTACT</a:t>
            </a:r>
            <a:endParaRPr b="1" sz="1800">
              <a:solidFill>
                <a:schemeClr val="lt1"/>
              </a:solidFill>
              <a:latin typeface="Josefin Sans"/>
              <a:ea typeface="Josefin Sans"/>
              <a:cs typeface="Josefin Sans"/>
              <a:sym typeface="Josefin Sans"/>
            </a:endParaRPr>
          </a:p>
        </p:txBody>
      </p:sp>
      <p:sp>
        <p:nvSpPr>
          <p:cNvPr id="282" name="Google Shape;282;p15"/>
          <p:cNvSpPr txBox="1"/>
          <p:nvPr/>
        </p:nvSpPr>
        <p:spPr>
          <a:xfrm>
            <a:off x="3770676" y="4118500"/>
            <a:ext cx="34956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COVER LETTER</a:t>
            </a:r>
            <a:endParaRPr b="1" sz="1800">
              <a:solidFill>
                <a:schemeClr val="lt1"/>
              </a:solidFill>
              <a:latin typeface="Josefin Sans"/>
              <a:ea typeface="Josefin Sans"/>
              <a:cs typeface="Josefin Sans"/>
              <a:sym typeface="Josefin Sans"/>
            </a:endParaRPr>
          </a:p>
        </p:txBody>
      </p:sp>
      <p:grpSp>
        <p:nvGrpSpPr>
          <p:cNvPr id="283" name="Google Shape;283;p15"/>
          <p:cNvGrpSpPr/>
          <p:nvPr/>
        </p:nvGrpSpPr>
        <p:grpSpPr>
          <a:xfrm>
            <a:off x="530675" y="4784425"/>
            <a:ext cx="2708583" cy="169200"/>
            <a:chOff x="530675" y="4784425"/>
            <a:chExt cx="2708583" cy="169200"/>
          </a:xfrm>
        </p:grpSpPr>
        <p:pic>
          <p:nvPicPr>
            <p:cNvPr id="284" name="Google Shape;284;p15"/>
            <p:cNvPicPr preferRelativeResize="0"/>
            <p:nvPr/>
          </p:nvPicPr>
          <p:blipFill>
            <a:blip r:embed="rId5">
              <a:alphaModFix/>
            </a:blip>
            <a:stretch>
              <a:fillRect/>
            </a:stretch>
          </p:blipFill>
          <p:spPr>
            <a:xfrm>
              <a:off x="530675" y="4787375"/>
              <a:ext cx="146275" cy="163300"/>
            </a:xfrm>
            <a:prstGeom prst="rect">
              <a:avLst/>
            </a:prstGeom>
            <a:noFill/>
            <a:ln>
              <a:noFill/>
            </a:ln>
          </p:spPr>
        </p:pic>
        <p:sp>
          <p:nvSpPr>
            <p:cNvPr id="285" name="Google Shape;285;p15"/>
            <p:cNvSpPr txBox="1"/>
            <p:nvPr/>
          </p:nvSpPr>
          <p:spPr>
            <a:xfrm>
              <a:off x="870158" y="4784425"/>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+000-111-222-333</a:t>
              </a:r>
              <a:endParaRPr sz="1100">
                <a:solidFill>
                  <a:schemeClr val="lt1"/>
                </a:solidFill>
                <a:latin typeface="Josefin Sans"/>
                <a:ea typeface="Josefin Sans"/>
                <a:cs typeface="Josefin Sans"/>
                <a:sym typeface="Josefin Sans"/>
              </a:endParaRPr>
            </a:p>
          </p:txBody>
        </p:sp>
      </p:grpSp>
      <p:grpSp>
        <p:nvGrpSpPr>
          <p:cNvPr id="286" name="Google Shape;286;p15"/>
          <p:cNvGrpSpPr/>
          <p:nvPr/>
        </p:nvGrpSpPr>
        <p:grpSpPr>
          <a:xfrm>
            <a:off x="530675" y="5205351"/>
            <a:ext cx="2708583" cy="169200"/>
            <a:chOff x="530675" y="5216912"/>
            <a:chExt cx="2708583" cy="169200"/>
          </a:xfrm>
        </p:grpSpPr>
        <p:pic>
          <p:nvPicPr>
            <p:cNvPr id="287" name="Google Shape;287;p15"/>
            <p:cNvPicPr preferRelativeResize="0"/>
            <p:nvPr/>
          </p:nvPicPr>
          <p:blipFill>
            <a:blip r:embed="rId6">
              <a:alphaModFix/>
            </a:blip>
            <a:stretch>
              <a:fillRect/>
            </a:stretch>
          </p:blipFill>
          <p:spPr>
            <a:xfrm>
              <a:off x="530675" y="5229921"/>
              <a:ext cx="146275" cy="143183"/>
            </a:xfrm>
            <a:prstGeom prst="rect">
              <a:avLst/>
            </a:prstGeom>
            <a:noFill/>
            <a:ln>
              <a:noFill/>
            </a:ln>
          </p:spPr>
        </p:pic>
        <p:sp>
          <p:nvSpPr>
            <p:cNvPr id="288" name="Google Shape;288;p15"/>
            <p:cNvSpPr txBox="1"/>
            <p:nvPr/>
          </p:nvSpPr>
          <p:spPr>
            <a:xfrm>
              <a:off x="870158" y="5216912"/>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427 Shields Ports,Utah</a:t>
              </a:r>
              <a:endParaRPr sz="1100">
                <a:solidFill>
                  <a:schemeClr val="lt1"/>
                </a:solidFill>
                <a:latin typeface="Josefin Sans"/>
                <a:ea typeface="Josefin Sans"/>
                <a:cs typeface="Josefin Sans"/>
                <a:sym typeface="Josefin Sans"/>
              </a:endParaRPr>
            </a:p>
          </p:txBody>
        </p:sp>
      </p:grpSp>
      <p:grpSp>
        <p:nvGrpSpPr>
          <p:cNvPr id="289" name="Google Shape;289;p15"/>
          <p:cNvGrpSpPr/>
          <p:nvPr/>
        </p:nvGrpSpPr>
        <p:grpSpPr>
          <a:xfrm>
            <a:off x="530675" y="5626277"/>
            <a:ext cx="2708583" cy="169200"/>
            <a:chOff x="530675" y="5622750"/>
            <a:chExt cx="2708583" cy="169200"/>
          </a:xfrm>
        </p:grpSpPr>
        <p:pic>
          <p:nvPicPr>
            <p:cNvPr id="290" name="Google Shape;290;p15"/>
            <p:cNvPicPr preferRelativeResize="0"/>
            <p:nvPr/>
          </p:nvPicPr>
          <p:blipFill>
            <a:blip r:embed="rId7">
              <a:alphaModFix/>
            </a:blip>
            <a:stretch>
              <a:fillRect/>
            </a:stretch>
          </p:blipFill>
          <p:spPr>
            <a:xfrm>
              <a:off x="530675" y="5642589"/>
              <a:ext cx="200700" cy="129475"/>
            </a:xfrm>
            <a:prstGeom prst="rect">
              <a:avLst/>
            </a:prstGeom>
            <a:noFill/>
            <a:ln>
              <a:noFill/>
            </a:ln>
          </p:spPr>
        </p:pic>
        <p:sp>
          <p:nvSpPr>
            <p:cNvPr id="291" name="Google Shape;291;p15"/>
            <p:cNvSpPr txBox="1"/>
            <p:nvPr/>
          </p:nvSpPr>
          <p:spPr>
            <a:xfrm>
              <a:off x="870158" y="562275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Example@mail.com</a:t>
              </a:r>
              <a:endParaRPr sz="1100">
                <a:solidFill>
                  <a:schemeClr val="lt1"/>
                </a:solidFill>
                <a:latin typeface="Josefin Sans"/>
                <a:ea typeface="Josefin Sans"/>
                <a:cs typeface="Josefin Sans"/>
                <a:sym typeface="Josefin Sans"/>
              </a:endParaRPr>
            </a:p>
          </p:txBody>
        </p:sp>
      </p:grpSp>
      <p:grpSp>
        <p:nvGrpSpPr>
          <p:cNvPr id="292" name="Google Shape;292;p15"/>
          <p:cNvGrpSpPr/>
          <p:nvPr/>
        </p:nvGrpSpPr>
        <p:grpSpPr>
          <a:xfrm>
            <a:off x="530675" y="6047203"/>
            <a:ext cx="2708583" cy="173054"/>
            <a:chOff x="530675" y="6047203"/>
            <a:chExt cx="2708583" cy="173054"/>
          </a:xfrm>
        </p:grpSpPr>
        <p:pic>
          <p:nvPicPr>
            <p:cNvPr id="293" name="Google Shape;293;p15"/>
            <p:cNvPicPr preferRelativeResize="0"/>
            <p:nvPr/>
          </p:nvPicPr>
          <p:blipFill>
            <a:blip r:embed="rId8">
              <a:alphaModFix/>
            </a:blip>
            <a:stretch>
              <a:fillRect/>
            </a:stretch>
          </p:blipFill>
          <p:spPr>
            <a:xfrm>
              <a:off x="530675" y="6047203"/>
              <a:ext cx="186629" cy="163300"/>
            </a:xfrm>
            <a:prstGeom prst="rect">
              <a:avLst/>
            </a:prstGeom>
            <a:noFill/>
            <a:ln>
              <a:noFill/>
            </a:ln>
          </p:spPr>
        </p:pic>
        <p:sp>
          <p:nvSpPr>
            <p:cNvPr id="294" name="Google Shape;294;p15"/>
            <p:cNvSpPr txBox="1"/>
            <p:nvPr/>
          </p:nvSpPr>
          <p:spPr>
            <a:xfrm>
              <a:off x="870158" y="6051057"/>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Linkedin/in/Username</a:t>
              </a:r>
              <a:endParaRPr sz="1100">
                <a:solidFill>
                  <a:schemeClr val="lt1"/>
                </a:solidFill>
                <a:latin typeface="Josefin Sans"/>
                <a:ea typeface="Josefin Sans"/>
                <a:cs typeface="Josefin Sans"/>
                <a:sym typeface="Josefin Sans"/>
              </a:endParaRPr>
            </a:p>
          </p:txBody>
        </p:sp>
      </p:grpSp>
      <p:sp>
        <p:nvSpPr>
          <p:cNvPr id="295" name="Google Shape;295;p15"/>
          <p:cNvSpPr/>
          <p:nvPr/>
        </p:nvSpPr>
        <p:spPr>
          <a:xfrm>
            <a:off x="270000" y="6531425"/>
            <a:ext cx="3236100" cy="486000"/>
          </a:xfrm>
          <a:prstGeom prst="rect">
            <a:avLst/>
          </a:prstGeom>
          <a:solidFill>
            <a:srgbClr val="062A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txBox="1"/>
          <p:nvPr/>
        </p:nvSpPr>
        <p:spPr>
          <a:xfrm>
            <a:off x="530675" y="6635825"/>
            <a:ext cx="25446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INTERESTS</a:t>
            </a:r>
            <a:endParaRPr b="1" sz="1800">
              <a:solidFill>
                <a:schemeClr val="lt1"/>
              </a:solidFill>
              <a:latin typeface="Josefin Sans"/>
              <a:ea typeface="Josefin Sans"/>
              <a:cs typeface="Josefin Sans"/>
              <a:sym typeface="Josefin Sans"/>
            </a:endParaRPr>
          </a:p>
        </p:txBody>
      </p:sp>
      <p:grpSp>
        <p:nvGrpSpPr>
          <p:cNvPr id="297" name="Google Shape;297;p15"/>
          <p:cNvGrpSpPr/>
          <p:nvPr/>
        </p:nvGrpSpPr>
        <p:grpSpPr>
          <a:xfrm>
            <a:off x="533200" y="7206500"/>
            <a:ext cx="2375908" cy="2297210"/>
            <a:chOff x="533200" y="7206500"/>
            <a:chExt cx="2375908" cy="2297210"/>
          </a:xfrm>
        </p:grpSpPr>
        <p:sp>
          <p:nvSpPr>
            <p:cNvPr id="298" name="Google Shape;298;p15"/>
            <p:cNvSpPr txBox="1"/>
            <p:nvPr/>
          </p:nvSpPr>
          <p:spPr>
            <a:xfrm>
              <a:off x="540008" y="720650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Travelling</a:t>
              </a:r>
              <a:endParaRPr sz="1100">
                <a:solidFill>
                  <a:schemeClr val="lt1"/>
                </a:solidFill>
                <a:latin typeface="Josefin Sans"/>
                <a:ea typeface="Josefin Sans"/>
                <a:cs typeface="Josefin Sans"/>
                <a:sym typeface="Josefin Sans"/>
              </a:endParaRPr>
            </a:p>
          </p:txBody>
        </p:sp>
        <p:sp>
          <p:nvSpPr>
            <p:cNvPr id="299" name="Google Shape;299;p15"/>
            <p:cNvSpPr txBox="1"/>
            <p:nvPr/>
          </p:nvSpPr>
          <p:spPr>
            <a:xfrm>
              <a:off x="533200" y="7472501"/>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Cooking and baking</a:t>
              </a:r>
              <a:endParaRPr sz="1100">
                <a:solidFill>
                  <a:schemeClr val="lt1"/>
                </a:solidFill>
                <a:latin typeface="Josefin Sans"/>
                <a:ea typeface="Josefin Sans"/>
                <a:cs typeface="Josefin Sans"/>
                <a:sym typeface="Josefin Sans"/>
              </a:endParaRPr>
            </a:p>
          </p:txBody>
        </p:sp>
        <p:sp>
          <p:nvSpPr>
            <p:cNvPr id="300" name="Google Shape;300;p15"/>
            <p:cNvSpPr txBox="1"/>
            <p:nvPr/>
          </p:nvSpPr>
          <p:spPr>
            <a:xfrm>
              <a:off x="533200" y="7738503"/>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Playing sports</a:t>
              </a:r>
              <a:endParaRPr sz="1100">
                <a:solidFill>
                  <a:schemeClr val="lt1"/>
                </a:solidFill>
                <a:latin typeface="Josefin Sans"/>
                <a:ea typeface="Josefin Sans"/>
                <a:cs typeface="Josefin Sans"/>
                <a:sym typeface="Josefin Sans"/>
              </a:endParaRPr>
            </a:p>
          </p:txBody>
        </p:sp>
        <p:sp>
          <p:nvSpPr>
            <p:cNvPr id="301" name="Google Shape;301;p15"/>
            <p:cNvSpPr txBox="1"/>
            <p:nvPr/>
          </p:nvSpPr>
          <p:spPr>
            <a:xfrm>
              <a:off x="533200" y="8004504"/>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Running marathons</a:t>
              </a:r>
              <a:endParaRPr sz="1100">
                <a:solidFill>
                  <a:schemeClr val="lt1"/>
                </a:solidFill>
                <a:latin typeface="Josefin Sans"/>
                <a:ea typeface="Josefin Sans"/>
                <a:cs typeface="Josefin Sans"/>
                <a:sym typeface="Josefin Sans"/>
              </a:endParaRPr>
            </a:p>
          </p:txBody>
        </p:sp>
        <p:sp>
          <p:nvSpPr>
            <p:cNvPr id="302" name="Google Shape;302;p15"/>
            <p:cNvSpPr txBox="1"/>
            <p:nvPr/>
          </p:nvSpPr>
          <p:spPr>
            <a:xfrm>
              <a:off x="540008" y="8270505"/>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Writing free-verse poetry</a:t>
              </a:r>
              <a:endParaRPr sz="1100">
                <a:solidFill>
                  <a:schemeClr val="lt1"/>
                </a:solidFill>
                <a:latin typeface="Josefin Sans"/>
                <a:ea typeface="Josefin Sans"/>
                <a:cs typeface="Josefin Sans"/>
                <a:sym typeface="Josefin Sans"/>
              </a:endParaRPr>
            </a:p>
          </p:txBody>
        </p:sp>
        <p:sp>
          <p:nvSpPr>
            <p:cNvPr id="303" name="Google Shape;303;p15"/>
            <p:cNvSpPr txBox="1"/>
            <p:nvPr/>
          </p:nvSpPr>
          <p:spPr>
            <a:xfrm>
              <a:off x="533200" y="8536506"/>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Volunteering at animal shelter</a:t>
              </a:r>
              <a:endParaRPr sz="1100">
                <a:solidFill>
                  <a:schemeClr val="lt1"/>
                </a:solidFill>
                <a:latin typeface="Josefin Sans"/>
                <a:ea typeface="Josefin Sans"/>
                <a:cs typeface="Josefin Sans"/>
                <a:sym typeface="Josefin Sans"/>
              </a:endParaRPr>
            </a:p>
          </p:txBody>
        </p:sp>
        <p:sp>
          <p:nvSpPr>
            <p:cNvPr id="304" name="Google Shape;304;p15"/>
            <p:cNvSpPr txBox="1"/>
            <p:nvPr/>
          </p:nvSpPr>
          <p:spPr>
            <a:xfrm>
              <a:off x="533200" y="8802508"/>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Fly fishing </a:t>
              </a:r>
              <a:r>
                <a:rPr lang="ru" sz="1100">
                  <a:solidFill>
                    <a:schemeClr val="lt1"/>
                  </a:solidFill>
                  <a:latin typeface="Josefin Sans"/>
                  <a:ea typeface="Josefin Sans"/>
                  <a:cs typeface="Josefin Sans"/>
                  <a:sym typeface="Josefin Sans"/>
                </a:rPr>
                <a:t>enthusiast</a:t>
              </a:r>
              <a:endParaRPr sz="1100">
                <a:solidFill>
                  <a:schemeClr val="lt1"/>
                </a:solidFill>
                <a:latin typeface="Josefin Sans"/>
                <a:ea typeface="Josefin Sans"/>
                <a:cs typeface="Josefin Sans"/>
                <a:sym typeface="Josefin Sans"/>
              </a:endParaRPr>
            </a:p>
          </p:txBody>
        </p:sp>
        <p:sp>
          <p:nvSpPr>
            <p:cNvPr id="305" name="Google Shape;305;p15"/>
            <p:cNvSpPr txBox="1"/>
            <p:nvPr/>
          </p:nvSpPr>
          <p:spPr>
            <a:xfrm>
              <a:off x="533200" y="9068509"/>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Kayaking whitewater rapids</a:t>
              </a:r>
              <a:endParaRPr sz="1100">
                <a:solidFill>
                  <a:schemeClr val="lt1"/>
                </a:solidFill>
                <a:latin typeface="Josefin Sans"/>
                <a:ea typeface="Josefin Sans"/>
                <a:cs typeface="Josefin Sans"/>
                <a:sym typeface="Josefin Sans"/>
              </a:endParaRPr>
            </a:p>
          </p:txBody>
        </p:sp>
        <p:sp>
          <p:nvSpPr>
            <p:cNvPr id="306" name="Google Shape;306;p15"/>
            <p:cNvSpPr txBox="1"/>
            <p:nvPr/>
          </p:nvSpPr>
          <p:spPr>
            <a:xfrm>
              <a:off x="533200" y="933451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Creating digital comic art</a:t>
              </a:r>
              <a:endParaRPr sz="1100">
                <a:solidFill>
                  <a:schemeClr val="lt1"/>
                </a:solidFill>
                <a:latin typeface="Josefin Sans"/>
                <a:ea typeface="Josefin Sans"/>
                <a:cs typeface="Josefin Sans"/>
                <a:sym typeface="Josefin Sans"/>
              </a:endParaRPr>
            </a:p>
          </p:txBody>
        </p:sp>
      </p:grpSp>
      <p:grpSp>
        <p:nvGrpSpPr>
          <p:cNvPr id="307" name="Google Shape;307;p15"/>
          <p:cNvGrpSpPr/>
          <p:nvPr/>
        </p:nvGrpSpPr>
        <p:grpSpPr>
          <a:xfrm>
            <a:off x="3780000" y="4720925"/>
            <a:ext cx="3452100" cy="5532882"/>
            <a:chOff x="3780000" y="4720925"/>
            <a:chExt cx="3452100" cy="5532882"/>
          </a:xfrm>
        </p:grpSpPr>
        <p:sp>
          <p:nvSpPr>
            <p:cNvPr id="308" name="Google Shape;308;p15"/>
            <p:cNvSpPr txBox="1"/>
            <p:nvPr/>
          </p:nvSpPr>
          <p:spPr>
            <a:xfrm>
              <a:off x="3780000" y="4720925"/>
              <a:ext cx="2071200" cy="778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ru" sz="1100">
                  <a:solidFill>
                    <a:srgbClr val="3C3231"/>
                  </a:solidFill>
                  <a:latin typeface="Josefin Sans"/>
                  <a:ea typeface="Josefin Sans"/>
                  <a:cs typeface="Josefin Sans"/>
                  <a:sym typeface="Josefin Sans"/>
                </a:rPr>
                <a:t>Herman Flatley</a:t>
              </a:r>
              <a:endParaRPr sz="1100">
                <a:solidFill>
                  <a:srgbClr val="3C3231"/>
                </a:solidFill>
                <a:latin typeface="Josefin Sans"/>
                <a:ea typeface="Josefin Sans"/>
                <a:cs typeface="Josefin Sans"/>
                <a:sym typeface="Josefin Sans"/>
              </a:endParaRPr>
            </a:p>
            <a:p>
              <a:pPr indent="0" lvl="0" marL="0" rtl="0" algn="l">
                <a:lnSpc>
                  <a:spcPct val="120000"/>
                </a:lnSpc>
                <a:spcBef>
                  <a:spcPts val="0"/>
                </a:spcBef>
                <a:spcAft>
                  <a:spcPts val="0"/>
                </a:spcAft>
                <a:buClr>
                  <a:schemeClr val="dk1"/>
                </a:buClr>
                <a:buSzPts val="1100"/>
                <a:buFont typeface="Arial"/>
                <a:buNone/>
              </a:pPr>
              <a:r>
                <a:rPr lang="ru" sz="1100">
                  <a:solidFill>
                    <a:srgbClr val="3C3231"/>
                  </a:solidFill>
                  <a:latin typeface="Josefin Sans"/>
                  <a:ea typeface="Josefin Sans"/>
                  <a:cs typeface="Josefin Sans"/>
                  <a:sym typeface="Josefin Sans"/>
                </a:rPr>
                <a:t>Chief Recruitment Manager</a:t>
              </a:r>
              <a:endParaRPr sz="1100">
                <a:solidFill>
                  <a:srgbClr val="3C3231"/>
                </a:solidFill>
                <a:latin typeface="Josefin Sans"/>
                <a:ea typeface="Josefin Sans"/>
                <a:cs typeface="Josefin Sans"/>
                <a:sym typeface="Josefin Sans"/>
              </a:endParaRPr>
            </a:p>
            <a:p>
              <a:pPr indent="0" lvl="0" marL="0" rtl="0" algn="l">
                <a:lnSpc>
                  <a:spcPct val="120000"/>
                </a:lnSpc>
                <a:spcBef>
                  <a:spcPts val="0"/>
                </a:spcBef>
                <a:spcAft>
                  <a:spcPts val="0"/>
                </a:spcAft>
                <a:buClr>
                  <a:schemeClr val="dk1"/>
                </a:buClr>
                <a:buSzPts val="1100"/>
                <a:buFont typeface="Arial"/>
                <a:buNone/>
              </a:pPr>
              <a:r>
                <a:rPr lang="ru" sz="1100">
                  <a:solidFill>
                    <a:srgbClr val="3C3231"/>
                  </a:solidFill>
                  <a:latin typeface="Josefin Sans"/>
                  <a:ea typeface="Josefin Sans"/>
                  <a:cs typeface="Josefin Sans"/>
                  <a:sym typeface="Josefin Sans"/>
                </a:rPr>
                <a:t>Schinner and Schroeder </a:t>
              </a:r>
              <a:endParaRPr sz="1100">
                <a:solidFill>
                  <a:srgbClr val="3C3231"/>
                </a:solidFill>
                <a:latin typeface="Josefin Sans"/>
                <a:ea typeface="Josefin Sans"/>
                <a:cs typeface="Josefin Sans"/>
                <a:sym typeface="Josefin Sans"/>
              </a:endParaRPr>
            </a:p>
            <a:p>
              <a:pPr indent="0" lvl="0" marL="0" rtl="0" algn="l">
                <a:lnSpc>
                  <a:spcPct val="120000"/>
                </a:lnSpc>
                <a:spcBef>
                  <a:spcPts val="0"/>
                </a:spcBef>
                <a:spcAft>
                  <a:spcPts val="0"/>
                </a:spcAft>
                <a:buNone/>
              </a:pPr>
              <a:r>
                <a:t/>
              </a:r>
              <a:endParaRPr sz="1100">
                <a:solidFill>
                  <a:srgbClr val="3C3231"/>
                </a:solidFill>
                <a:latin typeface="Josefin Sans"/>
                <a:ea typeface="Josefin Sans"/>
                <a:cs typeface="Josefin Sans"/>
                <a:sym typeface="Josefin Sans"/>
              </a:endParaRPr>
            </a:p>
          </p:txBody>
        </p:sp>
        <p:sp>
          <p:nvSpPr>
            <p:cNvPr id="309" name="Google Shape;309;p15"/>
            <p:cNvSpPr txBox="1"/>
            <p:nvPr/>
          </p:nvSpPr>
          <p:spPr>
            <a:xfrm>
              <a:off x="5946324" y="4720925"/>
              <a:ext cx="1253700" cy="1692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ru" sz="1100">
                  <a:solidFill>
                    <a:srgbClr val="3C3231"/>
                  </a:solidFill>
                  <a:latin typeface="Josefin Sans"/>
                  <a:ea typeface="Josefin Sans"/>
                  <a:cs typeface="Josefin Sans"/>
                  <a:sym typeface="Josefin Sans"/>
                </a:rPr>
                <a:t>Date Here</a:t>
              </a:r>
              <a:endParaRPr b="1" sz="1100">
                <a:solidFill>
                  <a:srgbClr val="3C3231"/>
                </a:solidFill>
                <a:latin typeface="Josefin Sans"/>
                <a:ea typeface="Josefin Sans"/>
                <a:cs typeface="Josefin Sans"/>
                <a:sym typeface="Josefin Sans"/>
              </a:endParaRPr>
            </a:p>
          </p:txBody>
        </p:sp>
        <p:sp>
          <p:nvSpPr>
            <p:cNvPr id="310" name="Google Shape;310;p15"/>
            <p:cNvSpPr txBox="1"/>
            <p:nvPr/>
          </p:nvSpPr>
          <p:spPr>
            <a:xfrm>
              <a:off x="3780000" y="5639882"/>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Dear Herman Flatley</a:t>
              </a:r>
              <a:endParaRPr sz="1100">
                <a:solidFill>
                  <a:srgbClr val="3C3231"/>
                </a:solidFill>
                <a:latin typeface="Josefin Sans"/>
                <a:ea typeface="Josefin Sans"/>
                <a:cs typeface="Josefin Sans"/>
                <a:sym typeface="Josefin Sans"/>
              </a:endParaRPr>
            </a:p>
          </p:txBody>
        </p:sp>
        <p:sp>
          <p:nvSpPr>
            <p:cNvPr id="311" name="Google Shape;311;p15"/>
            <p:cNvSpPr txBox="1"/>
            <p:nvPr/>
          </p:nvSpPr>
          <p:spPr>
            <a:xfrm>
              <a:off x="3780000" y="6009993"/>
              <a:ext cx="3452100" cy="11853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Etiam massa lectus, molestie ac iaculis non, aliquet scelerisque eros. Aliquam ac lacus pulvinar, blandit libero venenatis, fermentum metus. Donec consequat, massa et convallis faucibus, dolor tellus fringilla est, nec pretium ipsum ligula at est. Etiam tempus interdum purus, imperdiet finibus turpis scelerisque ac.</a:t>
              </a:r>
              <a:endParaRPr sz="1100">
                <a:solidFill>
                  <a:srgbClr val="3C3231"/>
                </a:solidFill>
                <a:latin typeface="Josefin Sans"/>
                <a:ea typeface="Josefin Sans"/>
                <a:cs typeface="Josefin Sans"/>
                <a:sym typeface="Josefin Sans"/>
              </a:endParaRPr>
            </a:p>
          </p:txBody>
        </p:sp>
        <p:sp>
          <p:nvSpPr>
            <p:cNvPr id="312" name="Google Shape;312;p15"/>
            <p:cNvSpPr txBox="1"/>
            <p:nvPr/>
          </p:nvSpPr>
          <p:spPr>
            <a:xfrm>
              <a:off x="3780000" y="7430843"/>
              <a:ext cx="3452100" cy="11853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Pellentesque habitant morbi tristique senectus et netus et malesuada fames ac turpis egestas. Proin sodales eget arcu ac facilisis. In et metus eget nunc convallis maximus sit amet eget nunc. Class aptent taciti sociosqu ad litora torquent per conubia nostra, per inceptos himenaeos.</a:t>
              </a:r>
              <a:endParaRPr sz="1100">
                <a:solidFill>
                  <a:srgbClr val="3C3231"/>
                </a:solidFill>
                <a:latin typeface="Josefin Sans"/>
                <a:ea typeface="Josefin Sans"/>
                <a:cs typeface="Josefin Sans"/>
                <a:sym typeface="Josefin Sans"/>
              </a:endParaRPr>
            </a:p>
          </p:txBody>
        </p:sp>
        <p:sp>
          <p:nvSpPr>
            <p:cNvPr id="313" name="Google Shape;313;p15"/>
            <p:cNvSpPr txBox="1"/>
            <p:nvPr/>
          </p:nvSpPr>
          <p:spPr>
            <a:xfrm>
              <a:off x="3780000" y="8880350"/>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Yours Sincerely,</a:t>
              </a:r>
              <a:endParaRPr sz="1100">
                <a:solidFill>
                  <a:srgbClr val="3C3231"/>
                </a:solidFill>
                <a:latin typeface="Josefin Sans"/>
                <a:ea typeface="Josefin Sans"/>
                <a:cs typeface="Josefin Sans"/>
                <a:sym typeface="Josefin Sans"/>
              </a:endParaRPr>
            </a:p>
          </p:txBody>
        </p:sp>
        <p:sp>
          <p:nvSpPr>
            <p:cNvPr id="314" name="Google Shape;314;p15"/>
            <p:cNvSpPr txBox="1"/>
            <p:nvPr/>
          </p:nvSpPr>
          <p:spPr>
            <a:xfrm>
              <a:off x="3780000" y="9287214"/>
              <a:ext cx="2526900" cy="49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3200">
                  <a:solidFill>
                    <a:srgbClr val="3C3231"/>
                  </a:solidFill>
                  <a:latin typeface="Ms Madi"/>
                  <a:ea typeface="Ms Madi"/>
                  <a:cs typeface="Ms Madi"/>
                  <a:sym typeface="Ms Madi"/>
                </a:rPr>
                <a:t>Ruthe Gutmann</a:t>
              </a:r>
              <a:endParaRPr sz="3200">
                <a:solidFill>
                  <a:srgbClr val="3C3231"/>
                </a:solidFill>
                <a:latin typeface="Ms Madi"/>
                <a:ea typeface="Ms Madi"/>
                <a:cs typeface="Ms Madi"/>
                <a:sym typeface="Ms Madi"/>
              </a:endParaRPr>
            </a:p>
          </p:txBody>
        </p:sp>
        <p:sp>
          <p:nvSpPr>
            <p:cNvPr id="315" name="Google Shape;315;p15"/>
            <p:cNvSpPr txBox="1"/>
            <p:nvPr/>
          </p:nvSpPr>
          <p:spPr>
            <a:xfrm>
              <a:off x="3780000" y="10084607"/>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Ruthe Gutmann</a:t>
              </a:r>
              <a:endParaRPr sz="1100">
                <a:solidFill>
                  <a:srgbClr val="3C3231"/>
                </a:solidFill>
                <a:latin typeface="Josefin Sans"/>
                <a:ea typeface="Josefin Sans"/>
                <a:cs typeface="Josefin Sans"/>
                <a:sym typeface="Josefin Sans"/>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grpSp>
        <p:nvGrpSpPr>
          <p:cNvPr id="320" name="Google Shape;320;p16"/>
          <p:cNvGrpSpPr/>
          <p:nvPr/>
        </p:nvGrpSpPr>
        <p:grpSpPr>
          <a:xfrm>
            <a:off x="263934" y="0"/>
            <a:ext cx="3242056" cy="10692300"/>
            <a:chOff x="263934" y="0"/>
            <a:chExt cx="3242056" cy="10692300"/>
          </a:xfrm>
        </p:grpSpPr>
        <p:sp>
          <p:nvSpPr>
            <p:cNvPr id="321" name="Google Shape;321;p16"/>
            <p:cNvSpPr/>
            <p:nvPr/>
          </p:nvSpPr>
          <p:spPr>
            <a:xfrm>
              <a:off x="265300" y="0"/>
              <a:ext cx="3240000" cy="10692300"/>
            </a:xfrm>
            <a:prstGeom prst="rect">
              <a:avLst/>
            </a:prstGeom>
            <a:gradFill>
              <a:gsLst>
                <a:gs pos="0">
                  <a:srgbClr val="6E8031"/>
                </a:gs>
                <a:gs pos="9000">
                  <a:srgbClr val="086461"/>
                </a:gs>
                <a:gs pos="45000">
                  <a:srgbClr val="115D5B"/>
                </a:gs>
                <a:gs pos="100000">
                  <a:srgbClr val="181920"/>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16"/>
            <p:cNvPicPr preferRelativeResize="0"/>
            <p:nvPr/>
          </p:nvPicPr>
          <p:blipFill>
            <a:blip r:embed="rId3">
              <a:alphaModFix amt="40000"/>
            </a:blip>
            <a:stretch>
              <a:fillRect/>
            </a:stretch>
          </p:blipFill>
          <p:spPr>
            <a:xfrm>
              <a:off x="263934" y="188"/>
              <a:ext cx="3242056" cy="10691999"/>
            </a:xfrm>
            <a:prstGeom prst="rect">
              <a:avLst/>
            </a:prstGeom>
            <a:noFill/>
            <a:ln>
              <a:noFill/>
            </a:ln>
          </p:spPr>
        </p:pic>
      </p:grpSp>
      <p:grpSp>
        <p:nvGrpSpPr>
          <p:cNvPr id="323" name="Google Shape;323;p16"/>
          <p:cNvGrpSpPr/>
          <p:nvPr/>
        </p:nvGrpSpPr>
        <p:grpSpPr>
          <a:xfrm>
            <a:off x="894962" y="346988"/>
            <a:ext cx="1980000" cy="1980000"/>
            <a:chOff x="1468600" y="653138"/>
            <a:chExt cx="1980000" cy="1980000"/>
          </a:xfrm>
        </p:grpSpPr>
        <p:sp>
          <p:nvSpPr>
            <p:cNvPr id="324" name="Google Shape;324;p16"/>
            <p:cNvSpPr/>
            <p:nvPr/>
          </p:nvSpPr>
          <p:spPr>
            <a:xfrm>
              <a:off x="1468600" y="653138"/>
              <a:ext cx="1980000" cy="1980000"/>
            </a:xfrm>
            <a:prstGeom prst="ellipse">
              <a:avLst/>
            </a:prstGeom>
            <a:solidFill>
              <a:srgbClr val="1D1D1B">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5" name="Google Shape;325;p16"/>
            <p:cNvPicPr preferRelativeResize="0"/>
            <p:nvPr/>
          </p:nvPicPr>
          <p:blipFill rotWithShape="1">
            <a:blip r:embed="rId4">
              <a:alphaModFix/>
            </a:blip>
            <a:srcRect b="55164" l="19044" r="17110" t="2276"/>
            <a:stretch/>
          </p:blipFill>
          <p:spPr>
            <a:xfrm>
              <a:off x="1576450" y="761000"/>
              <a:ext cx="1764000" cy="1764300"/>
            </a:xfrm>
            <a:prstGeom prst="ellipse">
              <a:avLst/>
            </a:prstGeom>
            <a:noFill/>
            <a:ln>
              <a:noFill/>
            </a:ln>
          </p:spPr>
        </p:pic>
      </p:grpSp>
      <p:grpSp>
        <p:nvGrpSpPr>
          <p:cNvPr id="326" name="Google Shape;326;p16"/>
          <p:cNvGrpSpPr/>
          <p:nvPr/>
        </p:nvGrpSpPr>
        <p:grpSpPr>
          <a:xfrm>
            <a:off x="3786804" y="272136"/>
            <a:ext cx="3445410" cy="1565275"/>
            <a:chOff x="3786804" y="272136"/>
            <a:chExt cx="3445410" cy="1565275"/>
          </a:xfrm>
        </p:grpSpPr>
        <p:sp>
          <p:nvSpPr>
            <p:cNvPr id="327" name="Google Shape;327;p16"/>
            <p:cNvSpPr txBox="1"/>
            <p:nvPr/>
          </p:nvSpPr>
          <p:spPr>
            <a:xfrm>
              <a:off x="3786804" y="272136"/>
              <a:ext cx="26262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3200">
                  <a:solidFill>
                    <a:srgbClr val="3C3231"/>
                  </a:solidFill>
                  <a:latin typeface="Josefin Sans"/>
                  <a:ea typeface="Josefin Sans"/>
                  <a:cs typeface="Josefin Sans"/>
                  <a:sym typeface="Josefin Sans"/>
                </a:rPr>
                <a:t>RUTHE</a:t>
              </a:r>
              <a:endParaRPr sz="3200">
                <a:solidFill>
                  <a:srgbClr val="3C3231"/>
                </a:solidFill>
                <a:latin typeface="Josefin Sans"/>
                <a:ea typeface="Josefin Sans"/>
                <a:cs typeface="Josefin Sans"/>
                <a:sym typeface="Josefin Sans"/>
              </a:endParaRPr>
            </a:p>
            <a:p>
              <a:pPr indent="0" lvl="0" marL="0" rtl="0" algn="l">
                <a:spcBef>
                  <a:spcPts val="0"/>
                </a:spcBef>
                <a:spcAft>
                  <a:spcPts val="0"/>
                </a:spcAft>
                <a:buNone/>
              </a:pPr>
              <a:r>
                <a:rPr b="1" lang="ru" sz="3200">
                  <a:solidFill>
                    <a:srgbClr val="3C3231"/>
                  </a:solidFill>
                  <a:latin typeface="Josefin Sans"/>
                  <a:ea typeface="Josefin Sans"/>
                  <a:cs typeface="Josefin Sans"/>
                  <a:sym typeface="Josefin Sans"/>
                </a:rPr>
                <a:t>GUTMANN</a:t>
              </a:r>
              <a:endParaRPr b="1" sz="3200">
                <a:solidFill>
                  <a:srgbClr val="3C3231"/>
                </a:solidFill>
                <a:latin typeface="Josefin Sans"/>
                <a:ea typeface="Josefin Sans"/>
                <a:cs typeface="Josefin Sans"/>
                <a:sym typeface="Josefin Sans"/>
              </a:endParaRPr>
            </a:p>
          </p:txBody>
        </p:sp>
        <p:cxnSp>
          <p:nvCxnSpPr>
            <p:cNvPr id="328" name="Google Shape;328;p16"/>
            <p:cNvCxnSpPr/>
            <p:nvPr/>
          </p:nvCxnSpPr>
          <p:spPr>
            <a:xfrm>
              <a:off x="3830400" y="1326696"/>
              <a:ext cx="3374700" cy="0"/>
            </a:xfrm>
            <a:prstGeom prst="straightConnector1">
              <a:avLst/>
            </a:prstGeom>
            <a:noFill/>
            <a:ln cap="flat" cmpd="sng" w="38100">
              <a:solidFill>
                <a:srgbClr val="1B6D5F"/>
              </a:solidFill>
              <a:prstDash val="solid"/>
              <a:round/>
              <a:headEnd len="med" w="med" type="none"/>
              <a:tailEnd len="med" w="med" type="none"/>
            </a:ln>
          </p:spPr>
        </p:cxnSp>
        <p:sp>
          <p:nvSpPr>
            <p:cNvPr id="329" name="Google Shape;329;p16"/>
            <p:cNvSpPr txBox="1"/>
            <p:nvPr/>
          </p:nvSpPr>
          <p:spPr>
            <a:xfrm>
              <a:off x="3814013" y="1421911"/>
              <a:ext cx="34182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700">
                  <a:solidFill>
                    <a:srgbClr val="3C3231"/>
                  </a:solidFill>
                  <a:latin typeface="Josefin Sans"/>
                  <a:ea typeface="Josefin Sans"/>
                  <a:cs typeface="Josefin Sans"/>
                  <a:sym typeface="Josefin Sans"/>
                </a:rPr>
                <a:t>Research Assistant</a:t>
              </a:r>
              <a:endParaRPr sz="2700">
                <a:solidFill>
                  <a:srgbClr val="3C3231"/>
                </a:solidFill>
                <a:latin typeface="Josefin Sans"/>
                <a:ea typeface="Josefin Sans"/>
                <a:cs typeface="Josefin Sans"/>
                <a:sym typeface="Josefin Sans"/>
              </a:endParaRPr>
            </a:p>
          </p:txBody>
        </p:sp>
      </p:grpSp>
      <p:sp>
        <p:nvSpPr>
          <p:cNvPr id="330" name="Google Shape;330;p16"/>
          <p:cNvSpPr txBox="1"/>
          <p:nvPr/>
        </p:nvSpPr>
        <p:spPr>
          <a:xfrm>
            <a:off x="530671" y="2688775"/>
            <a:ext cx="2796300" cy="981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Duis vulputate interdum sem, quis varius erat congue ornare. Nullam faucibus leo at arcu ultrices. Etiam feugiat efficitur sem, vitae commodo ante luctus at, proin eu lacus porta.</a:t>
            </a:r>
            <a:endParaRPr sz="1100">
              <a:solidFill>
                <a:schemeClr val="lt1"/>
              </a:solidFill>
              <a:latin typeface="Josefin Sans"/>
              <a:ea typeface="Josefin Sans"/>
              <a:cs typeface="Josefin Sans"/>
              <a:sym typeface="Josefin Sans"/>
            </a:endParaRPr>
          </a:p>
        </p:txBody>
      </p:sp>
      <p:grpSp>
        <p:nvGrpSpPr>
          <p:cNvPr id="331" name="Google Shape;331;p16"/>
          <p:cNvGrpSpPr/>
          <p:nvPr/>
        </p:nvGrpSpPr>
        <p:grpSpPr>
          <a:xfrm>
            <a:off x="3807206" y="2420027"/>
            <a:ext cx="3392744" cy="1231702"/>
            <a:chOff x="3807206" y="2420027"/>
            <a:chExt cx="3392744" cy="1231702"/>
          </a:xfrm>
        </p:grpSpPr>
        <p:grpSp>
          <p:nvGrpSpPr>
            <p:cNvPr id="332" name="Google Shape;332;p16"/>
            <p:cNvGrpSpPr/>
            <p:nvPr/>
          </p:nvGrpSpPr>
          <p:grpSpPr>
            <a:xfrm>
              <a:off x="3807206" y="2420027"/>
              <a:ext cx="3392744" cy="169200"/>
              <a:chOff x="3807206" y="2416625"/>
              <a:chExt cx="3392744" cy="169200"/>
            </a:xfrm>
          </p:grpSpPr>
          <p:sp>
            <p:nvSpPr>
              <p:cNvPr id="333" name="Google Shape;333;p16"/>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Flow cytometry</a:t>
                </a:r>
                <a:endParaRPr sz="1100">
                  <a:solidFill>
                    <a:srgbClr val="3C3231"/>
                  </a:solidFill>
                  <a:latin typeface="Josefin Sans"/>
                  <a:ea typeface="Josefin Sans"/>
                  <a:cs typeface="Josefin Sans"/>
                  <a:sym typeface="Josefin Sans"/>
                </a:endParaRPr>
              </a:p>
            </p:txBody>
          </p:sp>
          <p:grpSp>
            <p:nvGrpSpPr>
              <p:cNvPr id="334" name="Google Shape;334;p16"/>
              <p:cNvGrpSpPr/>
              <p:nvPr/>
            </p:nvGrpSpPr>
            <p:grpSpPr>
              <a:xfrm>
                <a:off x="5252350" y="2455325"/>
                <a:ext cx="1947600" cy="91800"/>
                <a:chOff x="5252350" y="2455325"/>
                <a:chExt cx="1947600" cy="91800"/>
              </a:xfrm>
            </p:grpSpPr>
            <p:sp>
              <p:nvSpPr>
                <p:cNvPr id="335" name="Google Shape;335;p16"/>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6"/>
                <p:cNvSpPr/>
                <p:nvPr/>
              </p:nvSpPr>
              <p:spPr>
                <a:xfrm>
                  <a:off x="5252350" y="2455325"/>
                  <a:ext cx="12246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37" name="Google Shape;337;p16"/>
            <p:cNvGrpSpPr/>
            <p:nvPr/>
          </p:nvGrpSpPr>
          <p:grpSpPr>
            <a:xfrm>
              <a:off x="3807206" y="2685652"/>
              <a:ext cx="3392744" cy="169200"/>
              <a:chOff x="3807206" y="2416625"/>
              <a:chExt cx="3392744" cy="169200"/>
            </a:xfrm>
          </p:grpSpPr>
          <p:sp>
            <p:nvSpPr>
              <p:cNvPr id="338" name="Google Shape;338;p16"/>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Quality control</a:t>
                </a:r>
                <a:endParaRPr sz="1100">
                  <a:solidFill>
                    <a:srgbClr val="3C3231"/>
                  </a:solidFill>
                  <a:latin typeface="Josefin Sans"/>
                  <a:ea typeface="Josefin Sans"/>
                  <a:cs typeface="Josefin Sans"/>
                  <a:sym typeface="Josefin Sans"/>
                </a:endParaRPr>
              </a:p>
            </p:txBody>
          </p:sp>
          <p:grpSp>
            <p:nvGrpSpPr>
              <p:cNvPr id="339" name="Google Shape;339;p16"/>
              <p:cNvGrpSpPr/>
              <p:nvPr/>
            </p:nvGrpSpPr>
            <p:grpSpPr>
              <a:xfrm>
                <a:off x="5252350" y="2455325"/>
                <a:ext cx="1947600" cy="91800"/>
                <a:chOff x="5252350" y="2455325"/>
                <a:chExt cx="1947600" cy="91800"/>
              </a:xfrm>
            </p:grpSpPr>
            <p:sp>
              <p:nvSpPr>
                <p:cNvPr id="340" name="Google Shape;340;p16"/>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6"/>
                <p:cNvSpPr/>
                <p:nvPr/>
              </p:nvSpPr>
              <p:spPr>
                <a:xfrm>
                  <a:off x="5252350" y="2455325"/>
                  <a:ext cx="16737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42" name="Google Shape;342;p16"/>
            <p:cNvGrpSpPr/>
            <p:nvPr/>
          </p:nvGrpSpPr>
          <p:grpSpPr>
            <a:xfrm>
              <a:off x="3807206" y="2951278"/>
              <a:ext cx="3392744" cy="169200"/>
              <a:chOff x="3807206" y="2416625"/>
              <a:chExt cx="3392744" cy="169200"/>
            </a:xfrm>
          </p:grpSpPr>
          <p:sp>
            <p:nvSpPr>
              <p:cNvPr id="343" name="Google Shape;343;p16"/>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Molecular cloning</a:t>
                </a:r>
                <a:endParaRPr sz="1100">
                  <a:solidFill>
                    <a:srgbClr val="3C3231"/>
                  </a:solidFill>
                  <a:latin typeface="Josefin Sans"/>
                  <a:ea typeface="Josefin Sans"/>
                  <a:cs typeface="Josefin Sans"/>
                  <a:sym typeface="Josefin Sans"/>
                </a:endParaRPr>
              </a:p>
            </p:txBody>
          </p:sp>
          <p:grpSp>
            <p:nvGrpSpPr>
              <p:cNvPr id="344" name="Google Shape;344;p16"/>
              <p:cNvGrpSpPr/>
              <p:nvPr/>
            </p:nvGrpSpPr>
            <p:grpSpPr>
              <a:xfrm>
                <a:off x="5252350" y="2455325"/>
                <a:ext cx="1947600" cy="91800"/>
                <a:chOff x="5252350" y="2455325"/>
                <a:chExt cx="1947600" cy="91800"/>
              </a:xfrm>
            </p:grpSpPr>
            <p:sp>
              <p:nvSpPr>
                <p:cNvPr id="345" name="Google Shape;345;p16"/>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5252350" y="2455325"/>
                  <a:ext cx="14967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47" name="Google Shape;347;p16"/>
            <p:cNvGrpSpPr/>
            <p:nvPr/>
          </p:nvGrpSpPr>
          <p:grpSpPr>
            <a:xfrm>
              <a:off x="3807206" y="3216903"/>
              <a:ext cx="3392744" cy="169200"/>
              <a:chOff x="3807206" y="2416625"/>
              <a:chExt cx="3392744" cy="169200"/>
            </a:xfrm>
          </p:grpSpPr>
          <p:sp>
            <p:nvSpPr>
              <p:cNvPr id="348" name="Google Shape;348;p16"/>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Data analysis</a:t>
                </a:r>
                <a:endParaRPr sz="1100">
                  <a:solidFill>
                    <a:srgbClr val="3C3231"/>
                  </a:solidFill>
                  <a:latin typeface="Josefin Sans"/>
                  <a:ea typeface="Josefin Sans"/>
                  <a:cs typeface="Josefin Sans"/>
                  <a:sym typeface="Josefin Sans"/>
                </a:endParaRPr>
              </a:p>
            </p:txBody>
          </p:sp>
          <p:grpSp>
            <p:nvGrpSpPr>
              <p:cNvPr id="349" name="Google Shape;349;p16"/>
              <p:cNvGrpSpPr/>
              <p:nvPr/>
            </p:nvGrpSpPr>
            <p:grpSpPr>
              <a:xfrm>
                <a:off x="5252350" y="2455325"/>
                <a:ext cx="1947600" cy="91800"/>
                <a:chOff x="5252350" y="2455325"/>
                <a:chExt cx="1947600" cy="91800"/>
              </a:xfrm>
            </p:grpSpPr>
            <p:sp>
              <p:nvSpPr>
                <p:cNvPr id="350" name="Google Shape;350;p16"/>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6"/>
                <p:cNvSpPr/>
                <p:nvPr/>
              </p:nvSpPr>
              <p:spPr>
                <a:xfrm>
                  <a:off x="5252350" y="2455325"/>
                  <a:ext cx="16872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52" name="Google Shape;352;p16"/>
            <p:cNvGrpSpPr/>
            <p:nvPr/>
          </p:nvGrpSpPr>
          <p:grpSpPr>
            <a:xfrm>
              <a:off x="3807206" y="3482529"/>
              <a:ext cx="3392744" cy="169200"/>
              <a:chOff x="3807206" y="2416625"/>
              <a:chExt cx="3392744" cy="169200"/>
            </a:xfrm>
          </p:grpSpPr>
          <p:sp>
            <p:nvSpPr>
              <p:cNvPr id="353" name="Google Shape;353;p16"/>
              <p:cNvSpPr txBox="1"/>
              <p:nvPr/>
            </p:nvSpPr>
            <p:spPr>
              <a:xfrm>
                <a:off x="3807206" y="2416625"/>
                <a:ext cx="1302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RNA isolation</a:t>
                </a:r>
                <a:endParaRPr sz="1100">
                  <a:solidFill>
                    <a:srgbClr val="3C3231"/>
                  </a:solidFill>
                  <a:latin typeface="Josefin Sans"/>
                  <a:ea typeface="Josefin Sans"/>
                  <a:cs typeface="Josefin Sans"/>
                  <a:sym typeface="Josefin Sans"/>
                </a:endParaRPr>
              </a:p>
            </p:txBody>
          </p:sp>
          <p:grpSp>
            <p:nvGrpSpPr>
              <p:cNvPr id="354" name="Google Shape;354;p16"/>
              <p:cNvGrpSpPr/>
              <p:nvPr/>
            </p:nvGrpSpPr>
            <p:grpSpPr>
              <a:xfrm>
                <a:off x="5252350" y="2455321"/>
                <a:ext cx="1947600" cy="91804"/>
                <a:chOff x="5252350" y="2455321"/>
                <a:chExt cx="1947600" cy="91804"/>
              </a:xfrm>
            </p:grpSpPr>
            <p:sp>
              <p:nvSpPr>
                <p:cNvPr id="355" name="Google Shape;355;p16"/>
                <p:cNvSpPr/>
                <p:nvPr/>
              </p:nvSpPr>
              <p:spPr>
                <a:xfrm>
                  <a:off x="5252350" y="2455325"/>
                  <a:ext cx="1947600" cy="91800"/>
                </a:xfrm>
                <a:prstGeom prst="roundRect">
                  <a:avLst>
                    <a:gd fmla="val 50000" name="adj"/>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6"/>
                <p:cNvSpPr/>
                <p:nvPr/>
              </p:nvSpPr>
              <p:spPr>
                <a:xfrm>
                  <a:off x="5252350" y="2455321"/>
                  <a:ext cx="1510500" cy="91800"/>
                </a:xfrm>
                <a:prstGeom prst="roundRect">
                  <a:avLst>
                    <a:gd fmla="val 50000" name="adj"/>
                  </a:avLst>
                </a:prstGeom>
                <a:gradFill>
                  <a:gsLst>
                    <a:gs pos="0">
                      <a:srgbClr val="086461"/>
                    </a:gs>
                    <a:gs pos="100000">
                      <a:srgbClr val="407B6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357" name="Google Shape;357;p16"/>
          <p:cNvSpPr txBox="1"/>
          <p:nvPr/>
        </p:nvSpPr>
        <p:spPr>
          <a:xfrm>
            <a:off x="3770675" y="4118500"/>
            <a:ext cx="27963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REFERENCES</a:t>
            </a:r>
            <a:endParaRPr b="1" sz="1800">
              <a:solidFill>
                <a:schemeClr val="lt1"/>
              </a:solidFill>
              <a:latin typeface="Josefin Sans"/>
              <a:ea typeface="Josefin Sans"/>
              <a:cs typeface="Josefin Sans"/>
              <a:sym typeface="Josefin Sans"/>
            </a:endParaRPr>
          </a:p>
        </p:txBody>
      </p:sp>
      <p:grpSp>
        <p:nvGrpSpPr>
          <p:cNvPr id="358" name="Google Shape;358;p16"/>
          <p:cNvGrpSpPr/>
          <p:nvPr/>
        </p:nvGrpSpPr>
        <p:grpSpPr>
          <a:xfrm>
            <a:off x="530675" y="4784425"/>
            <a:ext cx="2708583" cy="1435832"/>
            <a:chOff x="530675" y="4784425"/>
            <a:chExt cx="2708583" cy="1435832"/>
          </a:xfrm>
        </p:grpSpPr>
        <p:grpSp>
          <p:nvGrpSpPr>
            <p:cNvPr id="359" name="Google Shape;359;p16"/>
            <p:cNvGrpSpPr/>
            <p:nvPr/>
          </p:nvGrpSpPr>
          <p:grpSpPr>
            <a:xfrm>
              <a:off x="530675" y="4784425"/>
              <a:ext cx="2708583" cy="169200"/>
              <a:chOff x="530675" y="4784425"/>
              <a:chExt cx="2708583" cy="169200"/>
            </a:xfrm>
          </p:grpSpPr>
          <p:pic>
            <p:nvPicPr>
              <p:cNvPr id="360" name="Google Shape;360;p16"/>
              <p:cNvPicPr preferRelativeResize="0"/>
              <p:nvPr/>
            </p:nvPicPr>
            <p:blipFill>
              <a:blip r:embed="rId5">
                <a:alphaModFix/>
              </a:blip>
              <a:stretch>
                <a:fillRect/>
              </a:stretch>
            </p:blipFill>
            <p:spPr>
              <a:xfrm>
                <a:off x="530675" y="4787375"/>
                <a:ext cx="146275" cy="163300"/>
              </a:xfrm>
              <a:prstGeom prst="rect">
                <a:avLst/>
              </a:prstGeom>
              <a:noFill/>
              <a:ln>
                <a:noFill/>
              </a:ln>
            </p:spPr>
          </p:pic>
          <p:sp>
            <p:nvSpPr>
              <p:cNvPr id="361" name="Google Shape;361;p16"/>
              <p:cNvSpPr txBox="1"/>
              <p:nvPr/>
            </p:nvSpPr>
            <p:spPr>
              <a:xfrm>
                <a:off x="870158" y="4784425"/>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+000-111-222-333</a:t>
                </a:r>
                <a:endParaRPr sz="1100">
                  <a:solidFill>
                    <a:schemeClr val="lt1"/>
                  </a:solidFill>
                  <a:latin typeface="Josefin Sans"/>
                  <a:ea typeface="Josefin Sans"/>
                  <a:cs typeface="Josefin Sans"/>
                  <a:sym typeface="Josefin Sans"/>
                </a:endParaRPr>
              </a:p>
            </p:txBody>
          </p:sp>
        </p:grpSp>
        <p:grpSp>
          <p:nvGrpSpPr>
            <p:cNvPr id="362" name="Google Shape;362;p16"/>
            <p:cNvGrpSpPr/>
            <p:nvPr/>
          </p:nvGrpSpPr>
          <p:grpSpPr>
            <a:xfrm>
              <a:off x="530675" y="5205351"/>
              <a:ext cx="2708583" cy="169200"/>
              <a:chOff x="530675" y="5216912"/>
              <a:chExt cx="2708583" cy="169200"/>
            </a:xfrm>
          </p:grpSpPr>
          <p:pic>
            <p:nvPicPr>
              <p:cNvPr id="363" name="Google Shape;363;p16"/>
              <p:cNvPicPr preferRelativeResize="0"/>
              <p:nvPr/>
            </p:nvPicPr>
            <p:blipFill>
              <a:blip r:embed="rId6">
                <a:alphaModFix/>
              </a:blip>
              <a:stretch>
                <a:fillRect/>
              </a:stretch>
            </p:blipFill>
            <p:spPr>
              <a:xfrm>
                <a:off x="530675" y="5229921"/>
                <a:ext cx="146275" cy="143183"/>
              </a:xfrm>
              <a:prstGeom prst="rect">
                <a:avLst/>
              </a:prstGeom>
              <a:noFill/>
              <a:ln>
                <a:noFill/>
              </a:ln>
            </p:spPr>
          </p:pic>
          <p:sp>
            <p:nvSpPr>
              <p:cNvPr id="364" name="Google Shape;364;p16"/>
              <p:cNvSpPr txBox="1"/>
              <p:nvPr/>
            </p:nvSpPr>
            <p:spPr>
              <a:xfrm>
                <a:off x="870158" y="5216912"/>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427 Shields Ports,Utah</a:t>
                </a:r>
                <a:endParaRPr sz="1100">
                  <a:solidFill>
                    <a:schemeClr val="lt1"/>
                  </a:solidFill>
                  <a:latin typeface="Josefin Sans"/>
                  <a:ea typeface="Josefin Sans"/>
                  <a:cs typeface="Josefin Sans"/>
                  <a:sym typeface="Josefin Sans"/>
                </a:endParaRPr>
              </a:p>
            </p:txBody>
          </p:sp>
        </p:grpSp>
        <p:grpSp>
          <p:nvGrpSpPr>
            <p:cNvPr id="365" name="Google Shape;365;p16"/>
            <p:cNvGrpSpPr/>
            <p:nvPr/>
          </p:nvGrpSpPr>
          <p:grpSpPr>
            <a:xfrm>
              <a:off x="530675" y="5626277"/>
              <a:ext cx="2708583" cy="169200"/>
              <a:chOff x="530675" y="5622750"/>
              <a:chExt cx="2708583" cy="169200"/>
            </a:xfrm>
          </p:grpSpPr>
          <p:pic>
            <p:nvPicPr>
              <p:cNvPr id="366" name="Google Shape;366;p16"/>
              <p:cNvPicPr preferRelativeResize="0"/>
              <p:nvPr/>
            </p:nvPicPr>
            <p:blipFill>
              <a:blip r:embed="rId7">
                <a:alphaModFix/>
              </a:blip>
              <a:stretch>
                <a:fillRect/>
              </a:stretch>
            </p:blipFill>
            <p:spPr>
              <a:xfrm>
                <a:off x="530675" y="5642589"/>
                <a:ext cx="200700" cy="129475"/>
              </a:xfrm>
              <a:prstGeom prst="rect">
                <a:avLst/>
              </a:prstGeom>
              <a:noFill/>
              <a:ln>
                <a:noFill/>
              </a:ln>
            </p:spPr>
          </p:pic>
          <p:sp>
            <p:nvSpPr>
              <p:cNvPr id="367" name="Google Shape;367;p16"/>
              <p:cNvSpPr txBox="1"/>
              <p:nvPr/>
            </p:nvSpPr>
            <p:spPr>
              <a:xfrm>
                <a:off x="870158" y="5622750"/>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Example@mail.com</a:t>
                </a:r>
                <a:endParaRPr sz="1100">
                  <a:solidFill>
                    <a:schemeClr val="lt1"/>
                  </a:solidFill>
                  <a:latin typeface="Josefin Sans"/>
                  <a:ea typeface="Josefin Sans"/>
                  <a:cs typeface="Josefin Sans"/>
                  <a:sym typeface="Josefin Sans"/>
                </a:endParaRPr>
              </a:p>
            </p:txBody>
          </p:sp>
        </p:grpSp>
        <p:grpSp>
          <p:nvGrpSpPr>
            <p:cNvPr id="368" name="Google Shape;368;p16"/>
            <p:cNvGrpSpPr/>
            <p:nvPr/>
          </p:nvGrpSpPr>
          <p:grpSpPr>
            <a:xfrm>
              <a:off x="530675" y="6047203"/>
              <a:ext cx="2708583" cy="173054"/>
              <a:chOff x="530675" y="6047203"/>
              <a:chExt cx="2708583" cy="173054"/>
            </a:xfrm>
          </p:grpSpPr>
          <p:pic>
            <p:nvPicPr>
              <p:cNvPr id="369" name="Google Shape;369;p16"/>
              <p:cNvPicPr preferRelativeResize="0"/>
              <p:nvPr/>
            </p:nvPicPr>
            <p:blipFill>
              <a:blip r:embed="rId8">
                <a:alphaModFix/>
              </a:blip>
              <a:stretch>
                <a:fillRect/>
              </a:stretch>
            </p:blipFill>
            <p:spPr>
              <a:xfrm>
                <a:off x="530675" y="6047203"/>
                <a:ext cx="186629" cy="163300"/>
              </a:xfrm>
              <a:prstGeom prst="rect">
                <a:avLst/>
              </a:prstGeom>
              <a:noFill/>
              <a:ln>
                <a:noFill/>
              </a:ln>
            </p:spPr>
          </p:pic>
          <p:sp>
            <p:nvSpPr>
              <p:cNvPr id="370" name="Google Shape;370;p16"/>
              <p:cNvSpPr txBox="1"/>
              <p:nvPr/>
            </p:nvSpPr>
            <p:spPr>
              <a:xfrm>
                <a:off x="870158" y="6051057"/>
                <a:ext cx="23691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chemeClr val="lt1"/>
                    </a:solidFill>
                    <a:latin typeface="Josefin Sans"/>
                    <a:ea typeface="Josefin Sans"/>
                    <a:cs typeface="Josefin Sans"/>
                    <a:sym typeface="Josefin Sans"/>
                  </a:rPr>
                  <a:t>Linkedin/in/Username</a:t>
                </a:r>
                <a:endParaRPr sz="1100">
                  <a:solidFill>
                    <a:schemeClr val="lt1"/>
                  </a:solidFill>
                  <a:latin typeface="Josefin Sans"/>
                  <a:ea typeface="Josefin Sans"/>
                  <a:cs typeface="Josefin Sans"/>
                  <a:sym typeface="Josefin Sans"/>
                </a:endParaRPr>
              </a:p>
            </p:txBody>
          </p:sp>
        </p:grpSp>
      </p:grpSp>
      <p:sp>
        <p:nvSpPr>
          <p:cNvPr id="371" name="Google Shape;371;p16"/>
          <p:cNvSpPr/>
          <p:nvPr/>
        </p:nvSpPr>
        <p:spPr>
          <a:xfrm>
            <a:off x="270000" y="4014100"/>
            <a:ext cx="7290000" cy="486000"/>
          </a:xfrm>
          <a:prstGeom prst="rect">
            <a:avLst/>
          </a:prstGeom>
          <a:solidFill>
            <a:srgbClr val="062A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6"/>
          <p:cNvSpPr txBox="1"/>
          <p:nvPr/>
        </p:nvSpPr>
        <p:spPr>
          <a:xfrm>
            <a:off x="530675" y="4118500"/>
            <a:ext cx="2483400" cy="277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ru" sz="1800">
                <a:solidFill>
                  <a:schemeClr val="lt1"/>
                </a:solidFill>
                <a:latin typeface="Josefin Sans"/>
                <a:ea typeface="Josefin Sans"/>
                <a:cs typeface="Josefin Sans"/>
                <a:sym typeface="Josefin Sans"/>
              </a:rPr>
              <a:t>CONTACT</a:t>
            </a:r>
            <a:endParaRPr b="1" sz="1800">
              <a:solidFill>
                <a:schemeClr val="lt1"/>
              </a:solidFill>
              <a:latin typeface="Josefin Sans"/>
              <a:ea typeface="Josefin Sans"/>
              <a:cs typeface="Josefin Sans"/>
              <a:sym typeface="Josefin Sans"/>
            </a:endParaRPr>
          </a:p>
        </p:txBody>
      </p:sp>
      <p:grpSp>
        <p:nvGrpSpPr>
          <p:cNvPr id="373" name="Google Shape;373;p16"/>
          <p:cNvGrpSpPr/>
          <p:nvPr/>
        </p:nvGrpSpPr>
        <p:grpSpPr>
          <a:xfrm>
            <a:off x="3780000" y="4720925"/>
            <a:ext cx="2071200" cy="1128998"/>
            <a:chOff x="3780000" y="4720925"/>
            <a:chExt cx="2071200" cy="1128998"/>
          </a:xfrm>
        </p:grpSpPr>
        <p:sp>
          <p:nvSpPr>
            <p:cNvPr id="374" name="Google Shape;374;p16"/>
            <p:cNvSpPr txBox="1"/>
            <p:nvPr/>
          </p:nvSpPr>
          <p:spPr>
            <a:xfrm>
              <a:off x="3780000" y="4720925"/>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PRISCILLA DOYLE</a:t>
              </a:r>
              <a:endParaRPr sz="1100">
                <a:solidFill>
                  <a:srgbClr val="3C3231"/>
                </a:solidFill>
                <a:latin typeface="Josefin Sans"/>
                <a:ea typeface="Josefin Sans"/>
                <a:cs typeface="Josefin Sans"/>
                <a:sym typeface="Josefin Sans"/>
              </a:endParaRPr>
            </a:p>
          </p:txBody>
        </p:sp>
        <p:sp>
          <p:nvSpPr>
            <p:cNvPr id="375" name="Google Shape;375;p16"/>
            <p:cNvSpPr txBox="1"/>
            <p:nvPr/>
          </p:nvSpPr>
          <p:spPr>
            <a:xfrm>
              <a:off x="3780000" y="4953625"/>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Arizona State University</a:t>
              </a:r>
              <a:endParaRPr sz="1100">
                <a:solidFill>
                  <a:srgbClr val="A29B9A"/>
                </a:solidFill>
                <a:latin typeface="Josefin Sans"/>
                <a:ea typeface="Josefin Sans"/>
                <a:cs typeface="Josefin Sans"/>
                <a:sym typeface="Josefin Sans"/>
              </a:endParaRPr>
            </a:p>
          </p:txBody>
        </p:sp>
        <p:sp>
          <p:nvSpPr>
            <p:cNvPr id="376" name="Google Shape;376;p16"/>
            <p:cNvSpPr txBox="1"/>
            <p:nvPr/>
          </p:nvSpPr>
          <p:spPr>
            <a:xfrm>
              <a:off x="3780000" y="5195991"/>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Associate Professor</a:t>
              </a:r>
              <a:endParaRPr sz="1100">
                <a:solidFill>
                  <a:srgbClr val="A29B9A"/>
                </a:solidFill>
                <a:latin typeface="Josefin Sans"/>
                <a:ea typeface="Josefin Sans"/>
                <a:cs typeface="Josefin Sans"/>
                <a:sym typeface="Josefin Sans"/>
              </a:endParaRPr>
            </a:p>
          </p:txBody>
        </p:sp>
        <p:sp>
          <p:nvSpPr>
            <p:cNvPr id="377" name="Google Shape;377;p16"/>
            <p:cNvSpPr txBox="1"/>
            <p:nvPr/>
          </p:nvSpPr>
          <p:spPr>
            <a:xfrm>
              <a:off x="3780000" y="5438357"/>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1-999-000-1111</a:t>
              </a:r>
              <a:endParaRPr sz="1100">
                <a:solidFill>
                  <a:srgbClr val="A29B9A"/>
                </a:solidFill>
                <a:latin typeface="Josefin Sans"/>
                <a:ea typeface="Josefin Sans"/>
                <a:cs typeface="Josefin Sans"/>
                <a:sym typeface="Josefin Sans"/>
              </a:endParaRPr>
            </a:p>
          </p:txBody>
        </p:sp>
        <p:sp>
          <p:nvSpPr>
            <p:cNvPr id="378" name="Google Shape;378;p16"/>
            <p:cNvSpPr txBox="1"/>
            <p:nvPr/>
          </p:nvSpPr>
          <p:spPr>
            <a:xfrm>
              <a:off x="3780000" y="5680723"/>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Reference@mail.com</a:t>
              </a:r>
              <a:endParaRPr sz="1100">
                <a:solidFill>
                  <a:srgbClr val="A29B9A"/>
                </a:solidFill>
                <a:latin typeface="Josefin Sans"/>
                <a:ea typeface="Josefin Sans"/>
                <a:cs typeface="Josefin Sans"/>
                <a:sym typeface="Josefin Sans"/>
              </a:endParaRPr>
            </a:p>
          </p:txBody>
        </p:sp>
      </p:grpSp>
      <p:grpSp>
        <p:nvGrpSpPr>
          <p:cNvPr id="379" name="Google Shape;379;p16"/>
          <p:cNvGrpSpPr/>
          <p:nvPr/>
        </p:nvGrpSpPr>
        <p:grpSpPr>
          <a:xfrm>
            <a:off x="3510000" y="5966725"/>
            <a:ext cx="4050000" cy="1465800"/>
            <a:chOff x="3510000" y="5966725"/>
            <a:chExt cx="4050000" cy="1465800"/>
          </a:xfrm>
        </p:grpSpPr>
        <p:sp>
          <p:nvSpPr>
            <p:cNvPr id="380" name="Google Shape;380;p16"/>
            <p:cNvSpPr/>
            <p:nvPr/>
          </p:nvSpPr>
          <p:spPr>
            <a:xfrm>
              <a:off x="3510000" y="5966725"/>
              <a:ext cx="4050000" cy="1465800"/>
            </a:xfrm>
            <a:prstGeom prst="rect">
              <a:avLst/>
            </a:prstGeom>
            <a:solidFill>
              <a:srgbClr val="F0F0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1" name="Google Shape;381;p16"/>
            <p:cNvGrpSpPr/>
            <p:nvPr/>
          </p:nvGrpSpPr>
          <p:grpSpPr>
            <a:xfrm>
              <a:off x="3780000" y="6129275"/>
              <a:ext cx="2071200" cy="1128998"/>
              <a:chOff x="3780000" y="4720925"/>
              <a:chExt cx="2071200" cy="1128998"/>
            </a:xfrm>
          </p:grpSpPr>
          <p:sp>
            <p:nvSpPr>
              <p:cNvPr id="382" name="Google Shape;382;p16"/>
              <p:cNvSpPr txBox="1"/>
              <p:nvPr/>
            </p:nvSpPr>
            <p:spPr>
              <a:xfrm>
                <a:off x="3780000" y="4720925"/>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OTHO GREEN</a:t>
                </a:r>
                <a:endParaRPr sz="1100">
                  <a:solidFill>
                    <a:srgbClr val="3C3231"/>
                  </a:solidFill>
                  <a:latin typeface="Josefin Sans"/>
                  <a:ea typeface="Josefin Sans"/>
                  <a:cs typeface="Josefin Sans"/>
                  <a:sym typeface="Josefin Sans"/>
                </a:endParaRPr>
              </a:p>
            </p:txBody>
          </p:sp>
          <p:sp>
            <p:nvSpPr>
              <p:cNvPr id="383" name="Google Shape;383;p16"/>
              <p:cNvSpPr txBox="1"/>
              <p:nvPr/>
            </p:nvSpPr>
            <p:spPr>
              <a:xfrm>
                <a:off x="3780000" y="4953625"/>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Arizona State University</a:t>
                </a:r>
                <a:endParaRPr sz="1100">
                  <a:solidFill>
                    <a:srgbClr val="A29B9A"/>
                  </a:solidFill>
                  <a:latin typeface="Josefin Sans"/>
                  <a:ea typeface="Josefin Sans"/>
                  <a:cs typeface="Josefin Sans"/>
                  <a:sym typeface="Josefin Sans"/>
                </a:endParaRPr>
              </a:p>
            </p:txBody>
          </p:sp>
          <p:sp>
            <p:nvSpPr>
              <p:cNvPr id="384" name="Google Shape;384;p16"/>
              <p:cNvSpPr txBox="1"/>
              <p:nvPr/>
            </p:nvSpPr>
            <p:spPr>
              <a:xfrm>
                <a:off x="3780000" y="5195991"/>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Associate Professor</a:t>
                </a:r>
                <a:endParaRPr sz="1100">
                  <a:solidFill>
                    <a:srgbClr val="A29B9A"/>
                  </a:solidFill>
                  <a:latin typeface="Josefin Sans"/>
                  <a:ea typeface="Josefin Sans"/>
                  <a:cs typeface="Josefin Sans"/>
                  <a:sym typeface="Josefin Sans"/>
                </a:endParaRPr>
              </a:p>
            </p:txBody>
          </p:sp>
          <p:sp>
            <p:nvSpPr>
              <p:cNvPr id="385" name="Google Shape;385;p16"/>
              <p:cNvSpPr txBox="1"/>
              <p:nvPr/>
            </p:nvSpPr>
            <p:spPr>
              <a:xfrm>
                <a:off x="3780000" y="5438357"/>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1-000-111-2222</a:t>
                </a:r>
                <a:endParaRPr sz="1100">
                  <a:solidFill>
                    <a:srgbClr val="A29B9A"/>
                  </a:solidFill>
                  <a:latin typeface="Josefin Sans"/>
                  <a:ea typeface="Josefin Sans"/>
                  <a:cs typeface="Josefin Sans"/>
                  <a:sym typeface="Josefin Sans"/>
                </a:endParaRPr>
              </a:p>
            </p:txBody>
          </p:sp>
          <p:sp>
            <p:nvSpPr>
              <p:cNvPr id="386" name="Google Shape;386;p16"/>
              <p:cNvSpPr txBox="1"/>
              <p:nvPr/>
            </p:nvSpPr>
            <p:spPr>
              <a:xfrm>
                <a:off x="3780000" y="5680723"/>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Reference@mail.com</a:t>
                </a:r>
                <a:endParaRPr sz="1100">
                  <a:solidFill>
                    <a:srgbClr val="A29B9A"/>
                  </a:solidFill>
                  <a:latin typeface="Josefin Sans"/>
                  <a:ea typeface="Josefin Sans"/>
                  <a:cs typeface="Josefin Sans"/>
                  <a:sym typeface="Josefin Sans"/>
                </a:endParaRPr>
              </a:p>
            </p:txBody>
          </p:sp>
        </p:grpSp>
      </p:grpSp>
      <p:grpSp>
        <p:nvGrpSpPr>
          <p:cNvPr id="387" name="Google Shape;387;p16"/>
          <p:cNvGrpSpPr/>
          <p:nvPr/>
        </p:nvGrpSpPr>
        <p:grpSpPr>
          <a:xfrm>
            <a:off x="3780000" y="7605650"/>
            <a:ext cx="2071200" cy="1128998"/>
            <a:chOff x="3780000" y="4720925"/>
            <a:chExt cx="2071200" cy="1128998"/>
          </a:xfrm>
        </p:grpSpPr>
        <p:sp>
          <p:nvSpPr>
            <p:cNvPr id="388" name="Google Shape;388;p16"/>
            <p:cNvSpPr txBox="1"/>
            <p:nvPr/>
          </p:nvSpPr>
          <p:spPr>
            <a:xfrm>
              <a:off x="3780000" y="4720925"/>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GILBERT ABBOTT</a:t>
              </a:r>
              <a:endParaRPr sz="1100">
                <a:solidFill>
                  <a:srgbClr val="3C3231"/>
                </a:solidFill>
                <a:latin typeface="Josefin Sans"/>
                <a:ea typeface="Josefin Sans"/>
                <a:cs typeface="Josefin Sans"/>
                <a:sym typeface="Josefin Sans"/>
              </a:endParaRPr>
            </a:p>
          </p:txBody>
        </p:sp>
        <p:sp>
          <p:nvSpPr>
            <p:cNvPr id="389" name="Google Shape;389;p16"/>
            <p:cNvSpPr txBox="1"/>
            <p:nvPr/>
          </p:nvSpPr>
          <p:spPr>
            <a:xfrm>
              <a:off x="3780000" y="4953625"/>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Arizona State University</a:t>
              </a:r>
              <a:endParaRPr sz="1100">
                <a:solidFill>
                  <a:srgbClr val="A29B9A"/>
                </a:solidFill>
                <a:latin typeface="Josefin Sans"/>
                <a:ea typeface="Josefin Sans"/>
                <a:cs typeface="Josefin Sans"/>
                <a:sym typeface="Josefin Sans"/>
              </a:endParaRPr>
            </a:p>
          </p:txBody>
        </p:sp>
        <p:sp>
          <p:nvSpPr>
            <p:cNvPr id="390" name="Google Shape;390;p16"/>
            <p:cNvSpPr txBox="1"/>
            <p:nvPr/>
          </p:nvSpPr>
          <p:spPr>
            <a:xfrm>
              <a:off x="3780000" y="5195991"/>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Associate Professor</a:t>
              </a:r>
              <a:endParaRPr sz="1100">
                <a:solidFill>
                  <a:srgbClr val="A29B9A"/>
                </a:solidFill>
                <a:latin typeface="Josefin Sans"/>
                <a:ea typeface="Josefin Sans"/>
                <a:cs typeface="Josefin Sans"/>
                <a:sym typeface="Josefin Sans"/>
              </a:endParaRPr>
            </a:p>
          </p:txBody>
        </p:sp>
        <p:sp>
          <p:nvSpPr>
            <p:cNvPr id="391" name="Google Shape;391;p16"/>
            <p:cNvSpPr txBox="1"/>
            <p:nvPr/>
          </p:nvSpPr>
          <p:spPr>
            <a:xfrm>
              <a:off x="3780000" y="5438357"/>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1-333-444-5555</a:t>
              </a:r>
              <a:endParaRPr sz="1100">
                <a:solidFill>
                  <a:srgbClr val="A29B9A"/>
                </a:solidFill>
                <a:latin typeface="Josefin Sans"/>
                <a:ea typeface="Josefin Sans"/>
                <a:cs typeface="Josefin Sans"/>
                <a:sym typeface="Josefin Sans"/>
              </a:endParaRPr>
            </a:p>
          </p:txBody>
        </p:sp>
        <p:sp>
          <p:nvSpPr>
            <p:cNvPr id="392" name="Google Shape;392;p16"/>
            <p:cNvSpPr txBox="1"/>
            <p:nvPr/>
          </p:nvSpPr>
          <p:spPr>
            <a:xfrm>
              <a:off x="3780000" y="5680723"/>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Reference@mail.com</a:t>
              </a:r>
              <a:endParaRPr sz="1100">
                <a:solidFill>
                  <a:srgbClr val="A29B9A"/>
                </a:solidFill>
                <a:latin typeface="Josefin Sans"/>
                <a:ea typeface="Josefin Sans"/>
                <a:cs typeface="Josefin Sans"/>
                <a:sym typeface="Josefin Sans"/>
              </a:endParaRPr>
            </a:p>
          </p:txBody>
        </p:sp>
      </p:grpSp>
      <p:grpSp>
        <p:nvGrpSpPr>
          <p:cNvPr id="393" name="Google Shape;393;p16"/>
          <p:cNvGrpSpPr/>
          <p:nvPr/>
        </p:nvGrpSpPr>
        <p:grpSpPr>
          <a:xfrm>
            <a:off x="3510000" y="8907775"/>
            <a:ext cx="4050000" cy="1465800"/>
            <a:chOff x="3510000" y="8907775"/>
            <a:chExt cx="4050000" cy="1465800"/>
          </a:xfrm>
        </p:grpSpPr>
        <p:sp>
          <p:nvSpPr>
            <p:cNvPr id="394" name="Google Shape;394;p16"/>
            <p:cNvSpPr/>
            <p:nvPr/>
          </p:nvSpPr>
          <p:spPr>
            <a:xfrm>
              <a:off x="3510000" y="8907775"/>
              <a:ext cx="4050000" cy="1465800"/>
            </a:xfrm>
            <a:prstGeom prst="rect">
              <a:avLst/>
            </a:prstGeom>
            <a:solidFill>
              <a:srgbClr val="F0F0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5" name="Google Shape;395;p16"/>
            <p:cNvGrpSpPr/>
            <p:nvPr/>
          </p:nvGrpSpPr>
          <p:grpSpPr>
            <a:xfrm>
              <a:off x="3780000" y="9061614"/>
              <a:ext cx="2071200" cy="1128998"/>
              <a:chOff x="3780000" y="4720925"/>
              <a:chExt cx="2071200" cy="1128998"/>
            </a:xfrm>
          </p:grpSpPr>
          <p:sp>
            <p:nvSpPr>
              <p:cNvPr id="396" name="Google Shape;396;p16"/>
              <p:cNvSpPr txBox="1"/>
              <p:nvPr/>
            </p:nvSpPr>
            <p:spPr>
              <a:xfrm>
                <a:off x="3780000" y="4720925"/>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3C3231"/>
                    </a:solidFill>
                    <a:latin typeface="Josefin Sans"/>
                    <a:ea typeface="Josefin Sans"/>
                    <a:cs typeface="Josefin Sans"/>
                    <a:sym typeface="Josefin Sans"/>
                  </a:rPr>
                  <a:t>SHERMAN WALKER</a:t>
                </a:r>
                <a:endParaRPr sz="1100">
                  <a:solidFill>
                    <a:srgbClr val="3C3231"/>
                  </a:solidFill>
                  <a:latin typeface="Josefin Sans"/>
                  <a:ea typeface="Josefin Sans"/>
                  <a:cs typeface="Josefin Sans"/>
                  <a:sym typeface="Josefin Sans"/>
                </a:endParaRPr>
              </a:p>
            </p:txBody>
          </p:sp>
          <p:sp>
            <p:nvSpPr>
              <p:cNvPr id="397" name="Google Shape;397;p16"/>
              <p:cNvSpPr txBox="1"/>
              <p:nvPr/>
            </p:nvSpPr>
            <p:spPr>
              <a:xfrm>
                <a:off x="3780000" y="4953625"/>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Arizona State University</a:t>
                </a:r>
                <a:endParaRPr sz="1100">
                  <a:solidFill>
                    <a:srgbClr val="A29B9A"/>
                  </a:solidFill>
                  <a:latin typeface="Josefin Sans"/>
                  <a:ea typeface="Josefin Sans"/>
                  <a:cs typeface="Josefin Sans"/>
                  <a:sym typeface="Josefin Sans"/>
                </a:endParaRPr>
              </a:p>
            </p:txBody>
          </p:sp>
          <p:sp>
            <p:nvSpPr>
              <p:cNvPr id="398" name="Google Shape;398;p16"/>
              <p:cNvSpPr txBox="1"/>
              <p:nvPr/>
            </p:nvSpPr>
            <p:spPr>
              <a:xfrm>
                <a:off x="3780000" y="5195991"/>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Associate Professor</a:t>
                </a:r>
                <a:endParaRPr sz="1100">
                  <a:solidFill>
                    <a:srgbClr val="A29B9A"/>
                  </a:solidFill>
                  <a:latin typeface="Josefin Sans"/>
                  <a:ea typeface="Josefin Sans"/>
                  <a:cs typeface="Josefin Sans"/>
                  <a:sym typeface="Josefin Sans"/>
                </a:endParaRPr>
              </a:p>
            </p:txBody>
          </p:sp>
          <p:sp>
            <p:nvSpPr>
              <p:cNvPr id="399" name="Google Shape;399;p16"/>
              <p:cNvSpPr txBox="1"/>
              <p:nvPr/>
            </p:nvSpPr>
            <p:spPr>
              <a:xfrm>
                <a:off x="3780000" y="5438357"/>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1-666-777-8888</a:t>
                </a:r>
                <a:endParaRPr sz="1100">
                  <a:solidFill>
                    <a:srgbClr val="A29B9A"/>
                  </a:solidFill>
                  <a:latin typeface="Josefin Sans"/>
                  <a:ea typeface="Josefin Sans"/>
                  <a:cs typeface="Josefin Sans"/>
                  <a:sym typeface="Josefin Sans"/>
                </a:endParaRPr>
              </a:p>
            </p:txBody>
          </p:sp>
          <p:sp>
            <p:nvSpPr>
              <p:cNvPr id="400" name="Google Shape;400;p16"/>
              <p:cNvSpPr txBox="1"/>
              <p:nvPr/>
            </p:nvSpPr>
            <p:spPr>
              <a:xfrm>
                <a:off x="3780000" y="5680723"/>
                <a:ext cx="20712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A29B9A"/>
                    </a:solidFill>
                    <a:latin typeface="Josefin Sans"/>
                    <a:ea typeface="Josefin Sans"/>
                    <a:cs typeface="Josefin Sans"/>
                    <a:sym typeface="Josefin Sans"/>
                  </a:rPr>
                  <a:t>Reference@mail.com</a:t>
                </a:r>
                <a:endParaRPr sz="1100">
                  <a:solidFill>
                    <a:srgbClr val="A29B9A"/>
                  </a:solidFill>
                  <a:latin typeface="Josefin Sans"/>
                  <a:ea typeface="Josefin Sans"/>
                  <a:cs typeface="Josefin Sans"/>
                  <a:sym typeface="Josefin Sans"/>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