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Cormorant Garamond"/>
      <p:regular r:id="rId10"/>
      <p:bold r:id="rId11"/>
      <p:italic r:id="rId12"/>
      <p:boldItalic r:id="rId13"/>
    </p:embeddedFont>
    <p:embeddedFont>
      <p:font typeface="Poppins"/>
      <p:regular r:id="rId14"/>
      <p:bold r:id="rId15"/>
      <p:italic r:id="rId16"/>
      <p:boldItalic r:id="rId17"/>
    </p:embeddedFont>
    <p:embeddedFont>
      <p:font typeface="Poppins Light"/>
      <p:regular r:id="rId18"/>
      <p:bold r:id="rId19"/>
      <p:italic r:id="rId20"/>
      <p:boldItalic r:id="rId21"/>
    </p:embeddedFont>
    <p:embeddedFont>
      <p:font typeface="Montserrat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38">
          <p15:clr>
            <a:srgbClr val="747775"/>
          </p15:clr>
        </p15:guide>
        <p15:guide id="2" pos="249">
          <p15:clr>
            <a:srgbClr val="747775"/>
          </p15:clr>
        </p15:guide>
        <p15:guide id="3" pos="1508">
          <p15:clr>
            <a:srgbClr val="747775"/>
          </p15:clr>
        </p15:guide>
        <p15:guide id="4" pos="178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38" orient="horz"/>
        <p:guide pos="249"/>
        <p:guide pos="1508"/>
        <p:guide pos="178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italic.fntdata"/><Relationship Id="rId22" Type="http://schemas.openxmlformats.org/officeDocument/2006/relationships/font" Target="fonts/MontserratLight-regular.fntdata"/><Relationship Id="rId21" Type="http://schemas.openxmlformats.org/officeDocument/2006/relationships/font" Target="fonts/PoppinsLight-boldItalic.fntdata"/><Relationship Id="rId24" Type="http://schemas.openxmlformats.org/officeDocument/2006/relationships/font" Target="fonts/MontserratLight-italic.fntdata"/><Relationship Id="rId23" Type="http://schemas.openxmlformats.org/officeDocument/2006/relationships/font" Target="fonts/Montserrat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CormorantGaramond-bold.fntdata"/><Relationship Id="rId10" Type="http://schemas.openxmlformats.org/officeDocument/2006/relationships/font" Target="fonts/CormorantGaramond-regular.fntdata"/><Relationship Id="rId13" Type="http://schemas.openxmlformats.org/officeDocument/2006/relationships/font" Target="fonts/CormorantGaramond-boldItalic.fntdata"/><Relationship Id="rId12" Type="http://schemas.openxmlformats.org/officeDocument/2006/relationships/font" Target="fonts/CormorantGaramond-italic.fntdata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19" Type="http://schemas.openxmlformats.org/officeDocument/2006/relationships/font" Target="fonts/PoppinsLight-bold.fntdata"/><Relationship Id="rId18" Type="http://schemas.openxmlformats.org/officeDocument/2006/relationships/font" Target="fonts/Poppi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480e15bb0_0_14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c480e15bb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c480e15bb0_0_2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c480e15bb0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c480e15bb0_0_4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c480e15bb0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13"/>
              <p:cNvSpPr/>
              <p:nvPr/>
            </p:nvSpPr>
            <p:spPr>
              <a:xfrm flipH="1" rot="10800000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" name="Google Shape;59;p13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1572750" y="468995"/>
                <a:ext cx="44145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SARAH JOHNSON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FFD58A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/>
                  <a:ea typeface="Montserrat Light"/>
                  <a:cs typeface="Montserrat Light"/>
                  <a:sym typeface="Montserrat Light"/>
                </a:endParaRPr>
              </a:p>
            </p:txBody>
          </p:sp>
        </p:grpSp>
      </p:grpSp>
      <p:sp>
        <p:nvSpPr>
          <p:cNvPr id="62" name="Google Shape;62;p13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CONTACT: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394771" y="2605525"/>
            <a:ext cx="1945629" cy="174600"/>
            <a:chOff x="394771" y="2605525"/>
            <a:chExt cx="1945629" cy="174600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66" name="Google Shape;66;p1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7" name="Google Shape;67;p13"/>
            <p:cNvSpPr txBox="1"/>
            <p:nvPr/>
          </p:nvSpPr>
          <p:spPr>
            <a:xfrm>
              <a:off x="663699" y="260822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456 Oak Street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394771" y="3579575"/>
            <a:ext cx="1945629" cy="174600"/>
            <a:chOff x="394771" y="3579575"/>
            <a:chExt cx="1945629" cy="1746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663699" y="358227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(555) 555-5555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70" name="Google Shape;70;p13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2" name="Google Shape;7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3" name="Google Shape;73;p13"/>
          <p:cNvGrpSpPr/>
          <p:nvPr/>
        </p:nvGrpSpPr>
        <p:grpSpPr>
          <a:xfrm>
            <a:off x="394771" y="3092550"/>
            <a:ext cx="1945629" cy="174600"/>
            <a:chOff x="394771" y="3092550"/>
            <a:chExt cx="1945629" cy="1746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663699" y="3095250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johnson@email.com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76" name="Google Shape;76;p13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7" name="Google Shape;77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8" name="Google Shape;78;p13"/>
          <p:cNvGrpSpPr/>
          <p:nvPr/>
        </p:nvGrpSpPr>
        <p:grpSpPr>
          <a:xfrm>
            <a:off x="2834522" y="2081270"/>
            <a:ext cx="4361379" cy="1712255"/>
            <a:chOff x="2834522" y="2081270"/>
            <a:chExt cx="4361379" cy="1712255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2834522" y="2081270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OBJECTIVE: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2838701" y="2608225"/>
              <a:ext cx="4357200" cy="11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Accomplished business professional with over 10 years of experience in business management and development. Possesses skills in team leadership, strategic planning, and market analysis. Seeking a challenging position where I can utilize my abilities and help the company achieve new.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81" name="Google Shape;81;p13"/>
          <p:cNvSpPr txBox="1"/>
          <p:nvPr/>
        </p:nvSpPr>
        <p:spPr>
          <a:xfrm>
            <a:off x="2834525" y="42643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WORK EXPERIENCE: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SKILLS: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84" name="Google Shape;84;p13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87849" y="6925250"/>
            <a:ext cx="1784400" cy="1417178"/>
            <a:chOff x="387849" y="4264373"/>
            <a:chExt cx="1784400" cy="1417178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EDUCATION: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387849" y="4785810"/>
              <a:ext cx="1784400" cy="895740"/>
              <a:chOff x="387849" y="4785810"/>
              <a:chExt cx="1784400" cy="895740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Bachelor's Degree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 University,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Anytown, USA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May 2010 - May 2014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387849" y="8845670"/>
            <a:ext cx="1784400" cy="932818"/>
            <a:chOff x="387849" y="4264373"/>
            <a:chExt cx="1784400" cy="9328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INTERESTS: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104" name="Google Shape;104;p13"/>
          <p:cNvGrpSpPr/>
          <p:nvPr/>
        </p:nvGrpSpPr>
        <p:grpSpPr>
          <a:xfrm>
            <a:off x="2834538" y="4785741"/>
            <a:ext cx="4361462" cy="2366539"/>
            <a:chOff x="2834538" y="4785741"/>
            <a:chExt cx="4361462" cy="2366539"/>
          </a:xfrm>
        </p:grpSpPr>
        <p:grpSp>
          <p:nvGrpSpPr>
            <p:cNvPr id="105" name="Google Shape;105;p13"/>
            <p:cNvGrpSpPr/>
            <p:nvPr/>
          </p:nvGrpSpPr>
          <p:grpSpPr>
            <a:xfrm>
              <a:off x="2834538" y="4785741"/>
              <a:ext cx="4361430" cy="653560"/>
              <a:chOff x="2834538" y="4785741"/>
              <a:chExt cx="4361430" cy="653560"/>
            </a:xfrm>
          </p:grpSpPr>
          <p:sp>
            <p:nvSpPr>
              <p:cNvPr id="106" name="Google Shape;106;p13"/>
              <p:cNvSpPr txBox="1"/>
              <p:nvPr/>
            </p:nvSpPr>
            <p:spPr>
              <a:xfrm>
                <a:off x="2834538" y="4785741"/>
                <a:ext cx="436143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Deputy Director of Business Development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2834538" y="5027921"/>
                <a:ext cx="436143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ABC Corporation, Anytown, USA</a:t>
                </a:r>
                <a:endParaRPr i="1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2834538" y="5270101"/>
                <a:ext cx="436143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January 2018 - Present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2838925" y="5512275"/>
              <a:ext cx="4357075" cy="423300"/>
              <a:chOff x="2838925" y="5512275"/>
              <a:chExt cx="4357075" cy="4233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3003500" y="5512275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Managed the product development team and increased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the company's revenue by 30% in the past year.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2838925" y="5996641"/>
              <a:ext cx="4357075" cy="677400"/>
              <a:chOff x="2838925" y="5996641"/>
              <a:chExt cx="4357075" cy="677400"/>
            </a:xfrm>
          </p:grpSpPr>
          <p:sp>
            <p:nvSpPr>
              <p:cNvPr id="113" name="Google Shape;113;p13"/>
              <p:cNvSpPr txBox="1"/>
              <p:nvPr/>
            </p:nvSpPr>
            <p:spPr>
              <a:xfrm>
                <a:off x="3003500" y="5996641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Developed and implemented a strategic growth plan that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led to the establishment of new markets and increased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sales volumes.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2838925" y="6058425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2838925" y="6728980"/>
              <a:ext cx="4357075" cy="423300"/>
              <a:chOff x="2838925" y="5506130"/>
              <a:chExt cx="4357075" cy="423300"/>
            </a:xfrm>
          </p:grpSpPr>
          <p:sp>
            <p:nvSpPr>
              <p:cNvPr id="116" name="Google Shape;116;p13"/>
              <p:cNvSpPr txBox="1"/>
              <p:nvPr/>
            </p:nvSpPr>
            <p:spPr>
              <a:xfrm>
                <a:off x="3003500" y="5506130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Coordinated interactions with clients and suppliers to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support business partnerships and expand the client base.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8" name="Google Shape;118;p13"/>
          <p:cNvGrpSpPr/>
          <p:nvPr/>
        </p:nvGrpSpPr>
        <p:grpSpPr>
          <a:xfrm>
            <a:off x="2834538" y="7446591"/>
            <a:ext cx="4361462" cy="2366539"/>
            <a:chOff x="2834538" y="4785741"/>
            <a:chExt cx="4361462" cy="2366539"/>
          </a:xfrm>
        </p:grpSpPr>
        <p:grpSp>
          <p:nvGrpSpPr>
            <p:cNvPr id="119" name="Google Shape;119;p13"/>
            <p:cNvGrpSpPr/>
            <p:nvPr/>
          </p:nvGrpSpPr>
          <p:grpSpPr>
            <a:xfrm>
              <a:off x="2834538" y="4785741"/>
              <a:ext cx="4361400" cy="653560"/>
              <a:chOff x="2834538" y="4785741"/>
              <a:chExt cx="4361400" cy="65356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2834538" y="478574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Sales and Marketing Manager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2834538" y="502792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XYZ Corporation, Anytown, USA</a:t>
                </a:r>
                <a:endParaRPr i="1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2834538" y="527010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March 2014 - December 2017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2838925" y="5512275"/>
              <a:ext cx="4357075" cy="423300"/>
              <a:chOff x="2838925" y="5512275"/>
              <a:chExt cx="4357075" cy="423300"/>
            </a:xfrm>
          </p:grpSpPr>
          <p:sp>
            <p:nvSpPr>
              <p:cNvPr id="124" name="Google Shape;124;p13"/>
              <p:cNvSpPr txBox="1"/>
              <p:nvPr/>
            </p:nvSpPr>
            <p:spPr>
              <a:xfrm>
                <a:off x="3003500" y="5512275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Led the sales team and achieved a 20% increase in sales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volume within the first year.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2838925" y="5996641"/>
              <a:ext cx="4357075" cy="677400"/>
              <a:chOff x="2838925" y="5996641"/>
              <a:chExt cx="4357075" cy="677400"/>
            </a:xfrm>
          </p:grpSpPr>
          <p:sp>
            <p:nvSpPr>
              <p:cNvPr id="127" name="Google Shape;127;p13"/>
              <p:cNvSpPr txBox="1"/>
              <p:nvPr/>
            </p:nvSpPr>
            <p:spPr>
              <a:xfrm>
                <a:off x="3003500" y="5996641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Designed and executed marketing campaigns that raised 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brand awareness and resulted in a growth in the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customer base.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2838925" y="6058425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" name="Google Shape;129;p13"/>
            <p:cNvGrpSpPr/>
            <p:nvPr/>
          </p:nvGrpSpPr>
          <p:grpSpPr>
            <a:xfrm>
              <a:off x="2838925" y="6728980"/>
              <a:ext cx="4357075" cy="423300"/>
              <a:chOff x="2838925" y="5506130"/>
              <a:chExt cx="4357075" cy="423300"/>
            </a:xfrm>
          </p:grpSpPr>
          <p:sp>
            <p:nvSpPr>
              <p:cNvPr id="130" name="Google Shape;130;p13"/>
              <p:cNvSpPr txBox="1"/>
              <p:nvPr/>
            </p:nvSpPr>
            <p:spPr>
              <a:xfrm>
                <a:off x="3003500" y="5506130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Collaborated with third-party agencies and suppliers to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ensure a stable supply of goods.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" name="Google Shape;137;p14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138" name="Google Shape;138;p14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139" name="Google Shape;139;p14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 flipH="1" rot="10800000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" name="Google Shape;141;p14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142" name="Google Shape;142;p14"/>
              <p:cNvSpPr txBox="1"/>
              <p:nvPr/>
            </p:nvSpPr>
            <p:spPr>
              <a:xfrm>
                <a:off x="1572750" y="468995"/>
                <a:ext cx="44145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SARAH JOHNSON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143" name="Google Shape;143;p14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FFD58A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/>
                  <a:ea typeface="Montserrat Light"/>
                  <a:cs typeface="Montserrat Light"/>
                  <a:sym typeface="Montserrat Light"/>
                </a:endParaRPr>
              </a:p>
            </p:txBody>
          </p:sp>
        </p:grpSp>
      </p:grpSp>
      <p:sp>
        <p:nvSpPr>
          <p:cNvPr id="144" name="Google Shape;144;p14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CONTACT: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394771" y="2605525"/>
            <a:ext cx="1945629" cy="174600"/>
            <a:chOff x="394771" y="2605525"/>
            <a:chExt cx="1945629" cy="174600"/>
          </a:xfrm>
        </p:grpSpPr>
        <p:grpSp>
          <p:nvGrpSpPr>
            <p:cNvPr id="146" name="Google Shape;146;p14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147" name="Google Shape;147;p14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8" name="Google Shape;148;p1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9" name="Google Shape;149;p14"/>
            <p:cNvSpPr txBox="1"/>
            <p:nvPr/>
          </p:nvSpPr>
          <p:spPr>
            <a:xfrm>
              <a:off x="663699" y="260822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456 Oak Street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394771" y="3579575"/>
            <a:ext cx="1945629" cy="174600"/>
            <a:chOff x="394771" y="3579575"/>
            <a:chExt cx="1945629" cy="174600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663699" y="358227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(555) 555-5555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152" name="Google Shape;152;p14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4" name="Google Shape;154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5" name="Google Shape;155;p14"/>
          <p:cNvGrpSpPr/>
          <p:nvPr/>
        </p:nvGrpSpPr>
        <p:grpSpPr>
          <a:xfrm>
            <a:off x="394771" y="3092550"/>
            <a:ext cx="1945629" cy="174600"/>
            <a:chOff x="394771" y="3092550"/>
            <a:chExt cx="1945629" cy="174600"/>
          </a:xfrm>
        </p:grpSpPr>
        <p:sp>
          <p:nvSpPr>
            <p:cNvPr id="156" name="Google Shape;156;p14"/>
            <p:cNvSpPr txBox="1"/>
            <p:nvPr/>
          </p:nvSpPr>
          <p:spPr>
            <a:xfrm>
              <a:off x="663699" y="3095250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johnson@email.com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157" name="Google Shape;157;p14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158" name="Google Shape;158;p14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9" name="Google Shape;159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0" name="Google Shape;160;p14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161" name="Google Shape;161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SKILLS: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62" name="Google Shape;162;p14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163" name="Google Shape;163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4" name="Google Shape;164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5" name="Google Shape;165;p14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6" name="Google Shape;166;p14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7" name="Google Shape;167;p14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8" name="Google Shape;168;p14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69" name="Google Shape;169;p14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170" name="Google Shape;170;p14"/>
          <p:cNvGrpSpPr/>
          <p:nvPr/>
        </p:nvGrpSpPr>
        <p:grpSpPr>
          <a:xfrm>
            <a:off x="387849" y="6925250"/>
            <a:ext cx="1784400" cy="1417178"/>
            <a:chOff x="387849" y="4264373"/>
            <a:chExt cx="1784400" cy="1417178"/>
          </a:xfrm>
        </p:grpSpPr>
        <p:sp>
          <p:nvSpPr>
            <p:cNvPr id="171" name="Google Shape;171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EDUCATION: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72" name="Google Shape;172;p14"/>
            <p:cNvGrpSpPr/>
            <p:nvPr/>
          </p:nvGrpSpPr>
          <p:grpSpPr>
            <a:xfrm>
              <a:off x="387849" y="4785810"/>
              <a:ext cx="1784400" cy="895740"/>
              <a:chOff x="387849" y="4785810"/>
              <a:chExt cx="1784400" cy="895740"/>
            </a:xfrm>
          </p:grpSpPr>
          <p:sp>
            <p:nvSpPr>
              <p:cNvPr id="173" name="Google Shape;173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Bachelor's Degree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74" name="Google Shape;174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 University,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75" name="Google Shape;175;p14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Anytown, USA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76" name="Google Shape;176;p14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May 2010 - May 2014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177" name="Google Shape;177;p14"/>
          <p:cNvGrpSpPr/>
          <p:nvPr/>
        </p:nvGrpSpPr>
        <p:grpSpPr>
          <a:xfrm>
            <a:off x="387849" y="8845670"/>
            <a:ext cx="1784400" cy="932818"/>
            <a:chOff x="387849" y="4264373"/>
            <a:chExt cx="1784400" cy="932818"/>
          </a:xfrm>
        </p:grpSpPr>
        <p:sp>
          <p:nvSpPr>
            <p:cNvPr id="178" name="Google Shape;178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INTERESTS: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79" name="Google Shape;179;p14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80" name="Google Shape;180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81" name="Google Shape;181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sp>
        <p:nvSpPr>
          <p:cNvPr id="182" name="Google Shape;182;p14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WORK EXPERIENCE: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83" name="Google Shape;183;p14"/>
          <p:cNvGrpSpPr/>
          <p:nvPr/>
        </p:nvGrpSpPr>
        <p:grpSpPr>
          <a:xfrm>
            <a:off x="2834538" y="2602641"/>
            <a:ext cx="4361462" cy="3841749"/>
            <a:chOff x="2834538" y="2602641"/>
            <a:chExt cx="4361462" cy="3841749"/>
          </a:xfrm>
        </p:grpSpPr>
        <p:grpSp>
          <p:nvGrpSpPr>
            <p:cNvPr id="184" name="Google Shape;184;p14"/>
            <p:cNvGrpSpPr/>
            <p:nvPr/>
          </p:nvGrpSpPr>
          <p:grpSpPr>
            <a:xfrm>
              <a:off x="2834538" y="2602641"/>
              <a:ext cx="4361400" cy="653560"/>
              <a:chOff x="2834538" y="4785741"/>
              <a:chExt cx="4361400" cy="653560"/>
            </a:xfrm>
          </p:grpSpPr>
          <p:sp>
            <p:nvSpPr>
              <p:cNvPr id="185" name="Google Shape;185;p14"/>
              <p:cNvSpPr txBox="1"/>
              <p:nvPr/>
            </p:nvSpPr>
            <p:spPr>
              <a:xfrm>
                <a:off x="2834538" y="478574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Operations Manager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86" name="Google Shape;186;p14"/>
              <p:cNvSpPr txBox="1"/>
              <p:nvPr/>
            </p:nvSpPr>
            <p:spPr>
              <a:xfrm>
                <a:off x="2834538" y="502792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XYZ Logistics, Anytown, USA</a:t>
                </a:r>
                <a:endParaRPr i="1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87" name="Google Shape;187;p14"/>
              <p:cNvSpPr txBox="1"/>
              <p:nvPr/>
            </p:nvSpPr>
            <p:spPr>
              <a:xfrm>
                <a:off x="2834538" y="527010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June 2010 - February 2014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grpSp>
          <p:nvGrpSpPr>
            <p:cNvPr id="188" name="Google Shape;188;p14"/>
            <p:cNvGrpSpPr/>
            <p:nvPr/>
          </p:nvGrpSpPr>
          <p:grpSpPr>
            <a:xfrm>
              <a:off x="2838925" y="3329175"/>
              <a:ext cx="4357075" cy="677400"/>
              <a:chOff x="2838925" y="5512275"/>
              <a:chExt cx="4357075" cy="677400"/>
            </a:xfrm>
          </p:grpSpPr>
          <p:sp>
            <p:nvSpPr>
              <p:cNvPr id="189" name="Google Shape;189;p14"/>
              <p:cNvSpPr txBox="1"/>
              <p:nvPr/>
            </p:nvSpPr>
            <p:spPr>
              <a:xfrm>
                <a:off x="3003500" y="5512275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Led a team of 20 employees, overseeing daily operations,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including logistics, inventory management, and order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fulfillment.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" name="Google Shape;191;p14"/>
            <p:cNvGrpSpPr/>
            <p:nvPr/>
          </p:nvGrpSpPr>
          <p:grpSpPr>
            <a:xfrm>
              <a:off x="2838925" y="4065679"/>
              <a:ext cx="4357075" cy="677400"/>
              <a:chOff x="2838925" y="5512275"/>
              <a:chExt cx="4357075" cy="677400"/>
            </a:xfrm>
          </p:grpSpPr>
          <p:sp>
            <p:nvSpPr>
              <p:cNvPr id="192" name="Google Shape;192;p14"/>
              <p:cNvSpPr txBox="1"/>
              <p:nvPr/>
            </p:nvSpPr>
            <p:spPr>
              <a:xfrm>
                <a:off x="3003500" y="5512275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Implemented process improvements that resulted in a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15% reduction in operational costs and a 20% increase in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overall efficiency.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4"/>
            <p:cNvGrpSpPr/>
            <p:nvPr/>
          </p:nvGrpSpPr>
          <p:grpSpPr>
            <a:xfrm>
              <a:off x="2838925" y="4802182"/>
              <a:ext cx="4357075" cy="677400"/>
              <a:chOff x="2838925" y="5512275"/>
              <a:chExt cx="4357075" cy="677400"/>
            </a:xfrm>
          </p:grpSpPr>
          <p:sp>
            <p:nvSpPr>
              <p:cNvPr id="195" name="Google Shape;195;p14"/>
              <p:cNvSpPr txBox="1"/>
              <p:nvPr/>
            </p:nvSpPr>
            <p:spPr>
              <a:xfrm>
                <a:off x="3003500" y="5512275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Collaborated with cross-functional teams to optimize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supply chain processes, ensuring timely delivery of goods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to customers.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" name="Google Shape;197;p14"/>
            <p:cNvGrpSpPr/>
            <p:nvPr/>
          </p:nvGrpSpPr>
          <p:grpSpPr>
            <a:xfrm>
              <a:off x="2838925" y="5538686"/>
              <a:ext cx="4357075" cy="423300"/>
              <a:chOff x="2838925" y="5527042"/>
              <a:chExt cx="4357075" cy="423300"/>
            </a:xfrm>
          </p:grpSpPr>
          <p:sp>
            <p:nvSpPr>
              <p:cNvPr id="198" name="Google Shape;198;p14"/>
              <p:cNvSpPr txBox="1"/>
              <p:nvPr/>
            </p:nvSpPr>
            <p:spPr>
              <a:xfrm>
                <a:off x="3003500" y="5527042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Developed and maintained vendor relationships,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negotiating favorable terms to improve cost effectiveness.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0" name="Google Shape;200;p14"/>
            <p:cNvGrpSpPr/>
            <p:nvPr/>
          </p:nvGrpSpPr>
          <p:grpSpPr>
            <a:xfrm>
              <a:off x="2838925" y="6021090"/>
              <a:ext cx="4357075" cy="423300"/>
              <a:chOff x="2838925" y="5527042"/>
              <a:chExt cx="4357075" cy="423300"/>
            </a:xfrm>
          </p:grpSpPr>
          <p:sp>
            <p:nvSpPr>
              <p:cNvPr id="201" name="Google Shape;201;p14"/>
              <p:cNvSpPr txBox="1"/>
              <p:nvPr/>
            </p:nvSpPr>
            <p:spPr>
              <a:xfrm>
                <a:off x="3003500" y="5527042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Implemented safety protocols and training programs,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leading to a 25% decrease in workplace accidents.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3" name="Google Shape;203;p14"/>
          <p:cNvSpPr txBox="1"/>
          <p:nvPr/>
        </p:nvSpPr>
        <p:spPr>
          <a:xfrm>
            <a:off x="2834525" y="6922344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RESEARCH EXPERIENCE: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04" name="Google Shape;204;p14"/>
          <p:cNvGrpSpPr/>
          <p:nvPr/>
        </p:nvGrpSpPr>
        <p:grpSpPr>
          <a:xfrm>
            <a:off x="2834538" y="7443710"/>
            <a:ext cx="4361462" cy="895048"/>
            <a:chOff x="2834538" y="7443710"/>
            <a:chExt cx="4361462" cy="895048"/>
          </a:xfrm>
        </p:grpSpPr>
        <p:sp>
          <p:nvSpPr>
            <p:cNvPr id="205" name="Google Shape;205;p14"/>
            <p:cNvSpPr txBox="1"/>
            <p:nvPr/>
          </p:nvSpPr>
          <p:spPr>
            <a:xfrm>
              <a:off x="2834538" y="7443710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Market Trends Analysis:</a:t>
              </a:r>
              <a:endParaRPr b="1" sz="11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06" name="Google Shape;206;p14"/>
            <p:cNvGrpSpPr/>
            <p:nvPr/>
          </p:nvGrpSpPr>
          <p:grpSpPr>
            <a:xfrm>
              <a:off x="2838925" y="7661358"/>
              <a:ext cx="4357075" cy="677400"/>
              <a:chOff x="2838925" y="5512275"/>
              <a:chExt cx="4357075" cy="677400"/>
            </a:xfrm>
          </p:grpSpPr>
          <p:sp>
            <p:nvSpPr>
              <p:cNvPr id="207" name="Google Shape;207;p14"/>
              <p:cNvSpPr txBox="1"/>
              <p:nvPr/>
            </p:nvSpPr>
            <p:spPr>
              <a:xfrm>
                <a:off x="3003500" y="5512275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Conducted research on emerging market trends and 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consumer behavior, analyzing data to identify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opportunities for business growth and development.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9" name="Google Shape;209;p14"/>
          <p:cNvGrpSpPr/>
          <p:nvPr/>
        </p:nvGrpSpPr>
        <p:grpSpPr>
          <a:xfrm>
            <a:off x="2834538" y="8410961"/>
            <a:ext cx="4361462" cy="895048"/>
            <a:chOff x="2834538" y="8403577"/>
            <a:chExt cx="4361462" cy="895048"/>
          </a:xfrm>
        </p:grpSpPr>
        <p:sp>
          <p:nvSpPr>
            <p:cNvPr id="210" name="Google Shape;210;p14"/>
            <p:cNvSpPr txBox="1"/>
            <p:nvPr/>
          </p:nvSpPr>
          <p:spPr>
            <a:xfrm>
              <a:off x="2834538" y="8403577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Product Development Research:</a:t>
              </a:r>
              <a:endParaRPr b="1" sz="11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11" name="Google Shape;211;p14"/>
            <p:cNvGrpSpPr/>
            <p:nvPr/>
          </p:nvGrpSpPr>
          <p:grpSpPr>
            <a:xfrm>
              <a:off x="2838925" y="8621225"/>
              <a:ext cx="4357075" cy="677400"/>
              <a:chOff x="2838925" y="5512275"/>
              <a:chExt cx="4357075" cy="677400"/>
            </a:xfrm>
          </p:grpSpPr>
          <p:sp>
            <p:nvSpPr>
              <p:cNvPr id="212" name="Google Shape;212;p14"/>
              <p:cNvSpPr txBox="1"/>
              <p:nvPr/>
            </p:nvSpPr>
            <p:spPr>
              <a:xfrm>
                <a:off x="3003500" y="5512275"/>
                <a:ext cx="4192500" cy="67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Led research initiatives to gather insights on customer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preferences and market demand, informing product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development strategies and decisions.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4" name="Google Shape;214;p14"/>
          <p:cNvGrpSpPr/>
          <p:nvPr/>
        </p:nvGrpSpPr>
        <p:grpSpPr>
          <a:xfrm>
            <a:off x="2834538" y="9389595"/>
            <a:ext cx="4361462" cy="640948"/>
            <a:chOff x="2834538" y="9374827"/>
            <a:chExt cx="4361462" cy="640948"/>
          </a:xfrm>
        </p:grpSpPr>
        <p:sp>
          <p:nvSpPr>
            <p:cNvPr id="215" name="Google Shape;215;p14"/>
            <p:cNvSpPr txBox="1"/>
            <p:nvPr/>
          </p:nvSpPr>
          <p:spPr>
            <a:xfrm>
              <a:off x="2834538" y="9374827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Competitor Analysis:</a:t>
              </a:r>
              <a:endParaRPr b="1" sz="11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16" name="Google Shape;216;p14"/>
            <p:cNvGrpSpPr/>
            <p:nvPr/>
          </p:nvGrpSpPr>
          <p:grpSpPr>
            <a:xfrm>
              <a:off x="2838925" y="9592475"/>
              <a:ext cx="4357075" cy="423300"/>
              <a:chOff x="2838925" y="5512275"/>
              <a:chExt cx="4357075" cy="423300"/>
            </a:xfrm>
          </p:grpSpPr>
          <p:sp>
            <p:nvSpPr>
              <p:cNvPr id="217" name="Google Shape;217;p14"/>
              <p:cNvSpPr txBox="1"/>
              <p:nvPr/>
            </p:nvSpPr>
            <p:spPr>
              <a:xfrm>
                <a:off x="3003500" y="5512275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Conducted comprehensive analysis of competitors'  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products, pricing strategies, and marketing tactics.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4" name="Google Shape;224;p15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225" name="Google Shape;225;p15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226" name="Google Shape;226;p15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 flipH="1" rot="10800000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5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229" name="Google Shape;229;p15"/>
              <p:cNvSpPr txBox="1"/>
              <p:nvPr/>
            </p:nvSpPr>
            <p:spPr>
              <a:xfrm>
                <a:off x="1572750" y="468995"/>
                <a:ext cx="44145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SARAH JOHNSON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230" name="Google Shape;230;p15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FFD58A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/>
                  <a:ea typeface="Montserrat Light"/>
                  <a:cs typeface="Montserrat Light"/>
                  <a:sym typeface="Montserrat Light"/>
                </a:endParaRPr>
              </a:p>
            </p:txBody>
          </p:sp>
        </p:grpSp>
      </p:grpSp>
      <p:sp>
        <p:nvSpPr>
          <p:cNvPr id="231" name="Google Shape;231;p15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CONTACT: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2" name="Google Shape;232;p15"/>
          <p:cNvGrpSpPr/>
          <p:nvPr/>
        </p:nvGrpSpPr>
        <p:grpSpPr>
          <a:xfrm>
            <a:off x="394771" y="2605525"/>
            <a:ext cx="1945629" cy="174600"/>
            <a:chOff x="394771" y="2605525"/>
            <a:chExt cx="1945629" cy="174600"/>
          </a:xfrm>
        </p:grpSpPr>
        <p:grpSp>
          <p:nvGrpSpPr>
            <p:cNvPr id="233" name="Google Shape;233;p15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234" name="Google Shape;234;p15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35" name="Google Shape;235;p1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6" name="Google Shape;236;p15"/>
            <p:cNvSpPr txBox="1"/>
            <p:nvPr/>
          </p:nvSpPr>
          <p:spPr>
            <a:xfrm>
              <a:off x="663699" y="260822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456 Oak Street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237" name="Google Shape;237;p15"/>
          <p:cNvGrpSpPr/>
          <p:nvPr/>
        </p:nvGrpSpPr>
        <p:grpSpPr>
          <a:xfrm>
            <a:off x="394771" y="3579575"/>
            <a:ext cx="1945629" cy="174600"/>
            <a:chOff x="394771" y="3579575"/>
            <a:chExt cx="1945629" cy="174600"/>
          </a:xfrm>
        </p:grpSpPr>
        <p:sp>
          <p:nvSpPr>
            <p:cNvPr id="238" name="Google Shape;238;p15"/>
            <p:cNvSpPr txBox="1"/>
            <p:nvPr/>
          </p:nvSpPr>
          <p:spPr>
            <a:xfrm>
              <a:off x="663699" y="358227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(555) 555-5555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239" name="Google Shape;239;p15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240" name="Google Shape;240;p15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41" name="Google Shape;241;p15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42" name="Google Shape;242;p15"/>
          <p:cNvGrpSpPr/>
          <p:nvPr/>
        </p:nvGrpSpPr>
        <p:grpSpPr>
          <a:xfrm>
            <a:off x="394771" y="3092550"/>
            <a:ext cx="1945629" cy="174600"/>
            <a:chOff x="394771" y="3092550"/>
            <a:chExt cx="1945629" cy="174600"/>
          </a:xfrm>
        </p:grpSpPr>
        <p:sp>
          <p:nvSpPr>
            <p:cNvPr id="243" name="Google Shape;243;p15"/>
            <p:cNvSpPr txBox="1"/>
            <p:nvPr/>
          </p:nvSpPr>
          <p:spPr>
            <a:xfrm>
              <a:off x="663699" y="3095250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johnson@email.com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244" name="Google Shape;244;p15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245" name="Google Shape;245;p15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46" name="Google Shape;246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47" name="Google Shape;247;p15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248" name="Google Shape;248;p15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SKILLS: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49" name="Google Shape;249;p15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250" name="Google Shape;250;p15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1" name="Google Shape;251;p15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2" name="Google Shape;252;p15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3" name="Google Shape;253;p15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4" name="Google Shape;254;p15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5" name="Google Shape;255;p15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56" name="Google Shape;256;p15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257" name="Google Shape;257;p15"/>
          <p:cNvGrpSpPr/>
          <p:nvPr/>
        </p:nvGrpSpPr>
        <p:grpSpPr>
          <a:xfrm>
            <a:off x="387849" y="6925250"/>
            <a:ext cx="1784400" cy="1417178"/>
            <a:chOff x="387849" y="4264373"/>
            <a:chExt cx="1784400" cy="1417178"/>
          </a:xfrm>
        </p:grpSpPr>
        <p:sp>
          <p:nvSpPr>
            <p:cNvPr id="258" name="Google Shape;258;p15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EDUCATION: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59" name="Google Shape;259;p15"/>
            <p:cNvGrpSpPr/>
            <p:nvPr/>
          </p:nvGrpSpPr>
          <p:grpSpPr>
            <a:xfrm>
              <a:off x="387849" y="4785810"/>
              <a:ext cx="1784400" cy="895740"/>
              <a:chOff x="387849" y="4785810"/>
              <a:chExt cx="1784400" cy="895740"/>
            </a:xfrm>
          </p:grpSpPr>
          <p:sp>
            <p:nvSpPr>
              <p:cNvPr id="260" name="Google Shape;260;p15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Bachelor's Degree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261" name="Google Shape;261;p15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 University,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62" name="Google Shape;262;p15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Anytown, USA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63" name="Google Shape;263;p15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May 2010 - May 2014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264" name="Google Shape;264;p15"/>
          <p:cNvGrpSpPr/>
          <p:nvPr/>
        </p:nvGrpSpPr>
        <p:grpSpPr>
          <a:xfrm>
            <a:off x="387849" y="8845670"/>
            <a:ext cx="1784400" cy="932818"/>
            <a:chOff x="387849" y="4264373"/>
            <a:chExt cx="1784400" cy="932818"/>
          </a:xfrm>
        </p:grpSpPr>
        <p:sp>
          <p:nvSpPr>
            <p:cNvPr id="265" name="Google Shape;265;p15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INTERESTS: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266" name="Google Shape;266;p15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267" name="Google Shape;267;p15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68" name="Google Shape;268;p15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sp>
        <p:nvSpPr>
          <p:cNvPr id="269" name="Google Shape;269;p15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COVER LETTER: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0" name="Google Shape;270;p15"/>
          <p:cNvGrpSpPr/>
          <p:nvPr/>
        </p:nvGrpSpPr>
        <p:grpSpPr>
          <a:xfrm>
            <a:off x="2834175" y="2602641"/>
            <a:ext cx="4361763" cy="1137908"/>
            <a:chOff x="2834175" y="2602641"/>
            <a:chExt cx="4361763" cy="1137908"/>
          </a:xfrm>
        </p:grpSpPr>
        <p:grpSp>
          <p:nvGrpSpPr>
            <p:cNvPr id="271" name="Google Shape;271;p15"/>
            <p:cNvGrpSpPr/>
            <p:nvPr/>
          </p:nvGrpSpPr>
          <p:grpSpPr>
            <a:xfrm>
              <a:off x="2834538" y="2602641"/>
              <a:ext cx="4361400" cy="653560"/>
              <a:chOff x="2834538" y="4785741"/>
              <a:chExt cx="4361400" cy="653560"/>
            </a:xfrm>
          </p:grpSpPr>
          <p:sp>
            <p:nvSpPr>
              <p:cNvPr id="272" name="Google Shape;272;p15"/>
              <p:cNvSpPr txBox="1"/>
              <p:nvPr/>
            </p:nvSpPr>
            <p:spPr>
              <a:xfrm>
                <a:off x="2834538" y="478574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Mr. Nick Nelson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273" name="Google Shape;273;p15"/>
              <p:cNvSpPr txBox="1"/>
              <p:nvPr/>
            </p:nvSpPr>
            <p:spPr>
              <a:xfrm>
                <a:off x="2834538" y="502792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Hiring Manager, Biotech Solutions Inc. </a:t>
                </a:r>
                <a:endParaRPr i="1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274" name="Google Shape;274;p15"/>
              <p:cNvSpPr txBox="1"/>
              <p:nvPr/>
            </p:nvSpPr>
            <p:spPr>
              <a:xfrm>
                <a:off x="2834538" y="527010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456 Innovation Avenue, Scienceville, Labland, 56789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275" name="Google Shape;275;p15"/>
            <p:cNvSpPr txBox="1"/>
            <p:nvPr/>
          </p:nvSpPr>
          <p:spPr>
            <a:xfrm>
              <a:off x="2834175" y="3329175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nnelson@biotechsolutions.com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276" name="Google Shape;276;p15"/>
            <p:cNvSpPr txBox="1"/>
            <p:nvPr/>
          </p:nvSpPr>
          <p:spPr>
            <a:xfrm>
              <a:off x="2834175" y="3571350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+1 (555) 987-6543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277" name="Google Shape;277;p15"/>
          <p:cNvSpPr txBox="1"/>
          <p:nvPr/>
        </p:nvSpPr>
        <p:spPr>
          <a:xfrm>
            <a:off x="2834538" y="4312641"/>
            <a:ext cx="436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Dear</a:t>
            </a:r>
            <a:r>
              <a:rPr b="1" lang="uk" sz="11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 Mr. Nelson,</a:t>
            </a:r>
            <a:endParaRPr b="1" sz="11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5"/>
          <p:cNvSpPr txBox="1"/>
          <p:nvPr/>
        </p:nvSpPr>
        <p:spPr>
          <a:xfrm>
            <a:off x="2838701" y="4785800"/>
            <a:ext cx="4361400" cy="45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I am writing to express my interest in the Biochemist position advertised on your company's website. With a Ph.D. in Biochemistry and extensive experience in molecular biology, protein engineering, and enzymology, I am excited about the opportunity to contribute my skills and expertise to Biotech Solutions Inc.</a:t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I am particularly impressed by Biotech Solutions Inc.'s commitment to innovative research and its dedication to advancing biotechnology. I am enthusiastic about the opportunity to contribute to your company's mission and to work alongside talented professionals in the field.</a:t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I am confident that my background and skills make me a strong candidate for the Biochemist position. I am eager to further discuss how my qualifications align with the needs of your team. Thank you for considering my application. I look forward to the possibility of contributing to Biotech Solutions Inc.'s success</a:t>
            </a: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279" name="Google Shape;279;p15"/>
          <p:cNvGrpSpPr/>
          <p:nvPr/>
        </p:nvGrpSpPr>
        <p:grpSpPr>
          <a:xfrm>
            <a:off x="2838699" y="9625708"/>
            <a:ext cx="1784400" cy="411380"/>
            <a:chOff x="387849" y="4785810"/>
            <a:chExt cx="1784400" cy="411380"/>
          </a:xfrm>
        </p:grpSpPr>
        <p:sp>
          <p:nvSpPr>
            <p:cNvPr id="280" name="Google Shape;280;p15"/>
            <p:cNvSpPr txBox="1"/>
            <p:nvPr/>
          </p:nvSpPr>
          <p:spPr>
            <a:xfrm>
              <a:off x="387849" y="4785810"/>
              <a:ext cx="1784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Sincerely,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281" name="Google Shape;281;p15"/>
            <p:cNvSpPr txBox="1"/>
            <p:nvPr/>
          </p:nvSpPr>
          <p:spPr>
            <a:xfrm>
              <a:off x="387849" y="5027990"/>
              <a:ext cx="1784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Sarah Johnson  </a:t>
              </a:r>
              <a:endParaRPr b="1" sz="11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82" name="Google Shape;282;p15"/>
          <p:cNvSpPr txBox="1"/>
          <p:nvPr/>
        </p:nvSpPr>
        <p:spPr>
          <a:xfrm>
            <a:off x="5253699" y="9867888"/>
            <a:ext cx="1784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rPr>
              <a:t> 17 July 2024</a:t>
            </a:r>
            <a:endParaRPr sz="1100">
              <a:solidFill>
                <a:srgbClr val="2E344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8" name="Google Shape;288;p16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289" name="Google Shape;289;p16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290" name="Google Shape;290;p16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6"/>
              <p:cNvSpPr/>
              <p:nvPr/>
            </p:nvSpPr>
            <p:spPr>
              <a:xfrm flipH="1" rot="10800000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2" name="Google Shape;292;p16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293" name="Google Shape;293;p16"/>
              <p:cNvSpPr txBox="1"/>
              <p:nvPr/>
            </p:nvSpPr>
            <p:spPr>
              <a:xfrm>
                <a:off x="1572750" y="468995"/>
                <a:ext cx="44145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SARAH JOHNSON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294" name="Google Shape;294;p16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300">
                    <a:solidFill>
                      <a:srgbClr val="FFD58A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/>
                  <a:ea typeface="Montserrat Light"/>
                  <a:cs typeface="Montserrat Light"/>
                  <a:sym typeface="Montserrat Light"/>
                </a:endParaRPr>
              </a:p>
            </p:txBody>
          </p:sp>
        </p:grpSp>
      </p:grpSp>
      <p:sp>
        <p:nvSpPr>
          <p:cNvPr id="295" name="Google Shape;295;p16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CONTACT: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96" name="Google Shape;296;p16"/>
          <p:cNvGrpSpPr/>
          <p:nvPr/>
        </p:nvGrpSpPr>
        <p:grpSpPr>
          <a:xfrm>
            <a:off x="394771" y="2605525"/>
            <a:ext cx="1945629" cy="174600"/>
            <a:chOff x="394771" y="2605525"/>
            <a:chExt cx="1945629" cy="174600"/>
          </a:xfrm>
        </p:grpSpPr>
        <p:grpSp>
          <p:nvGrpSpPr>
            <p:cNvPr id="297" name="Google Shape;297;p16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298" name="Google Shape;298;p16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99" name="Google Shape;299;p1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00" name="Google Shape;300;p16"/>
            <p:cNvSpPr txBox="1"/>
            <p:nvPr/>
          </p:nvSpPr>
          <p:spPr>
            <a:xfrm>
              <a:off x="663699" y="260822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456 Oak Street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301" name="Google Shape;301;p16"/>
          <p:cNvGrpSpPr/>
          <p:nvPr/>
        </p:nvGrpSpPr>
        <p:grpSpPr>
          <a:xfrm>
            <a:off x="394771" y="3579575"/>
            <a:ext cx="1945629" cy="174600"/>
            <a:chOff x="394771" y="3579575"/>
            <a:chExt cx="1945629" cy="174600"/>
          </a:xfrm>
        </p:grpSpPr>
        <p:sp>
          <p:nvSpPr>
            <p:cNvPr id="302" name="Google Shape;302;p16"/>
            <p:cNvSpPr txBox="1"/>
            <p:nvPr/>
          </p:nvSpPr>
          <p:spPr>
            <a:xfrm>
              <a:off x="663699" y="3582275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(555) 555-5555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303" name="Google Shape;303;p16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304" name="Google Shape;304;p16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05" name="Google Shape;305;p1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6" name="Google Shape;306;p16"/>
          <p:cNvGrpSpPr/>
          <p:nvPr/>
        </p:nvGrpSpPr>
        <p:grpSpPr>
          <a:xfrm>
            <a:off x="394771" y="3092550"/>
            <a:ext cx="1945629" cy="174600"/>
            <a:chOff x="394771" y="3092550"/>
            <a:chExt cx="1945629" cy="174600"/>
          </a:xfrm>
        </p:grpSpPr>
        <p:sp>
          <p:nvSpPr>
            <p:cNvPr id="307" name="Google Shape;307;p16"/>
            <p:cNvSpPr txBox="1"/>
            <p:nvPr/>
          </p:nvSpPr>
          <p:spPr>
            <a:xfrm>
              <a:off x="663699" y="3095250"/>
              <a:ext cx="1676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johnson@email.com</a:t>
              </a:r>
              <a:endParaRPr sz="1100">
                <a:solidFill>
                  <a:srgbClr val="2E3448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grpSp>
          <p:nvGrpSpPr>
            <p:cNvPr id="308" name="Google Shape;308;p16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309" name="Google Shape;309;p16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10" name="Google Shape;310;p1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11" name="Google Shape;311;p16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312" name="Google Shape;312;p16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SKILLS: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313" name="Google Shape;313;p16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314" name="Google Shape;314;p16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15" name="Google Shape;315;p16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16" name="Google Shape;316;p16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17" name="Google Shape;317;p16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18" name="Google Shape;318;p16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19" name="Google Shape;319;p16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20" name="Google Shape;320;p16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321" name="Google Shape;321;p16"/>
          <p:cNvGrpSpPr/>
          <p:nvPr/>
        </p:nvGrpSpPr>
        <p:grpSpPr>
          <a:xfrm>
            <a:off x="387849" y="6925250"/>
            <a:ext cx="1784400" cy="1417178"/>
            <a:chOff x="387849" y="4264373"/>
            <a:chExt cx="1784400" cy="1417178"/>
          </a:xfrm>
        </p:grpSpPr>
        <p:sp>
          <p:nvSpPr>
            <p:cNvPr id="322" name="Google Shape;322;p16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EDUCATION: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323" name="Google Shape;323;p16"/>
            <p:cNvGrpSpPr/>
            <p:nvPr/>
          </p:nvGrpSpPr>
          <p:grpSpPr>
            <a:xfrm>
              <a:off x="387849" y="4785810"/>
              <a:ext cx="1784400" cy="895740"/>
              <a:chOff x="387849" y="4785810"/>
              <a:chExt cx="1784400" cy="895740"/>
            </a:xfrm>
          </p:grpSpPr>
          <p:sp>
            <p:nvSpPr>
              <p:cNvPr id="324" name="Google Shape;324;p16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Bachelor's Degree</a:t>
                </a:r>
                <a:endParaRPr b="1" sz="11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5" name="Google Shape;325;p16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 University,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26" name="Google Shape;326;p16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Anytown, USA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27" name="Google Shape;327;p16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May 2010 - May 2014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grpSp>
        <p:nvGrpSpPr>
          <p:cNvPr id="328" name="Google Shape;328;p16"/>
          <p:cNvGrpSpPr/>
          <p:nvPr/>
        </p:nvGrpSpPr>
        <p:grpSpPr>
          <a:xfrm>
            <a:off x="387849" y="8845670"/>
            <a:ext cx="1784400" cy="932818"/>
            <a:chOff x="387849" y="4264373"/>
            <a:chExt cx="1784400" cy="932818"/>
          </a:xfrm>
        </p:grpSpPr>
        <p:sp>
          <p:nvSpPr>
            <p:cNvPr id="329" name="Google Shape;329;p16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rgbClr val="2E3448"/>
                  </a:solidFill>
                  <a:latin typeface="Poppins"/>
                  <a:ea typeface="Poppins"/>
                  <a:cs typeface="Poppins"/>
                  <a:sym typeface="Poppins"/>
                </a:rPr>
                <a:t>INTERESTS:</a:t>
              </a:r>
              <a:endParaRPr b="1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330" name="Google Shape;330;p16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331" name="Google Shape;331;p16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32" name="Google Shape;332;p16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sp>
        <p:nvSpPr>
          <p:cNvPr id="333" name="Google Shape;333;p16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2E3448"/>
                </a:solidFill>
                <a:latin typeface="Poppins"/>
                <a:ea typeface="Poppins"/>
                <a:cs typeface="Poppins"/>
                <a:sym typeface="Poppins"/>
              </a:rPr>
              <a:t>REFERENCES:</a:t>
            </a:r>
            <a:endParaRPr b="1" sz="1500">
              <a:solidFill>
                <a:srgbClr val="2E344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4" name="Google Shape;334;p16"/>
          <p:cNvGrpSpPr/>
          <p:nvPr/>
        </p:nvGrpSpPr>
        <p:grpSpPr>
          <a:xfrm>
            <a:off x="2838925" y="2602669"/>
            <a:ext cx="3647542" cy="1137908"/>
            <a:chOff x="2838925" y="2602669"/>
            <a:chExt cx="3647542" cy="1137908"/>
          </a:xfrm>
        </p:grpSpPr>
        <p:grpSp>
          <p:nvGrpSpPr>
            <p:cNvPr id="335" name="Google Shape;335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36" name="Google Shape;336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37" name="Google Shape;337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2E3448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John Doe</a:t>
                  </a:r>
                  <a:endParaRPr b="1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338" name="Google Shape;338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Position: Senior Manager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  <p:sp>
              <p:nvSpPr>
                <p:cNvPr id="339" name="Google Shape;339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Company: ABC Corporation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</p:grpSp>
          <p:sp>
            <p:nvSpPr>
              <p:cNvPr id="340" name="Google Shape;340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Phone: (555) 123-4567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41" name="Google Shape;341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Email: john.doe@email.com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342" name="Google Shape;342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" name="Google Shape;343;p16"/>
          <p:cNvGrpSpPr/>
          <p:nvPr/>
        </p:nvGrpSpPr>
        <p:grpSpPr>
          <a:xfrm>
            <a:off x="2838925" y="4068044"/>
            <a:ext cx="3647542" cy="1137908"/>
            <a:chOff x="2838925" y="2602669"/>
            <a:chExt cx="3647542" cy="1137908"/>
          </a:xfrm>
        </p:grpSpPr>
        <p:grpSp>
          <p:nvGrpSpPr>
            <p:cNvPr id="344" name="Google Shape;344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45" name="Google Shape;345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46" name="Google Shape;346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2E3448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Jane Smith</a:t>
                  </a:r>
                  <a:endParaRPr b="1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347" name="Google Shape;347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Position: Marketing Director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  <p:sp>
              <p:nvSpPr>
                <p:cNvPr id="348" name="Google Shape;348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Company: XYZ Corporation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</p:grpSp>
          <p:sp>
            <p:nvSpPr>
              <p:cNvPr id="349" name="Google Shape;349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Phone: (555) 987-6543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50" name="Google Shape;350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Email: jane.smith@email.com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351" name="Google Shape;351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6"/>
          <p:cNvGrpSpPr/>
          <p:nvPr/>
        </p:nvGrpSpPr>
        <p:grpSpPr>
          <a:xfrm>
            <a:off x="2838925" y="5507378"/>
            <a:ext cx="3647542" cy="1137908"/>
            <a:chOff x="2838925" y="2602669"/>
            <a:chExt cx="3647542" cy="1137908"/>
          </a:xfrm>
        </p:grpSpPr>
        <p:grpSp>
          <p:nvGrpSpPr>
            <p:cNvPr id="353" name="Google Shape;353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54" name="Google Shape;354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55" name="Google Shape;355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2E3448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Michael Johnson</a:t>
                  </a:r>
                  <a:endParaRPr b="1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356" name="Google Shape;356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Position: Operations Director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  <p:sp>
              <p:nvSpPr>
                <p:cNvPr id="357" name="Google Shape;357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Company: XYZ Logistics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</p:grpSp>
          <p:sp>
            <p:nvSpPr>
              <p:cNvPr id="358" name="Google Shape;358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Phone: (555) 789-0123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59" name="Google Shape;359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Email: michael.johnson@email.com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360" name="Google Shape;360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6"/>
          <p:cNvGrpSpPr/>
          <p:nvPr/>
        </p:nvGrpSpPr>
        <p:grpSpPr>
          <a:xfrm>
            <a:off x="2838925" y="6967878"/>
            <a:ext cx="3647542" cy="1137908"/>
            <a:chOff x="2838925" y="2602669"/>
            <a:chExt cx="3647542" cy="1137908"/>
          </a:xfrm>
        </p:grpSpPr>
        <p:grpSp>
          <p:nvGrpSpPr>
            <p:cNvPr id="362" name="Google Shape;362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63" name="Google Shape;363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64" name="Google Shape;364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2E3448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Emily Brown</a:t>
                  </a:r>
                  <a:endParaRPr b="1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365" name="Google Shape;365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Position: Business Analyst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  <p:sp>
              <p:nvSpPr>
                <p:cNvPr id="366" name="Google Shape;366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Company: Tech Innovations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</p:grpSp>
          <p:sp>
            <p:nvSpPr>
              <p:cNvPr id="367" name="Google Shape;367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Phone: (555) 456-7890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68" name="Google Shape;368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Email: emily.brown@email.com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369" name="Google Shape;369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0" name="Google Shape;370;p16"/>
          <p:cNvGrpSpPr/>
          <p:nvPr/>
        </p:nvGrpSpPr>
        <p:grpSpPr>
          <a:xfrm>
            <a:off x="2838925" y="8401919"/>
            <a:ext cx="3647542" cy="1137908"/>
            <a:chOff x="2838925" y="2602669"/>
            <a:chExt cx="3647542" cy="1137908"/>
          </a:xfrm>
        </p:grpSpPr>
        <p:grpSp>
          <p:nvGrpSpPr>
            <p:cNvPr id="371" name="Google Shape;371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72" name="Google Shape;372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73" name="Google Shape;373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uk" sz="1100">
                      <a:solidFill>
                        <a:srgbClr val="2E3448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David Wilson</a:t>
                  </a:r>
                  <a:endParaRPr b="1" sz="1100">
                    <a:solidFill>
                      <a:srgbClr val="2E3448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374" name="Google Shape;374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Position: Professor of Management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  <p:sp>
              <p:nvSpPr>
                <p:cNvPr id="375" name="Google Shape;375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1100">
                      <a:solidFill>
                        <a:srgbClr val="2E3448"/>
                      </a:solidFill>
                      <a:latin typeface="Poppins Light"/>
                      <a:ea typeface="Poppins Light"/>
                      <a:cs typeface="Poppins Light"/>
                      <a:sym typeface="Poppins Light"/>
                    </a:rPr>
                    <a:t>Institution: Anytown University</a:t>
                  </a:r>
                  <a:endParaRPr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endParaRPr>
                </a:p>
              </p:txBody>
            </p:sp>
          </p:grpSp>
          <p:sp>
            <p:nvSpPr>
              <p:cNvPr id="376" name="Google Shape;376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Phone: (555) 321-6548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  <p:sp>
            <p:nvSpPr>
              <p:cNvPr id="377" name="Google Shape;377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2E3448"/>
                    </a:solidFill>
                    <a:latin typeface="Poppins Light"/>
                    <a:ea typeface="Poppins Light"/>
                    <a:cs typeface="Poppins Light"/>
                    <a:sym typeface="Poppins Light"/>
                  </a:rPr>
                  <a:t>Email: david.wilson@email.com</a:t>
                </a:r>
                <a:endParaRPr sz="1100">
                  <a:solidFill>
                    <a:srgbClr val="2E3448"/>
                  </a:solidFill>
                  <a:latin typeface="Poppins Light"/>
                  <a:ea typeface="Poppins Light"/>
                  <a:cs typeface="Poppins Light"/>
                  <a:sym typeface="Poppins Light"/>
                </a:endParaRPr>
              </a:p>
            </p:txBody>
          </p:sp>
        </p:grpSp>
        <p:sp>
          <p:nvSpPr>
            <p:cNvPr id="378" name="Google Shape;378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