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Open Sans Medium"/>
      <p:regular r:id="rId7"/>
      <p:bold r:id="rId8"/>
      <p:italic r:id="rId9"/>
      <p:boldItalic r:id="rId10"/>
    </p:embeddedFont>
    <p:embeddedFont>
      <p:font typeface="Open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regular.fntdata"/><Relationship Id="rId10" Type="http://schemas.openxmlformats.org/officeDocument/2006/relationships/font" Target="fonts/OpenSansMedium-boldItalic.fntdata"/><Relationship Id="rId13" Type="http://schemas.openxmlformats.org/officeDocument/2006/relationships/font" Target="fonts/OpenSans-italic.fntdata"/><Relationship Id="rId12" Type="http://schemas.openxmlformats.org/officeDocument/2006/relationships/font" Target="fonts/Open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OpenSansMedium-italic.fntdata"/><Relationship Id="rId14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OpenSansMedium-regular.fntdata"/><Relationship Id="rId8" Type="http://schemas.openxmlformats.org/officeDocument/2006/relationships/font" Target="fonts/Open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2356" r="6668" t="0"/>
          <a:stretch/>
        </p:blipFill>
        <p:spPr>
          <a:xfrm>
            <a:off x="0" y="-275"/>
            <a:ext cx="7559998" cy="716797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-1525" y="4737750"/>
            <a:ext cx="7561700" cy="5814550"/>
          </a:xfrm>
          <a:custGeom>
            <a:rect b="b" l="l" r="r" t="t"/>
            <a:pathLst>
              <a:path extrusionOk="0" h="232582" w="302468">
                <a:moveTo>
                  <a:pt x="54" y="0"/>
                </a:moveTo>
                <a:lnTo>
                  <a:pt x="302468" y="56653"/>
                </a:lnTo>
                <a:lnTo>
                  <a:pt x="302468" y="232520"/>
                </a:lnTo>
                <a:lnTo>
                  <a:pt x="0" y="232582"/>
                </a:lnTo>
                <a:close/>
              </a:path>
            </a:pathLst>
          </a:custGeom>
          <a:solidFill>
            <a:srgbClr val="FBEAA1"/>
          </a:solidFill>
          <a:ln>
            <a:noFill/>
          </a:ln>
        </p:spPr>
      </p:sp>
      <p:sp>
        <p:nvSpPr>
          <p:cNvPr id="56" name="Google Shape;56;p13"/>
          <p:cNvSpPr/>
          <p:nvPr/>
        </p:nvSpPr>
        <p:spPr>
          <a:xfrm>
            <a:off x="0" y="6221425"/>
            <a:ext cx="7560000" cy="2160000"/>
          </a:xfrm>
          <a:prstGeom prst="rect">
            <a:avLst/>
          </a:prstGeom>
          <a:solidFill>
            <a:srgbClr val="FDFA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" name="Google Shape;57;p13"/>
          <p:cNvGrpSpPr/>
          <p:nvPr/>
        </p:nvGrpSpPr>
        <p:grpSpPr>
          <a:xfrm>
            <a:off x="439150" y="1032900"/>
            <a:ext cx="977225" cy="1422575"/>
            <a:chOff x="439150" y="1032900"/>
            <a:chExt cx="977225" cy="1422575"/>
          </a:xfrm>
        </p:grpSpPr>
        <p:sp>
          <p:nvSpPr>
            <p:cNvPr id="58" name="Google Shape;58;p13"/>
            <p:cNvSpPr/>
            <p:nvPr/>
          </p:nvSpPr>
          <p:spPr>
            <a:xfrm>
              <a:off x="779325" y="1032900"/>
              <a:ext cx="637050" cy="457700"/>
            </a:xfrm>
            <a:custGeom>
              <a:rect b="b" l="l" r="r" t="t"/>
              <a:pathLst>
                <a:path extrusionOk="0" h="18308" w="25482">
                  <a:moveTo>
                    <a:pt x="0" y="7670"/>
                  </a:moveTo>
                  <a:lnTo>
                    <a:pt x="25482" y="18308"/>
                  </a:lnTo>
                  <a:lnTo>
                    <a:pt x="4206" y="0"/>
                  </a:lnTo>
                  <a:close/>
                </a:path>
              </a:pathLst>
            </a:custGeom>
            <a:solidFill>
              <a:srgbClr val="2E2756"/>
            </a:solidFill>
            <a:ln>
              <a:noFill/>
            </a:ln>
          </p:spPr>
        </p:sp>
        <p:sp>
          <p:nvSpPr>
            <p:cNvPr id="59" name="Google Shape;59;p13"/>
            <p:cNvSpPr/>
            <p:nvPr/>
          </p:nvSpPr>
          <p:spPr>
            <a:xfrm>
              <a:off x="439150" y="1849325"/>
              <a:ext cx="717450" cy="204125"/>
            </a:xfrm>
            <a:custGeom>
              <a:rect b="b" l="l" r="r" t="t"/>
              <a:pathLst>
                <a:path extrusionOk="0" h="8165" w="28698">
                  <a:moveTo>
                    <a:pt x="0" y="0"/>
                  </a:moveTo>
                  <a:lnTo>
                    <a:pt x="4700" y="8165"/>
                  </a:lnTo>
                  <a:lnTo>
                    <a:pt x="28698" y="2474"/>
                  </a:lnTo>
                  <a:close/>
                </a:path>
              </a:pathLst>
            </a:custGeom>
            <a:solidFill>
              <a:srgbClr val="2E2756"/>
            </a:solidFill>
            <a:ln>
              <a:noFill/>
            </a:ln>
          </p:spPr>
        </p:sp>
        <p:sp>
          <p:nvSpPr>
            <p:cNvPr id="60" name="Google Shape;60;p13"/>
            <p:cNvSpPr/>
            <p:nvPr/>
          </p:nvSpPr>
          <p:spPr>
            <a:xfrm>
              <a:off x="754575" y="2041075"/>
              <a:ext cx="507175" cy="414400"/>
            </a:xfrm>
            <a:custGeom>
              <a:rect b="b" l="l" r="r" t="t"/>
              <a:pathLst>
                <a:path extrusionOk="0" h="16576" w="20287">
                  <a:moveTo>
                    <a:pt x="0" y="9649"/>
                  </a:moveTo>
                  <a:lnTo>
                    <a:pt x="4701" y="16576"/>
                  </a:lnTo>
                  <a:lnTo>
                    <a:pt x="20287" y="0"/>
                  </a:lnTo>
                  <a:close/>
                </a:path>
              </a:pathLst>
            </a:custGeom>
            <a:solidFill>
              <a:srgbClr val="2E2756"/>
            </a:solidFill>
            <a:ln>
              <a:noFill/>
            </a:ln>
          </p:spPr>
        </p:sp>
      </p:grpSp>
      <p:grpSp>
        <p:nvGrpSpPr>
          <p:cNvPr id="61" name="Google Shape;61;p13"/>
          <p:cNvGrpSpPr/>
          <p:nvPr/>
        </p:nvGrpSpPr>
        <p:grpSpPr>
          <a:xfrm>
            <a:off x="544275" y="5541825"/>
            <a:ext cx="2671950" cy="364800"/>
            <a:chOff x="544275" y="5541825"/>
            <a:chExt cx="2671950" cy="364800"/>
          </a:xfrm>
        </p:grpSpPr>
        <p:sp>
          <p:nvSpPr>
            <p:cNvPr id="62" name="Google Shape;62;p13"/>
            <p:cNvSpPr/>
            <p:nvPr/>
          </p:nvSpPr>
          <p:spPr>
            <a:xfrm>
              <a:off x="544275" y="5541825"/>
              <a:ext cx="384000" cy="364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2E275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1116263" y="5541825"/>
              <a:ext cx="384000" cy="364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2E275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1688250" y="5541825"/>
              <a:ext cx="384000" cy="364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2E275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2260238" y="5541825"/>
              <a:ext cx="384000" cy="364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2E275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2832225" y="5541825"/>
              <a:ext cx="384000" cy="3648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2E275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" name="Google Shape;67;p13"/>
          <p:cNvSpPr txBox="1"/>
          <p:nvPr/>
        </p:nvSpPr>
        <p:spPr>
          <a:xfrm>
            <a:off x="478466" y="6423821"/>
            <a:ext cx="5826300" cy="18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4400">
                <a:solidFill>
                  <a:srgbClr val="DC3530"/>
                </a:solidFill>
                <a:latin typeface="Open Sans"/>
                <a:ea typeface="Open Sans"/>
                <a:cs typeface="Open Sans"/>
                <a:sym typeface="Open Sans"/>
              </a:rPr>
              <a:t>PRESSURE WASHING</a:t>
            </a:r>
            <a:endParaRPr b="1" sz="4400">
              <a:solidFill>
                <a:srgbClr val="DC35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4400">
                <a:solidFill>
                  <a:srgbClr val="DC3530"/>
                </a:solidFill>
                <a:latin typeface="Open Sans"/>
                <a:ea typeface="Open Sans"/>
                <a:cs typeface="Open Sans"/>
                <a:sym typeface="Open Sans"/>
              </a:rPr>
              <a:t>EFFECTIVE EXTERIOR</a:t>
            </a:r>
            <a:endParaRPr b="1" sz="4400">
              <a:solidFill>
                <a:srgbClr val="DC35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400">
                <a:solidFill>
                  <a:srgbClr val="DC3530"/>
                </a:solidFill>
                <a:latin typeface="Open Sans"/>
                <a:ea typeface="Open Sans"/>
                <a:cs typeface="Open Sans"/>
                <a:sym typeface="Open Sans"/>
              </a:rPr>
              <a:t>CLEANING</a:t>
            </a:r>
            <a:endParaRPr b="1" sz="4400">
              <a:solidFill>
                <a:srgbClr val="DC353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03202" y="8772425"/>
            <a:ext cx="43335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2E2756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Please feel free to contact us via</a:t>
            </a:r>
            <a:endParaRPr sz="2200">
              <a:solidFill>
                <a:srgbClr val="2E2756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2E2756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our website or text us.</a:t>
            </a:r>
            <a:endParaRPr sz="2200">
              <a:solidFill>
                <a:srgbClr val="2E2756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03202" y="9755620"/>
            <a:ext cx="4333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E2756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www.yourwebsitename.com</a:t>
            </a:r>
            <a:endParaRPr sz="1800">
              <a:solidFill>
                <a:srgbClr val="2E2756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70" name="Google Shape;70;p13"/>
          <p:cNvGrpSpPr/>
          <p:nvPr/>
        </p:nvGrpSpPr>
        <p:grpSpPr>
          <a:xfrm>
            <a:off x="4991355" y="7811745"/>
            <a:ext cx="2072745" cy="2072100"/>
            <a:chOff x="4991355" y="7811745"/>
            <a:chExt cx="2072745" cy="2072100"/>
          </a:xfrm>
        </p:grpSpPr>
        <p:sp>
          <p:nvSpPr>
            <p:cNvPr id="71" name="Google Shape;71;p13"/>
            <p:cNvSpPr/>
            <p:nvPr/>
          </p:nvSpPr>
          <p:spPr>
            <a:xfrm>
              <a:off x="4991355" y="7811745"/>
              <a:ext cx="2072100" cy="2072100"/>
            </a:xfrm>
            <a:prstGeom prst="ellipse">
              <a:avLst/>
            </a:prstGeom>
            <a:solidFill>
              <a:srgbClr val="EF41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2" name="Google Shape;72;p13"/>
            <p:cNvPicPr preferRelativeResize="0"/>
            <p:nvPr/>
          </p:nvPicPr>
          <p:blipFill rotWithShape="1">
            <a:blip r:embed="rId4">
              <a:alphaModFix/>
            </a:blip>
            <a:srcRect b="0" l="4388" r="0" t="0"/>
            <a:stretch/>
          </p:blipFill>
          <p:spPr>
            <a:xfrm>
              <a:off x="5951575" y="8598775"/>
              <a:ext cx="1112525" cy="2945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" name="Google Shape;73;p13"/>
            <p:cNvSpPr txBox="1"/>
            <p:nvPr/>
          </p:nvSpPr>
          <p:spPr>
            <a:xfrm>
              <a:off x="5278102" y="8108050"/>
              <a:ext cx="956400" cy="98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ru" sz="64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20</a:t>
              </a:r>
              <a:endParaRPr b="1" i="1" sz="6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6280031" y="8235700"/>
              <a:ext cx="480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ru" sz="24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%</a:t>
              </a:r>
              <a:endParaRPr b="1" i="1"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6247118" y="8639725"/>
              <a:ext cx="7173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ru" sz="1600">
                  <a:solidFill>
                    <a:srgbClr val="2E2756"/>
                  </a:solidFill>
                  <a:latin typeface="Open Sans"/>
                  <a:ea typeface="Open Sans"/>
                  <a:cs typeface="Open Sans"/>
                  <a:sym typeface="Open Sans"/>
                </a:rPr>
                <a:t>OFF</a:t>
              </a:r>
              <a:endParaRPr b="1" i="1" sz="1600">
                <a:solidFill>
                  <a:srgbClr val="2E275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5237095" y="9006530"/>
              <a:ext cx="1603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ru" sz="16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JUST SHOW</a:t>
              </a:r>
              <a:endParaRPr b="1" i="1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ru" sz="16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THIS FLYER</a:t>
              </a:r>
              <a:endParaRPr b="1" i="1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77" name="Google Shape;77;p13"/>
          <p:cNvSpPr/>
          <p:nvPr/>
        </p:nvSpPr>
        <p:spPr>
          <a:xfrm>
            <a:off x="0" y="10422950"/>
            <a:ext cx="7560300" cy="270000"/>
          </a:xfrm>
          <a:prstGeom prst="rect">
            <a:avLst/>
          </a:prstGeom>
          <a:solidFill>
            <a:srgbClr val="EF413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