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Tenor Sans"/>
      <p:regular r:id="rId11"/>
    </p:embeddedFont>
    <p:embeddedFont>
      <p:font typeface="Montserrat"/>
      <p:regular r:id="rId12"/>
      <p:bold r:id="rId13"/>
      <p:italic r:id="rId14"/>
      <p:boldItalic r:id="rId15"/>
    </p:embeddedFont>
    <p:embeddedFont>
      <p:font typeface="Montserrat Medium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22">
          <p15:clr>
            <a:srgbClr val="A4A3A4"/>
          </p15:clr>
        </p15:guide>
        <p15:guide id="2" pos="371">
          <p15:clr>
            <a:srgbClr val="9AA0A6"/>
          </p15:clr>
        </p15:guide>
        <p15:guide id="3" pos="48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22"/>
        <p:guide pos="371"/>
        <p:guide pos="48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TenorSans-regular.fntdata"/><Relationship Id="rId10" Type="http://schemas.openxmlformats.org/officeDocument/2006/relationships/font" Target="fonts/Roboto-boldItalic.fntdata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MontserratMedium-bold.fntdata"/><Relationship Id="rId16" Type="http://schemas.openxmlformats.org/officeDocument/2006/relationships/font" Target="fonts/Montserrat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italic.fntdata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209" l="5882" r="0" t="0"/>
          <a:stretch/>
        </p:blipFill>
        <p:spPr>
          <a:xfrm>
            <a:off x="0" y="2307275"/>
            <a:ext cx="5443800" cy="83847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662150" y="425225"/>
            <a:ext cx="4235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800">
                <a:solidFill>
                  <a:srgbClr val="F9B233"/>
                </a:solidFill>
                <a:latin typeface="Tenor Sans"/>
                <a:ea typeface="Tenor Sans"/>
                <a:cs typeface="Tenor Sans"/>
                <a:sym typeface="Tenor Sans"/>
              </a:rPr>
              <a:t>Invoice</a:t>
            </a:r>
            <a:endParaRPr sz="6800">
              <a:solidFill>
                <a:srgbClr val="F9B233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228700" y="1279529"/>
            <a:ext cx="310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Montserrat Medium"/>
                <a:ea typeface="Montserrat Medium"/>
                <a:cs typeface="Montserrat Medium"/>
                <a:sym typeface="Montserrat Medium"/>
              </a:rPr>
              <a:t>Second Company Name</a:t>
            </a: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73568" y="2199354"/>
            <a:ext cx="212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June, 2030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Invoice to: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887439" y="2199354"/>
            <a:ext cx="21252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123-456-7890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123</a:t>
            </a:r>
            <a:r>
              <a:rPr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Anywhere St, Any City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alexfrey@email.ltd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73568" y="2759284"/>
            <a:ext cx="2125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ALEX FREY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588275" y="3533829"/>
            <a:ext cx="6432000" cy="500100"/>
          </a:xfrm>
          <a:prstGeom prst="rect">
            <a:avLst/>
          </a:prstGeom>
          <a:solidFill>
            <a:srgbClr val="F9B2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773508" y="3684125"/>
            <a:ext cx="133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Description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211674" y="3684125"/>
            <a:ext cx="803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QTY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417663" y="3684125"/>
            <a:ext cx="803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Price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961903" y="3684125"/>
            <a:ext cx="803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Total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5" name="Google Shape;65;p13"/>
          <p:cNvGrpSpPr/>
          <p:nvPr/>
        </p:nvGrpSpPr>
        <p:grpSpPr>
          <a:xfrm>
            <a:off x="773494" y="4242982"/>
            <a:ext cx="5984455" cy="153904"/>
            <a:chOff x="773494" y="4242982"/>
            <a:chExt cx="5984455" cy="153904"/>
          </a:xfrm>
        </p:grpSpPr>
        <p:sp>
          <p:nvSpPr>
            <p:cNvPr id="66" name="Google Shape;66;p13"/>
            <p:cNvSpPr txBox="1"/>
            <p:nvPr/>
          </p:nvSpPr>
          <p:spPr>
            <a:xfrm>
              <a:off x="773494" y="4242986"/>
              <a:ext cx="2476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Premium Package - Living Room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3211674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4395603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$500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954549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$2000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773494" y="4662132"/>
            <a:ext cx="5984455" cy="153904"/>
            <a:chOff x="773494" y="4242982"/>
            <a:chExt cx="5984455" cy="153904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773494" y="4242986"/>
              <a:ext cx="2476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Additional Living Room Concept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211674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4395603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$1000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5954549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$2000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773494" y="5059657"/>
            <a:ext cx="5984455" cy="153904"/>
            <a:chOff x="773494" y="4242982"/>
            <a:chExt cx="5984455" cy="153904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773494" y="4242986"/>
              <a:ext cx="2476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Premium Package - Master Bed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3211674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4395603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$2000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5954549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$8000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773494" y="5478807"/>
            <a:ext cx="5984455" cy="153904"/>
            <a:chOff x="773494" y="4242982"/>
            <a:chExt cx="5984455" cy="153904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773494" y="4242986"/>
              <a:ext cx="2476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Basic Package - Childrens Bedroom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3211674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4395603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$500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5954549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$1000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773494" y="5891039"/>
            <a:ext cx="5984455" cy="153904"/>
            <a:chOff x="773494" y="4242982"/>
            <a:chExt cx="5984455" cy="153904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773494" y="4242986"/>
              <a:ext cx="2476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 Home Room Styling Session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3211674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4395603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$1500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5954549" y="4242982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$7500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90" name="Google Shape;90;p13"/>
          <p:cNvCxnSpPr/>
          <p:nvPr/>
        </p:nvCxnSpPr>
        <p:spPr>
          <a:xfrm>
            <a:off x="595625" y="6228425"/>
            <a:ext cx="6434400" cy="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1" name="Google Shape;91;p13"/>
          <p:cNvGrpSpPr/>
          <p:nvPr/>
        </p:nvGrpSpPr>
        <p:grpSpPr>
          <a:xfrm>
            <a:off x="4447077" y="6404536"/>
            <a:ext cx="2310872" cy="153900"/>
            <a:chOff x="4447077" y="6404536"/>
            <a:chExt cx="2310872" cy="153900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4447077" y="6404536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Sub-total: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5954549" y="6404536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$1700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4447077" y="6816786"/>
            <a:ext cx="2310872" cy="153900"/>
            <a:chOff x="4447077" y="6816786"/>
            <a:chExt cx="2310872" cy="153900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4447077" y="6816786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Tax: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954549" y="6816786"/>
              <a:ext cx="80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$19500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97" name="Google Shape;97;p13"/>
          <p:cNvSpPr/>
          <p:nvPr/>
        </p:nvSpPr>
        <p:spPr>
          <a:xfrm>
            <a:off x="4382700" y="7167925"/>
            <a:ext cx="2637600" cy="500100"/>
          </a:xfrm>
          <a:prstGeom prst="rect">
            <a:avLst/>
          </a:prstGeom>
          <a:solidFill>
            <a:srgbClr val="F9B2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4417663" y="7318225"/>
            <a:ext cx="803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TOTAL: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961903" y="7318225"/>
            <a:ext cx="803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$195.00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0" name="Google Shape;100;p13"/>
          <p:cNvGrpSpPr/>
          <p:nvPr/>
        </p:nvGrpSpPr>
        <p:grpSpPr>
          <a:xfrm>
            <a:off x="772125" y="8123604"/>
            <a:ext cx="3610500" cy="600736"/>
            <a:chOff x="772125" y="8123604"/>
            <a:chExt cx="3610500" cy="600736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772125" y="8123604"/>
              <a:ext cx="3132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F9B233"/>
                  </a:solidFill>
                  <a:latin typeface="Tenor Sans"/>
                  <a:ea typeface="Tenor Sans"/>
                  <a:cs typeface="Tenor Sans"/>
                  <a:sym typeface="Tenor Sans"/>
                </a:rPr>
                <a:t>RECEIVE</a:t>
              </a:r>
              <a:r>
                <a:rPr lang="ru">
                  <a:solidFill>
                    <a:srgbClr val="F9B233"/>
                  </a:solidFill>
                  <a:latin typeface="Tenor Sans"/>
                  <a:ea typeface="Tenor Sans"/>
                  <a:cs typeface="Tenor Sans"/>
                  <a:sym typeface="Tenor Sans"/>
                </a:rPr>
                <a:t> YOUR ESTIMATE</a:t>
              </a:r>
              <a:endParaRPr>
                <a:solidFill>
                  <a:srgbClr val="F9B233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772125" y="8385639"/>
              <a:ext cx="361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Prior to your consultation, receive your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estimate for your selected services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772125" y="8822186"/>
            <a:ext cx="3610500" cy="600736"/>
            <a:chOff x="772125" y="8123604"/>
            <a:chExt cx="3610500" cy="600736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772125" y="8123604"/>
              <a:ext cx="3132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F9B233"/>
                  </a:solidFill>
                  <a:latin typeface="Tenor Sans"/>
                  <a:ea typeface="Tenor Sans"/>
                  <a:cs typeface="Tenor Sans"/>
                  <a:sym typeface="Tenor Sans"/>
                </a:rPr>
                <a:t>COMMITMENT FEE</a:t>
              </a:r>
              <a:endParaRPr>
                <a:solidFill>
                  <a:srgbClr val="F9B233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772125" y="8385639"/>
              <a:ext cx="361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Paid to seal the agreement that you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agree to use our services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772125" y="9520761"/>
            <a:ext cx="3610500" cy="600736"/>
            <a:chOff x="772125" y="8123604"/>
            <a:chExt cx="3610500" cy="600736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772125" y="8123604"/>
              <a:ext cx="3132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F9B233"/>
                  </a:solidFill>
                  <a:latin typeface="Tenor Sans"/>
                  <a:ea typeface="Tenor Sans"/>
                  <a:cs typeface="Tenor Sans"/>
                  <a:sym typeface="Tenor Sans"/>
                </a:rPr>
                <a:t>DESIGN PROCESS</a:t>
              </a:r>
              <a:endParaRPr>
                <a:solidFill>
                  <a:srgbClr val="F9B233"/>
                </a:solidFill>
                <a:latin typeface="Tenor Sans"/>
                <a:ea typeface="Tenor Sans"/>
                <a:cs typeface="Tenor Sans"/>
                <a:sym typeface="Tenor Sans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772125" y="8385639"/>
              <a:ext cx="361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Your project will begin and is estimated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 complete within the next X-Y weeks.</a:t>
              </a:r>
              <a:endParaRPr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