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</p:sldIdLst>
  <p:sldSz cy="10692000" cx="7560000"/>
  <p:notesSz cx="6858000" cy="9144000"/>
  <p:embeddedFontLst>
    <p:embeddedFont>
      <p:font typeface="Hurricane"/>
      <p:regular r:id="rId8"/>
    </p:embeddedFont>
    <p:embeddedFont>
      <p:font typeface="Comfortaa Medium"/>
      <p:regular r:id="rId9"/>
      <p:bold r:id="rId10"/>
    </p:embeddedFont>
    <p:embeddedFont>
      <p:font typeface="Comfortaa"/>
      <p:regular r:id="rId11"/>
      <p:bold r:id="rId12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3368">
          <p15:clr>
            <a:srgbClr val="A4A3A4"/>
          </p15:clr>
        </p15:guide>
        <p15:guide id="2" pos="3699">
          <p15:clr>
            <a:srgbClr val="A4A3A4"/>
          </p15:clr>
        </p15:guide>
        <p15:guide id="3" pos="384">
          <p15:clr>
            <a:srgbClr val="9AA0A6"/>
          </p15:clr>
        </p15:guide>
        <p15:guide id="4" orient="horz" pos="384">
          <p15:clr>
            <a:srgbClr val="9AA0A6"/>
          </p15:clr>
        </p15:guide>
        <p15:guide id="5" orient="horz" pos="6351">
          <p15:clr>
            <a:srgbClr val="9AA0A6"/>
          </p15:clr>
        </p15:guide>
        <p15:guide id="6" pos="4378">
          <p15:clr>
            <a:srgbClr val="9AA0A6"/>
          </p15:clr>
        </p15:guide>
        <p15:guide id="7" pos="794">
          <p15:clr>
            <a:srgbClr val="9AA0A6"/>
          </p15:clr>
        </p15:guide>
        <p15:guide id="8" pos="1044">
          <p15:clr>
            <a:srgbClr val="9AA0A6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3368" orient="horz"/>
        <p:guide pos="3699"/>
        <p:guide pos="384"/>
        <p:guide pos="384" orient="horz"/>
        <p:guide pos="6351" orient="horz"/>
        <p:guide pos="4378"/>
        <p:guide pos="794"/>
        <p:guide pos="1044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11" Type="http://schemas.openxmlformats.org/officeDocument/2006/relationships/font" Target="fonts/Comfortaa-regular.fntdata"/><Relationship Id="rId10" Type="http://schemas.openxmlformats.org/officeDocument/2006/relationships/font" Target="fonts/ComfortaaMedium-bold.fntdata"/><Relationship Id="rId12" Type="http://schemas.openxmlformats.org/officeDocument/2006/relationships/font" Target="fonts/Comfortaa-bold.fntdata"/><Relationship Id="rId9" Type="http://schemas.openxmlformats.org/officeDocument/2006/relationships/font" Target="fonts/ComfortaaMedium-regular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font" Target="fonts/Hurricane-regular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g1dda0b5587d_0_0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6" name="Google Shape;106;g1dda0b5587d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257712" y="1547778"/>
            <a:ext cx="7044600" cy="4266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257705" y="5891409"/>
            <a:ext cx="7044600" cy="164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257705" y="4471058"/>
            <a:ext cx="7044600" cy="174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257705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3995291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257705" y="1154948"/>
            <a:ext cx="2321700" cy="1570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257705" y="2888617"/>
            <a:ext cx="2321700" cy="660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05325" y="935745"/>
            <a:ext cx="5264700" cy="8503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3780000" y="-260"/>
            <a:ext cx="3780000" cy="10692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19508" y="2563450"/>
            <a:ext cx="3344400" cy="308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19508" y="5826865"/>
            <a:ext cx="3344400" cy="256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083839" y="1505164"/>
            <a:ext cx="3172200" cy="7681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257705" y="8794266"/>
            <a:ext cx="4959600" cy="125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257705" y="2299346"/>
            <a:ext cx="7044600" cy="4081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257705" y="6552657"/>
            <a:ext cx="7044600" cy="2703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7.jpg"/><Relationship Id="rId4" Type="http://schemas.openxmlformats.org/officeDocument/2006/relationships/image" Target="../media/image6.png"/><Relationship Id="rId5" Type="http://schemas.openxmlformats.org/officeDocument/2006/relationships/image" Target="../media/image3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7.jpg"/><Relationship Id="rId4" Type="http://schemas.openxmlformats.org/officeDocument/2006/relationships/image" Target="../media/image4.png"/><Relationship Id="rId5" Type="http://schemas.openxmlformats.org/officeDocument/2006/relationships/image" Target="../media/image1.png"/><Relationship Id="rId6" Type="http://schemas.openxmlformats.org/officeDocument/2006/relationships/image" Target="../media/image2.png"/><Relationship Id="rId7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 rotWithShape="1">
          <a:blip r:embed="rId3">
            <a:alphaModFix/>
          </a:blip>
          <a:srcRect b="5939" l="1708" r="1194" t="2535"/>
          <a:stretch/>
        </p:blipFill>
        <p:spPr>
          <a:xfrm>
            <a:off x="0" y="0"/>
            <a:ext cx="7559950" cy="1069199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55" name="Google Shape;55;p13"/>
          <p:cNvGrpSpPr/>
          <p:nvPr/>
        </p:nvGrpSpPr>
        <p:grpSpPr>
          <a:xfrm>
            <a:off x="542925" y="540975"/>
            <a:ext cx="6486600" cy="9622200"/>
            <a:chOff x="542925" y="540975"/>
            <a:chExt cx="6486600" cy="9622200"/>
          </a:xfrm>
        </p:grpSpPr>
        <p:sp>
          <p:nvSpPr>
            <p:cNvPr id="56" name="Google Shape;56;p13"/>
            <p:cNvSpPr/>
            <p:nvPr/>
          </p:nvSpPr>
          <p:spPr>
            <a:xfrm>
              <a:off x="542925" y="540975"/>
              <a:ext cx="6486600" cy="9622200"/>
            </a:xfrm>
            <a:prstGeom prst="rect">
              <a:avLst/>
            </a:prstGeom>
            <a:gradFill>
              <a:gsLst>
                <a:gs pos="0">
                  <a:srgbClr val="EFC981"/>
                </a:gs>
                <a:gs pos="12000">
                  <a:srgbClr val="E6C081"/>
                </a:gs>
                <a:gs pos="56000">
                  <a:srgbClr val="C58511"/>
                </a:gs>
                <a:gs pos="83000">
                  <a:srgbClr val="EEC687"/>
                </a:gs>
                <a:gs pos="100000">
                  <a:srgbClr val="F2E4CE"/>
                </a:gs>
              </a:gsLst>
              <a:lin ang="0" scaled="0"/>
            </a:gradFill>
            <a:ln>
              <a:noFill/>
            </a:ln>
            <a:effectLst>
              <a:outerShdw blurRad="471488" rotWithShape="0" algn="bl" dir="2220000" dist="47625">
                <a:srgbClr val="7C4747">
                  <a:alpha val="4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" name="Google Shape;57;p13"/>
            <p:cNvSpPr/>
            <p:nvPr/>
          </p:nvSpPr>
          <p:spPr>
            <a:xfrm>
              <a:off x="609600" y="619125"/>
              <a:ext cx="6341100" cy="94632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58" name="Google Shape;58;p13"/>
          <p:cNvSpPr txBox="1"/>
          <p:nvPr/>
        </p:nvSpPr>
        <p:spPr>
          <a:xfrm>
            <a:off x="1036800" y="885825"/>
            <a:ext cx="5486400" cy="954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6200">
                <a:solidFill>
                  <a:srgbClr val="1D1D1B"/>
                </a:solidFill>
                <a:latin typeface="Comfortaa"/>
                <a:ea typeface="Comfortaa"/>
                <a:cs typeface="Comfortaa"/>
                <a:sym typeface="Comfortaa"/>
              </a:rPr>
              <a:t>NAIL SALON</a:t>
            </a:r>
            <a:endParaRPr sz="6200">
              <a:solidFill>
                <a:srgbClr val="1D1D1B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59" name="Google Shape;59;p13"/>
          <p:cNvSpPr txBox="1"/>
          <p:nvPr/>
        </p:nvSpPr>
        <p:spPr>
          <a:xfrm>
            <a:off x="1036800" y="1228725"/>
            <a:ext cx="5486400" cy="109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7100">
                <a:solidFill>
                  <a:srgbClr val="F18E8E"/>
                </a:solidFill>
                <a:latin typeface="Hurricane"/>
                <a:ea typeface="Hurricane"/>
                <a:cs typeface="Hurricane"/>
                <a:sym typeface="Hurricane"/>
              </a:rPr>
              <a:t>Price List</a:t>
            </a:r>
            <a:endParaRPr sz="7100">
              <a:solidFill>
                <a:srgbClr val="F18E8E"/>
              </a:solidFill>
              <a:latin typeface="Hurricane"/>
              <a:ea typeface="Hurricane"/>
              <a:cs typeface="Hurricane"/>
              <a:sym typeface="Hurricane"/>
            </a:endParaRPr>
          </a:p>
        </p:txBody>
      </p:sp>
      <p:grpSp>
        <p:nvGrpSpPr>
          <p:cNvPr id="60" name="Google Shape;60;p13"/>
          <p:cNvGrpSpPr/>
          <p:nvPr/>
        </p:nvGrpSpPr>
        <p:grpSpPr>
          <a:xfrm>
            <a:off x="1255875" y="2152650"/>
            <a:ext cx="5435590" cy="2765525"/>
            <a:chOff x="1255875" y="2152650"/>
            <a:chExt cx="5435590" cy="2765525"/>
          </a:xfrm>
        </p:grpSpPr>
        <p:sp>
          <p:nvSpPr>
            <p:cNvPr id="61" name="Google Shape;61;p13"/>
            <p:cNvSpPr txBox="1"/>
            <p:nvPr/>
          </p:nvSpPr>
          <p:spPr>
            <a:xfrm>
              <a:off x="1255875" y="2152650"/>
              <a:ext cx="3906600" cy="923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6000">
                  <a:solidFill>
                    <a:srgbClr val="1D1D1B"/>
                  </a:solidFill>
                  <a:latin typeface="Hurricane"/>
                  <a:ea typeface="Hurricane"/>
                  <a:cs typeface="Hurricane"/>
                  <a:sym typeface="Hurricane"/>
                </a:rPr>
                <a:t>Manicure</a:t>
              </a:r>
              <a:endParaRPr sz="6000">
                <a:solidFill>
                  <a:srgbClr val="1D1D1B"/>
                </a:solidFill>
                <a:latin typeface="Hurricane"/>
                <a:ea typeface="Hurricane"/>
                <a:cs typeface="Hurricane"/>
                <a:sym typeface="Hurricane"/>
              </a:endParaRPr>
            </a:p>
          </p:txBody>
        </p:sp>
        <p:grpSp>
          <p:nvGrpSpPr>
            <p:cNvPr id="62" name="Google Shape;62;p13"/>
            <p:cNvGrpSpPr/>
            <p:nvPr/>
          </p:nvGrpSpPr>
          <p:grpSpPr>
            <a:xfrm>
              <a:off x="1652588" y="3085575"/>
              <a:ext cx="3552900" cy="1832600"/>
              <a:chOff x="1652588" y="3085575"/>
              <a:chExt cx="3552900" cy="1832600"/>
            </a:xfrm>
          </p:grpSpPr>
          <p:sp>
            <p:nvSpPr>
              <p:cNvPr id="63" name="Google Shape;63;p13"/>
              <p:cNvSpPr txBox="1"/>
              <p:nvPr/>
            </p:nvSpPr>
            <p:spPr>
              <a:xfrm>
                <a:off x="1652588" y="3085575"/>
                <a:ext cx="3552900" cy="18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200">
                    <a:solidFill>
                      <a:srgbClr val="1D1D1B"/>
                    </a:solidFill>
                    <a:latin typeface="Comfortaa Medium"/>
                    <a:ea typeface="Comfortaa Medium"/>
                    <a:cs typeface="Comfortaa Medium"/>
                    <a:sym typeface="Comfortaa Medium"/>
                  </a:rPr>
                  <a:t>Manicure (American)</a:t>
                </a:r>
                <a:endParaRPr sz="1200">
                  <a:solidFill>
                    <a:srgbClr val="1D1D1B"/>
                  </a:solidFill>
                  <a:latin typeface="Comfortaa Medium"/>
                  <a:ea typeface="Comfortaa Medium"/>
                  <a:cs typeface="Comfortaa Medium"/>
                  <a:sym typeface="Comfortaa Medium"/>
                </a:endParaRPr>
              </a:p>
            </p:txBody>
          </p:sp>
          <p:sp>
            <p:nvSpPr>
              <p:cNvPr id="64" name="Google Shape;64;p13"/>
              <p:cNvSpPr txBox="1"/>
              <p:nvPr/>
            </p:nvSpPr>
            <p:spPr>
              <a:xfrm>
                <a:off x="1652588" y="3415135"/>
                <a:ext cx="3552900" cy="18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200">
                    <a:solidFill>
                      <a:srgbClr val="1D1D1B"/>
                    </a:solidFill>
                    <a:latin typeface="Comfortaa Medium"/>
                    <a:ea typeface="Comfortaa Medium"/>
                    <a:cs typeface="Comfortaa Medium"/>
                    <a:sym typeface="Comfortaa Medium"/>
                  </a:rPr>
                  <a:t>Express Manicure (Gel American)</a:t>
                </a:r>
                <a:endParaRPr sz="1200">
                  <a:solidFill>
                    <a:srgbClr val="1D1D1B"/>
                  </a:solidFill>
                  <a:latin typeface="Comfortaa Medium"/>
                  <a:ea typeface="Comfortaa Medium"/>
                  <a:cs typeface="Comfortaa Medium"/>
                  <a:sym typeface="Comfortaa Medium"/>
                </a:endParaRPr>
              </a:p>
            </p:txBody>
          </p:sp>
          <p:sp>
            <p:nvSpPr>
              <p:cNvPr id="65" name="Google Shape;65;p13"/>
              <p:cNvSpPr txBox="1"/>
              <p:nvPr/>
            </p:nvSpPr>
            <p:spPr>
              <a:xfrm>
                <a:off x="1652588" y="3744695"/>
                <a:ext cx="3552900" cy="18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200">
                    <a:solidFill>
                      <a:srgbClr val="1D1D1B"/>
                    </a:solidFill>
                    <a:latin typeface="Comfortaa Medium"/>
                    <a:ea typeface="Comfortaa Medium"/>
                    <a:cs typeface="Comfortaa Medium"/>
                    <a:sym typeface="Comfortaa Medium"/>
                  </a:rPr>
                  <a:t>Manicure (French)</a:t>
                </a:r>
                <a:endParaRPr sz="1200">
                  <a:solidFill>
                    <a:srgbClr val="1D1D1B"/>
                  </a:solidFill>
                  <a:latin typeface="Comfortaa Medium"/>
                  <a:ea typeface="Comfortaa Medium"/>
                  <a:cs typeface="Comfortaa Medium"/>
                  <a:sym typeface="Comfortaa Medium"/>
                </a:endParaRPr>
              </a:p>
            </p:txBody>
          </p:sp>
          <p:sp>
            <p:nvSpPr>
              <p:cNvPr id="66" name="Google Shape;66;p13"/>
              <p:cNvSpPr txBox="1"/>
              <p:nvPr/>
            </p:nvSpPr>
            <p:spPr>
              <a:xfrm>
                <a:off x="1652588" y="4074255"/>
                <a:ext cx="3552900" cy="18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200">
                    <a:solidFill>
                      <a:srgbClr val="1D1D1B"/>
                    </a:solidFill>
                    <a:latin typeface="Comfortaa Medium"/>
                    <a:ea typeface="Comfortaa Medium"/>
                    <a:cs typeface="Comfortaa Medium"/>
                    <a:sym typeface="Comfortaa Medium"/>
                  </a:rPr>
                  <a:t>Express Manicure (Normal French)</a:t>
                </a:r>
                <a:endParaRPr sz="1200">
                  <a:solidFill>
                    <a:srgbClr val="1D1D1B"/>
                  </a:solidFill>
                  <a:latin typeface="Comfortaa Medium"/>
                  <a:ea typeface="Comfortaa Medium"/>
                  <a:cs typeface="Comfortaa Medium"/>
                  <a:sym typeface="Comfortaa Medium"/>
                </a:endParaRPr>
              </a:p>
            </p:txBody>
          </p:sp>
          <p:sp>
            <p:nvSpPr>
              <p:cNvPr id="67" name="Google Shape;67;p13"/>
              <p:cNvSpPr txBox="1"/>
              <p:nvPr/>
            </p:nvSpPr>
            <p:spPr>
              <a:xfrm>
                <a:off x="1652588" y="4403815"/>
                <a:ext cx="3552900" cy="18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200">
                    <a:solidFill>
                      <a:srgbClr val="1D1D1B"/>
                    </a:solidFill>
                    <a:latin typeface="Comfortaa Medium"/>
                    <a:ea typeface="Comfortaa Medium"/>
                    <a:cs typeface="Comfortaa Medium"/>
                    <a:sym typeface="Comfortaa Medium"/>
                  </a:rPr>
                  <a:t>Kids Manicure</a:t>
                </a:r>
                <a:endParaRPr sz="1200">
                  <a:solidFill>
                    <a:srgbClr val="1D1D1B"/>
                  </a:solidFill>
                  <a:latin typeface="Comfortaa Medium"/>
                  <a:ea typeface="Comfortaa Medium"/>
                  <a:cs typeface="Comfortaa Medium"/>
                  <a:sym typeface="Comfortaa Medium"/>
                </a:endParaRPr>
              </a:p>
            </p:txBody>
          </p:sp>
          <p:sp>
            <p:nvSpPr>
              <p:cNvPr id="68" name="Google Shape;68;p13"/>
              <p:cNvSpPr txBox="1"/>
              <p:nvPr/>
            </p:nvSpPr>
            <p:spPr>
              <a:xfrm>
                <a:off x="1652588" y="4733375"/>
                <a:ext cx="3552900" cy="18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200">
                    <a:solidFill>
                      <a:srgbClr val="1D1D1B"/>
                    </a:solidFill>
                    <a:latin typeface="Comfortaa Medium"/>
                    <a:ea typeface="Comfortaa Medium"/>
                    <a:cs typeface="Comfortaa Medium"/>
                    <a:sym typeface="Comfortaa Medium"/>
                  </a:rPr>
                  <a:t>Luxury Manicure (Gel French)</a:t>
                </a:r>
                <a:endParaRPr sz="1200">
                  <a:solidFill>
                    <a:srgbClr val="1D1D1B"/>
                  </a:solidFill>
                  <a:latin typeface="Comfortaa Medium"/>
                  <a:ea typeface="Comfortaa Medium"/>
                  <a:cs typeface="Comfortaa Medium"/>
                  <a:sym typeface="Comfortaa Medium"/>
                </a:endParaRPr>
              </a:p>
            </p:txBody>
          </p:sp>
        </p:grpSp>
        <p:grpSp>
          <p:nvGrpSpPr>
            <p:cNvPr id="69" name="Google Shape;69;p13"/>
            <p:cNvGrpSpPr/>
            <p:nvPr/>
          </p:nvGrpSpPr>
          <p:grpSpPr>
            <a:xfrm>
              <a:off x="5872165" y="3085575"/>
              <a:ext cx="819300" cy="1832600"/>
              <a:chOff x="1652590" y="3085575"/>
              <a:chExt cx="819300" cy="1832600"/>
            </a:xfrm>
          </p:grpSpPr>
          <p:sp>
            <p:nvSpPr>
              <p:cNvPr id="70" name="Google Shape;70;p13"/>
              <p:cNvSpPr txBox="1"/>
              <p:nvPr/>
            </p:nvSpPr>
            <p:spPr>
              <a:xfrm>
                <a:off x="1652590" y="3085575"/>
                <a:ext cx="819300" cy="18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200">
                    <a:solidFill>
                      <a:srgbClr val="1D1D1B"/>
                    </a:solidFill>
                    <a:latin typeface="Comfortaa Medium"/>
                    <a:ea typeface="Comfortaa Medium"/>
                    <a:cs typeface="Comfortaa Medium"/>
                    <a:sym typeface="Comfortaa Medium"/>
                  </a:rPr>
                  <a:t>$ 15.00</a:t>
                </a:r>
                <a:endParaRPr sz="1200">
                  <a:solidFill>
                    <a:srgbClr val="1D1D1B"/>
                  </a:solidFill>
                  <a:latin typeface="Comfortaa Medium"/>
                  <a:ea typeface="Comfortaa Medium"/>
                  <a:cs typeface="Comfortaa Medium"/>
                  <a:sym typeface="Comfortaa Medium"/>
                </a:endParaRPr>
              </a:p>
            </p:txBody>
          </p:sp>
          <p:sp>
            <p:nvSpPr>
              <p:cNvPr id="71" name="Google Shape;71;p13"/>
              <p:cNvSpPr txBox="1"/>
              <p:nvPr/>
            </p:nvSpPr>
            <p:spPr>
              <a:xfrm>
                <a:off x="1652590" y="3415135"/>
                <a:ext cx="819300" cy="18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200">
                    <a:solidFill>
                      <a:srgbClr val="1D1D1B"/>
                    </a:solidFill>
                    <a:latin typeface="Comfortaa Medium"/>
                    <a:ea typeface="Comfortaa Medium"/>
                    <a:cs typeface="Comfortaa Medium"/>
                    <a:sym typeface="Comfortaa Medium"/>
                  </a:rPr>
                  <a:t>$ 16.00</a:t>
                </a:r>
                <a:endParaRPr sz="1200">
                  <a:solidFill>
                    <a:srgbClr val="1D1D1B"/>
                  </a:solidFill>
                  <a:latin typeface="Comfortaa Medium"/>
                  <a:ea typeface="Comfortaa Medium"/>
                  <a:cs typeface="Comfortaa Medium"/>
                  <a:sym typeface="Comfortaa Medium"/>
                </a:endParaRPr>
              </a:p>
            </p:txBody>
          </p:sp>
          <p:sp>
            <p:nvSpPr>
              <p:cNvPr id="72" name="Google Shape;72;p13"/>
              <p:cNvSpPr txBox="1"/>
              <p:nvPr/>
            </p:nvSpPr>
            <p:spPr>
              <a:xfrm>
                <a:off x="1652590" y="3744695"/>
                <a:ext cx="819300" cy="18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200">
                    <a:solidFill>
                      <a:srgbClr val="1D1D1B"/>
                    </a:solidFill>
                    <a:latin typeface="Comfortaa Medium"/>
                    <a:ea typeface="Comfortaa Medium"/>
                    <a:cs typeface="Comfortaa Medium"/>
                    <a:sym typeface="Comfortaa Medium"/>
                  </a:rPr>
                  <a:t>$ 17.50</a:t>
                </a:r>
                <a:endParaRPr sz="1200">
                  <a:solidFill>
                    <a:srgbClr val="1D1D1B"/>
                  </a:solidFill>
                  <a:latin typeface="Comfortaa Medium"/>
                  <a:ea typeface="Comfortaa Medium"/>
                  <a:cs typeface="Comfortaa Medium"/>
                  <a:sym typeface="Comfortaa Medium"/>
                </a:endParaRPr>
              </a:p>
            </p:txBody>
          </p:sp>
          <p:sp>
            <p:nvSpPr>
              <p:cNvPr id="73" name="Google Shape;73;p13"/>
              <p:cNvSpPr txBox="1"/>
              <p:nvPr/>
            </p:nvSpPr>
            <p:spPr>
              <a:xfrm>
                <a:off x="1652590" y="4074255"/>
                <a:ext cx="819300" cy="18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200">
                    <a:solidFill>
                      <a:srgbClr val="1D1D1B"/>
                    </a:solidFill>
                    <a:latin typeface="Comfortaa Medium"/>
                    <a:ea typeface="Comfortaa Medium"/>
                    <a:cs typeface="Comfortaa Medium"/>
                    <a:sym typeface="Comfortaa Medium"/>
                  </a:rPr>
                  <a:t>$ 12.00</a:t>
                </a:r>
                <a:endParaRPr sz="1200">
                  <a:solidFill>
                    <a:srgbClr val="1D1D1B"/>
                  </a:solidFill>
                  <a:latin typeface="Comfortaa Medium"/>
                  <a:ea typeface="Comfortaa Medium"/>
                  <a:cs typeface="Comfortaa Medium"/>
                  <a:sym typeface="Comfortaa Medium"/>
                </a:endParaRPr>
              </a:p>
            </p:txBody>
          </p:sp>
          <p:sp>
            <p:nvSpPr>
              <p:cNvPr id="74" name="Google Shape;74;p13"/>
              <p:cNvSpPr txBox="1"/>
              <p:nvPr/>
            </p:nvSpPr>
            <p:spPr>
              <a:xfrm>
                <a:off x="1652590" y="4403815"/>
                <a:ext cx="819300" cy="18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200">
                    <a:solidFill>
                      <a:srgbClr val="1D1D1B"/>
                    </a:solidFill>
                    <a:latin typeface="Comfortaa Medium"/>
                    <a:ea typeface="Comfortaa Medium"/>
                    <a:cs typeface="Comfortaa Medium"/>
                    <a:sym typeface="Comfortaa Medium"/>
                  </a:rPr>
                  <a:t>$ 17.25</a:t>
                </a:r>
                <a:endParaRPr sz="1200">
                  <a:solidFill>
                    <a:srgbClr val="1D1D1B"/>
                  </a:solidFill>
                  <a:latin typeface="Comfortaa Medium"/>
                  <a:ea typeface="Comfortaa Medium"/>
                  <a:cs typeface="Comfortaa Medium"/>
                  <a:sym typeface="Comfortaa Medium"/>
                </a:endParaRPr>
              </a:p>
            </p:txBody>
          </p:sp>
          <p:sp>
            <p:nvSpPr>
              <p:cNvPr id="75" name="Google Shape;75;p13"/>
              <p:cNvSpPr txBox="1"/>
              <p:nvPr/>
            </p:nvSpPr>
            <p:spPr>
              <a:xfrm>
                <a:off x="1652590" y="4733375"/>
                <a:ext cx="819300" cy="18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200">
                    <a:solidFill>
                      <a:srgbClr val="1D1D1B"/>
                    </a:solidFill>
                    <a:latin typeface="Comfortaa Medium"/>
                    <a:ea typeface="Comfortaa Medium"/>
                    <a:cs typeface="Comfortaa Medium"/>
                    <a:sym typeface="Comfortaa Medium"/>
                  </a:rPr>
                  <a:t>$ 18.10</a:t>
                </a:r>
                <a:endParaRPr sz="1200">
                  <a:solidFill>
                    <a:srgbClr val="1D1D1B"/>
                  </a:solidFill>
                  <a:latin typeface="Comfortaa Medium"/>
                  <a:ea typeface="Comfortaa Medium"/>
                  <a:cs typeface="Comfortaa Medium"/>
                  <a:sym typeface="Comfortaa Medium"/>
                </a:endParaRPr>
              </a:p>
            </p:txBody>
          </p:sp>
        </p:grpSp>
      </p:grpSp>
      <p:grpSp>
        <p:nvGrpSpPr>
          <p:cNvPr id="76" name="Google Shape;76;p13"/>
          <p:cNvGrpSpPr/>
          <p:nvPr/>
        </p:nvGrpSpPr>
        <p:grpSpPr>
          <a:xfrm>
            <a:off x="1255875" y="5040200"/>
            <a:ext cx="5435590" cy="2435965"/>
            <a:chOff x="1255875" y="2152650"/>
            <a:chExt cx="5435590" cy="2435965"/>
          </a:xfrm>
        </p:grpSpPr>
        <p:sp>
          <p:nvSpPr>
            <p:cNvPr id="77" name="Google Shape;77;p13"/>
            <p:cNvSpPr txBox="1"/>
            <p:nvPr/>
          </p:nvSpPr>
          <p:spPr>
            <a:xfrm>
              <a:off x="1255875" y="2152650"/>
              <a:ext cx="3906600" cy="923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6000">
                  <a:solidFill>
                    <a:srgbClr val="1D1D1B"/>
                  </a:solidFill>
                  <a:latin typeface="Hurricane"/>
                  <a:ea typeface="Hurricane"/>
                  <a:cs typeface="Hurricane"/>
                  <a:sym typeface="Hurricane"/>
                </a:rPr>
                <a:t>Pedicure</a:t>
              </a:r>
              <a:endParaRPr sz="6000">
                <a:solidFill>
                  <a:srgbClr val="1D1D1B"/>
                </a:solidFill>
                <a:latin typeface="Hurricane"/>
                <a:ea typeface="Hurricane"/>
                <a:cs typeface="Hurricane"/>
                <a:sym typeface="Hurricane"/>
              </a:endParaRPr>
            </a:p>
          </p:txBody>
        </p:sp>
        <p:grpSp>
          <p:nvGrpSpPr>
            <p:cNvPr id="78" name="Google Shape;78;p13"/>
            <p:cNvGrpSpPr/>
            <p:nvPr/>
          </p:nvGrpSpPr>
          <p:grpSpPr>
            <a:xfrm>
              <a:off x="1652588" y="3085575"/>
              <a:ext cx="3552900" cy="1503040"/>
              <a:chOff x="1652588" y="3085575"/>
              <a:chExt cx="3552900" cy="1503040"/>
            </a:xfrm>
          </p:grpSpPr>
          <p:sp>
            <p:nvSpPr>
              <p:cNvPr id="79" name="Google Shape;79;p13"/>
              <p:cNvSpPr txBox="1"/>
              <p:nvPr/>
            </p:nvSpPr>
            <p:spPr>
              <a:xfrm>
                <a:off x="1652588" y="3085575"/>
                <a:ext cx="3552900" cy="18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200">
                    <a:solidFill>
                      <a:srgbClr val="1D1D1B"/>
                    </a:solidFill>
                    <a:latin typeface="Comfortaa Medium"/>
                    <a:ea typeface="Comfortaa Medium"/>
                    <a:cs typeface="Comfortaa Medium"/>
                    <a:sym typeface="Comfortaa Medium"/>
                  </a:rPr>
                  <a:t>Classic Pedicure (Gel)</a:t>
                </a:r>
                <a:endParaRPr sz="1200">
                  <a:solidFill>
                    <a:srgbClr val="1D1D1B"/>
                  </a:solidFill>
                  <a:latin typeface="Comfortaa Medium"/>
                  <a:ea typeface="Comfortaa Medium"/>
                  <a:cs typeface="Comfortaa Medium"/>
                  <a:sym typeface="Comfortaa Medium"/>
                </a:endParaRPr>
              </a:p>
            </p:txBody>
          </p:sp>
          <p:sp>
            <p:nvSpPr>
              <p:cNvPr id="80" name="Google Shape;80;p13"/>
              <p:cNvSpPr txBox="1"/>
              <p:nvPr/>
            </p:nvSpPr>
            <p:spPr>
              <a:xfrm>
                <a:off x="1652588" y="3415135"/>
                <a:ext cx="3552900" cy="18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200">
                    <a:solidFill>
                      <a:srgbClr val="1D1D1B"/>
                    </a:solidFill>
                    <a:latin typeface="Comfortaa Medium"/>
                    <a:ea typeface="Comfortaa Medium"/>
                    <a:cs typeface="Comfortaa Medium"/>
                    <a:sym typeface="Comfortaa Medium"/>
                  </a:rPr>
                  <a:t>Classic Pedicure (American)</a:t>
                </a:r>
                <a:endParaRPr sz="1200">
                  <a:solidFill>
                    <a:srgbClr val="1D1D1B"/>
                  </a:solidFill>
                  <a:latin typeface="Comfortaa Medium"/>
                  <a:ea typeface="Comfortaa Medium"/>
                  <a:cs typeface="Comfortaa Medium"/>
                  <a:sym typeface="Comfortaa Medium"/>
                </a:endParaRPr>
              </a:p>
            </p:txBody>
          </p:sp>
          <p:sp>
            <p:nvSpPr>
              <p:cNvPr id="81" name="Google Shape;81;p13"/>
              <p:cNvSpPr txBox="1"/>
              <p:nvPr/>
            </p:nvSpPr>
            <p:spPr>
              <a:xfrm>
                <a:off x="1652588" y="3744695"/>
                <a:ext cx="3552900" cy="18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200">
                    <a:solidFill>
                      <a:srgbClr val="1D1D1B"/>
                    </a:solidFill>
                    <a:latin typeface="Comfortaa Medium"/>
                    <a:ea typeface="Comfortaa Medium"/>
                    <a:cs typeface="Comfortaa Medium"/>
                    <a:sym typeface="Comfortaa Medium"/>
                  </a:rPr>
                  <a:t>Kids Pedicure</a:t>
                </a:r>
                <a:endParaRPr sz="1200">
                  <a:solidFill>
                    <a:srgbClr val="1D1D1B"/>
                  </a:solidFill>
                  <a:latin typeface="Comfortaa Medium"/>
                  <a:ea typeface="Comfortaa Medium"/>
                  <a:cs typeface="Comfortaa Medium"/>
                  <a:sym typeface="Comfortaa Medium"/>
                </a:endParaRPr>
              </a:p>
            </p:txBody>
          </p:sp>
          <p:sp>
            <p:nvSpPr>
              <p:cNvPr id="82" name="Google Shape;82;p13"/>
              <p:cNvSpPr txBox="1"/>
              <p:nvPr/>
            </p:nvSpPr>
            <p:spPr>
              <a:xfrm>
                <a:off x="1652588" y="4074255"/>
                <a:ext cx="3552900" cy="18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200">
                    <a:solidFill>
                      <a:srgbClr val="1D1D1B"/>
                    </a:solidFill>
                    <a:latin typeface="Comfortaa Medium"/>
                    <a:ea typeface="Comfortaa Medium"/>
                    <a:cs typeface="Comfortaa Medium"/>
                    <a:sym typeface="Comfortaa Medium"/>
                  </a:rPr>
                  <a:t>Luxury Slush Pedicure</a:t>
                </a:r>
                <a:endParaRPr sz="1200">
                  <a:solidFill>
                    <a:srgbClr val="1D1D1B"/>
                  </a:solidFill>
                  <a:latin typeface="Comfortaa Medium"/>
                  <a:ea typeface="Comfortaa Medium"/>
                  <a:cs typeface="Comfortaa Medium"/>
                  <a:sym typeface="Comfortaa Medium"/>
                </a:endParaRPr>
              </a:p>
            </p:txBody>
          </p:sp>
          <p:sp>
            <p:nvSpPr>
              <p:cNvPr id="83" name="Google Shape;83;p13"/>
              <p:cNvSpPr txBox="1"/>
              <p:nvPr/>
            </p:nvSpPr>
            <p:spPr>
              <a:xfrm>
                <a:off x="1652588" y="4403815"/>
                <a:ext cx="3552900" cy="18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200">
                    <a:solidFill>
                      <a:srgbClr val="1D1D1B"/>
                    </a:solidFill>
                    <a:latin typeface="Comfortaa Medium"/>
                    <a:ea typeface="Comfortaa Medium"/>
                    <a:cs typeface="Comfortaa Medium"/>
                    <a:sym typeface="Comfortaa Medium"/>
                  </a:rPr>
                  <a:t>Dry Express Pedicure</a:t>
                </a:r>
                <a:endParaRPr sz="1200">
                  <a:solidFill>
                    <a:srgbClr val="1D1D1B"/>
                  </a:solidFill>
                  <a:latin typeface="Comfortaa Medium"/>
                  <a:ea typeface="Comfortaa Medium"/>
                  <a:cs typeface="Comfortaa Medium"/>
                  <a:sym typeface="Comfortaa Medium"/>
                </a:endParaRPr>
              </a:p>
            </p:txBody>
          </p:sp>
        </p:grpSp>
        <p:grpSp>
          <p:nvGrpSpPr>
            <p:cNvPr id="84" name="Google Shape;84;p13"/>
            <p:cNvGrpSpPr/>
            <p:nvPr/>
          </p:nvGrpSpPr>
          <p:grpSpPr>
            <a:xfrm>
              <a:off x="5872165" y="3085575"/>
              <a:ext cx="819300" cy="1503040"/>
              <a:chOff x="1652590" y="3085575"/>
              <a:chExt cx="819300" cy="1503040"/>
            </a:xfrm>
          </p:grpSpPr>
          <p:sp>
            <p:nvSpPr>
              <p:cNvPr id="85" name="Google Shape;85;p13"/>
              <p:cNvSpPr txBox="1"/>
              <p:nvPr/>
            </p:nvSpPr>
            <p:spPr>
              <a:xfrm>
                <a:off x="1652590" y="3085575"/>
                <a:ext cx="819300" cy="18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200">
                    <a:solidFill>
                      <a:srgbClr val="1D1D1B"/>
                    </a:solidFill>
                    <a:latin typeface="Comfortaa Medium"/>
                    <a:ea typeface="Comfortaa Medium"/>
                    <a:cs typeface="Comfortaa Medium"/>
                    <a:sym typeface="Comfortaa Medium"/>
                  </a:rPr>
                  <a:t>$ 15.00</a:t>
                </a:r>
                <a:endParaRPr sz="1200">
                  <a:solidFill>
                    <a:srgbClr val="1D1D1B"/>
                  </a:solidFill>
                  <a:latin typeface="Comfortaa Medium"/>
                  <a:ea typeface="Comfortaa Medium"/>
                  <a:cs typeface="Comfortaa Medium"/>
                  <a:sym typeface="Comfortaa Medium"/>
                </a:endParaRPr>
              </a:p>
            </p:txBody>
          </p:sp>
          <p:sp>
            <p:nvSpPr>
              <p:cNvPr id="86" name="Google Shape;86;p13"/>
              <p:cNvSpPr txBox="1"/>
              <p:nvPr/>
            </p:nvSpPr>
            <p:spPr>
              <a:xfrm>
                <a:off x="1652590" y="3415135"/>
                <a:ext cx="819300" cy="18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200">
                    <a:solidFill>
                      <a:srgbClr val="1D1D1B"/>
                    </a:solidFill>
                    <a:latin typeface="Comfortaa Medium"/>
                    <a:ea typeface="Comfortaa Medium"/>
                    <a:cs typeface="Comfortaa Medium"/>
                    <a:sym typeface="Comfortaa Medium"/>
                  </a:rPr>
                  <a:t>$ 16.00</a:t>
                </a:r>
                <a:endParaRPr sz="1200">
                  <a:solidFill>
                    <a:srgbClr val="1D1D1B"/>
                  </a:solidFill>
                  <a:latin typeface="Comfortaa Medium"/>
                  <a:ea typeface="Comfortaa Medium"/>
                  <a:cs typeface="Comfortaa Medium"/>
                  <a:sym typeface="Comfortaa Medium"/>
                </a:endParaRPr>
              </a:p>
            </p:txBody>
          </p:sp>
          <p:sp>
            <p:nvSpPr>
              <p:cNvPr id="87" name="Google Shape;87;p13"/>
              <p:cNvSpPr txBox="1"/>
              <p:nvPr/>
            </p:nvSpPr>
            <p:spPr>
              <a:xfrm>
                <a:off x="1652590" y="3744695"/>
                <a:ext cx="819300" cy="18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200">
                    <a:solidFill>
                      <a:srgbClr val="1D1D1B"/>
                    </a:solidFill>
                    <a:latin typeface="Comfortaa Medium"/>
                    <a:ea typeface="Comfortaa Medium"/>
                    <a:cs typeface="Comfortaa Medium"/>
                    <a:sym typeface="Comfortaa Medium"/>
                  </a:rPr>
                  <a:t>$ 17.50</a:t>
                </a:r>
                <a:endParaRPr sz="1200">
                  <a:solidFill>
                    <a:srgbClr val="1D1D1B"/>
                  </a:solidFill>
                  <a:latin typeface="Comfortaa Medium"/>
                  <a:ea typeface="Comfortaa Medium"/>
                  <a:cs typeface="Comfortaa Medium"/>
                  <a:sym typeface="Comfortaa Medium"/>
                </a:endParaRPr>
              </a:p>
            </p:txBody>
          </p:sp>
          <p:sp>
            <p:nvSpPr>
              <p:cNvPr id="88" name="Google Shape;88;p13"/>
              <p:cNvSpPr txBox="1"/>
              <p:nvPr/>
            </p:nvSpPr>
            <p:spPr>
              <a:xfrm>
                <a:off x="1652590" y="4074255"/>
                <a:ext cx="819300" cy="18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200">
                    <a:solidFill>
                      <a:srgbClr val="1D1D1B"/>
                    </a:solidFill>
                    <a:latin typeface="Comfortaa Medium"/>
                    <a:ea typeface="Comfortaa Medium"/>
                    <a:cs typeface="Comfortaa Medium"/>
                    <a:sym typeface="Comfortaa Medium"/>
                  </a:rPr>
                  <a:t>$ 12.00</a:t>
                </a:r>
                <a:endParaRPr sz="1200">
                  <a:solidFill>
                    <a:srgbClr val="1D1D1B"/>
                  </a:solidFill>
                  <a:latin typeface="Comfortaa Medium"/>
                  <a:ea typeface="Comfortaa Medium"/>
                  <a:cs typeface="Comfortaa Medium"/>
                  <a:sym typeface="Comfortaa Medium"/>
                </a:endParaRPr>
              </a:p>
            </p:txBody>
          </p:sp>
          <p:sp>
            <p:nvSpPr>
              <p:cNvPr id="89" name="Google Shape;89;p13"/>
              <p:cNvSpPr txBox="1"/>
              <p:nvPr/>
            </p:nvSpPr>
            <p:spPr>
              <a:xfrm>
                <a:off x="1652590" y="4403815"/>
                <a:ext cx="819300" cy="18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200">
                    <a:solidFill>
                      <a:srgbClr val="1D1D1B"/>
                    </a:solidFill>
                    <a:latin typeface="Comfortaa Medium"/>
                    <a:ea typeface="Comfortaa Medium"/>
                    <a:cs typeface="Comfortaa Medium"/>
                    <a:sym typeface="Comfortaa Medium"/>
                  </a:rPr>
                  <a:t>$ 17.25</a:t>
                </a:r>
                <a:endParaRPr sz="1200">
                  <a:solidFill>
                    <a:srgbClr val="1D1D1B"/>
                  </a:solidFill>
                  <a:latin typeface="Comfortaa Medium"/>
                  <a:ea typeface="Comfortaa Medium"/>
                  <a:cs typeface="Comfortaa Medium"/>
                  <a:sym typeface="Comfortaa Medium"/>
                </a:endParaRPr>
              </a:p>
            </p:txBody>
          </p:sp>
        </p:grpSp>
      </p:grpSp>
      <p:grpSp>
        <p:nvGrpSpPr>
          <p:cNvPr id="90" name="Google Shape;90;p13"/>
          <p:cNvGrpSpPr/>
          <p:nvPr/>
        </p:nvGrpSpPr>
        <p:grpSpPr>
          <a:xfrm>
            <a:off x="1255875" y="7650050"/>
            <a:ext cx="5435590" cy="1776845"/>
            <a:chOff x="1255875" y="2152650"/>
            <a:chExt cx="5435590" cy="1776845"/>
          </a:xfrm>
        </p:grpSpPr>
        <p:sp>
          <p:nvSpPr>
            <p:cNvPr id="91" name="Google Shape;91;p13"/>
            <p:cNvSpPr txBox="1"/>
            <p:nvPr/>
          </p:nvSpPr>
          <p:spPr>
            <a:xfrm>
              <a:off x="1255875" y="2152650"/>
              <a:ext cx="3906600" cy="923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6000">
                  <a:solidFill>
                    <a:srgbClr val="1D1D1B"/>
                  </a:solidFill>
                  <a:latin typeface="Hurricane"/>
                  <a:ea typeface="Hurricane"/>
                  <a:cs typeface="Hurricane"/>
                  <a:sym typeface="Hurricane"/>
                </a:rPr>
                <a:t>Nail Repair </a:t>
              </a:r>
              <a:endParaRPr sz="6000">
                <a:solidFill>
                  <a:srgbClr val="1D1D1B"/>
                </a:solidFill>
                <a:latin typeface="Hurricane"/>
                <a:ea typeface="Hurricane"/>
                <a:cs typeface="Hurricane"/>
                <a:sym typeface="Hurricane"/>
              </a:endParaRPr>
            </a:p>
          </p:txBody>
        </p:sp>
        <p:grpSp>
          <p:nvGrpSpPr>
            <p:cNvPr id="92" name="Google Shape;92;p13"/>
            <p:cNvGrpSpPr/>
            <p:nvPr/>
          </p:nvGrpSpPr>
          <p:grpSpPr>
            <a:xfrm>
              <a:off x="1652588" y="3085575"/>
              <a:ext cx="3552900" cy="843920"/>
              <a:chOff x="1652588" y="3085575"/>
              <a:chExt cx="3552900" cy="843920"/>
            </a:xfrm>
          </p:grpSpPr>
          <p:sp>
            <p:nvSpPr>
              <p:cNvPr id="93" name="Google Shape;93;p13"/>
              <p:cNvSpPr txBox="1"/>
              <p:nvPr/>
            </p:nvSpPr>
            <p:spPr>
              <a:xfrm>
                <a:off x="1652588" y="3085575"/>
                <a:ext cx="3552900" cy="18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200">
                    <a:solidFill>
                      <a:srgbClr val="1D1D1B"/>
                    </a:solidFill>
                    <a:latin typeface="Comfortaa Medium"/>
                    <a:ea typeface="Comfortaa Medium"/>
                    <a:cs typeface="Comfortaa Medium"/>
                    <a:sym typeface="Comfortaa Medium"/>
                  </a:rPr>
                  <a:t>Shellac / Gel Removal</a:t>
                </a:r>
                <a:endParaRPr sz="1200">
                  <a:solidFill>
                    <a:srgbClr val="1D1D1B"/>
                  </a:solidFill>
                  <a:latin typeface="Comfortaa Medium"/>
                  <a:ea typeface="Comfortaa Medium"/>
                  <a:cs typeface="Comfortaa Medium"/>
                  <a:sym typeface="Comfortaa Medium"/>
                </a:endParaRPr>
              </a:p>
            </p:txBody>
          </p:sp>
          <p:sp>
            <p:nvSpPr>
              <p:cNvPr id="94" name="Google Shape;94;p13"/>
              <p:cNvSpPr txBox="1"/>
              <p:nvPr/>
            </p:nvSpPr>
            <p:spPr>
              <a:xfrm>
                <a:off x="1652588" y="3415135"/>
                <a:ext cx="3552900" cy="18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200">
                    <a:solidFill>
                      <a:srgbClr val="1D1D1B"/>
                    </a:solidFill>
                    <a:latin typeface="Comfortaa Medium"/>
                    <a:ea typeface="Comfortaa Medium"/>
                    <a:cs typeface="Comfortaa Medium"/>
                    <a:sym typeface="Comfortaa Medium"/>
                  </a:rPr>
                  <a:t>Nail Enhancements</a:t>
                </a:r>
                <a:endParaRPr sz="1200">
                  <a:solidFill>
                    <a:srgbClr val="1D1D1B"/>
                  </a:solidFill>
                  <a:latin typeface="Comfortaa Medium"/>
                  <a:ea typeface="Comfortaa Medium"/>
                  <a:cs typeface="Comfortaa Medium"/>
                  <a:sym typeface="Comfortaa Medium"/>
                </a:endParaRPr>
              </a:p>
            </p:txBody>
          </p:sp>
          <p:sp>
            <p:nvSpPr>
              <p:cNvPr id="95" name="Google Shape;95;p13"/>
              <p:cNvSpPr txBox="1"/>
              <p:nvPr/>
            </p:nvSpPr>
            <p:spPr>
              <a:xfrm>
                <a:off x="1652588" y="3744695"/>
                <a:ext cx="3552900" cy="18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200">
                    <a:solidFill>
                      <a:srgbClr val="1D1D1B"/>
                    </a:solidFill>
                    <a:latin typeface="Comfortaa Medium"/>
                    <a:ea typeface="Comfortaa Medium"/>
                    <a:cs typeface="Comfortaa Medium"/>
                    <a:sym typeface="Comfortaa Medium"/>
                  </a:rPr>
                  <a:t>Repair Nail Enhancements (Per Nail)</a:t>
                </a:r>
                <a:endParaRPr sz="1200">
                  <a:solidFill>
                    <a:srgbClr val="1D1D1B"/>
                  </a:solidFill>
                  <a:latin typeface="Comfortaa Medium"/>
                  <a:ea typeface="Comfortaa Medium"/>
                  <a:cs typeface="Comfortaa Medium"/>
                  <a:sym typeface="Comfortaa Medium"/>
                </a:endParaRPr>
              </a:p>
            </p:txBody>
          </p:sp>
        </p:grpSp>
        <p:grpSp>
          <p:nvGrpSpPr>
            <p:cNvPr id="96" name="Google Shape;96;p13"/>
            <p:cNvGrpSpPr/>
            <p:nvPr/>
          </p:nvGrpSpPr>
          <p:grpSpPr>
            <a:xfrm>
              <a:off x="5872165" y="3085575"/>
              <a:ext cx="819300" cy="843920"/>
              <a:chOff x="1652590" y="3085575"/>
              <a:chExt cx="819300" cy="843920"/>
            </a:xfrm>
          </p:grpSpPr>
          <p:sp>
            <p:nvSpPr>
              <p:cNvPr id="97" name="Google Shape;97;p13"/>
              <p:cNvSpPr txBox="1"/>
              <p:nvPr/>
            </p:nvSpPr>
            <p:spPr>
              <a:xfrm>
                <a:off x="1652590" y="3085575"/>
                <a:ext cx="819300" cy="18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200">
                    <a:solidFill>
                      <a:srgbClr val="1D1D1B"/>
                    </a:solidFill>
                    <a:latin typeface="Comfortaa Medium"/>
                    <a:ea typeface="Comfortaa Medium"/>
                    <a:cs typeface="Comfortaa Medium"/>
                    <a:sym typeface="Comfortaa Medium"/>
                  </a:rPr>
                  <a:t>$ 15.00</a:t>
                </a:r>
                <a:endParaRPr sz="1200">
                  <a:solidFill>
                    <a:srgbClr val="1D1D1B"/>
                  </a:solidFill>
                  <a:latin typeface="Comfortaa Medium"/>
                  <a:ea typeface="Comfortaa Medium"/>
                  <a:cs typeface="Comfortaa Medium"/>
                  <a:sym typeface="Comfortaa Medium"/>
                </a:endParaRPr>
              </a:p>
            </p:txBody>
          </p:sp>
          <p:sp>
            <p:nvSpPr>
              <p:cNvPr id="98" name="Google Shape;98;p13"/>
              <p:cNvSpPr txBox="1"/>
              <p:nvPr/>
            </p:nvSpPr>
            <p:spPr>
              <a:xfrm>
                <a:off x="1652590" y="3415135"/>
                <a:ext cx="819300" cy="18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200">
                    <a:solidFill>
                      <a:srgbClr val="1D1D1B"/>
                    </a:solidFill>
                    <a:latin typeface="Comfortaa Medium"/>
                    <a:ea typeface="Comfortaa Medium"/>
                    <a:cs typeface="Comfortaa Medium"/>
                    <a:sym typeface="Comfortaa Medium"/>
                  </a:rPr>
                  <a:t>$ 16.00</a:t>
                </a:r>
                <a:endParaRPr sz="1200">
                  <a:solidFill>
                    <a:srgbClr val="1D1D1B"/>
                  </a:solidFill>
                  <a:latin typeface="Comfortaa Medium"/>
                  <a:ea typeface="Comfortaa Medium"/>
                  <a:cs typeface="Comfortaa Medium"/>
                  <a:sym typeface="Comfortaa Medium"/>
                </a:endParaRPr>
              </a:p>
            </p:txBody>
          </p:sp>
          <p:sp>
            <p:nvSpPr>
              <p:cNvPr id="99" name="Google Shape;99;p13"/>
              <p:cNvSpPr txBox="1"/>
              <p:nvPr/>
            </p:nvSpPr>
            <p:spPr>
              <a:xfrm>
                <a:off x="1652590" y="3744695"/>
                <a:ext cx="819300" cy="18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200">
                    <a:solidFill>
                      <a:srgbClr val="1D1D1B"/>
                    </a:solidFill>
                    <a:latin typeface="Comfortaa Medium"/>
                    <a:ea typeface="Comfortaa Medium"/>
                    <a:cs typeface="Comfortaa Medium"/>
                    <a:sym typeface="Comfortaa Medium"/>
                  </a:rPr>
                  <a:t>$ 17.50</a:t>
                </a:r>
                <a:endParaRPr sz="1200">
                  <a:solidFill>
                    <a:srgbClr val="1D1D1B"/>
                  </a:solidFill>
                  <a:latin typeface="Comfortaa Medium"/>
                  <a:ea typeface="Comfortaa Medium"/>
                  <a:cs typeface="Comfortaa Medium"/>
                  <a:sym typeface="Comfortaa Medium"/>
                </a:endParaRPr>
              </a:p>
            </p:txBody>
          </p:sp>
        </p:grpSp>
      </p:grpSp>
      <p:grpSp>
        <p:nvGrpSpPr>
          <p:cNvPr id="100" name="Google Shape;100;p13"/>
          <p:cNvGrpSpPr/>
          <p:nvPr/>
        </p:nvGrpSpPr>
        <p:grpSpPr>
          <a:xfrm>
            <a:off x="1260000" y="2464500"/>
            <a:ext cx="5435598" cy="6675748"/>
            <a:chOff x="1260000" y="2464500"/>
            <a:chExt cx="5435598" cy="6675748"/>
          </a:xfrm>
        </p:grpSpPr>
        <p:pic>
          <p:nvPicPr>
            <p:cNvPr id="101" name="Google Shape;101;p13"/>
            <p:cNvPicPr preferRelativeResize="0"/>
            <p:nvPr/>
          </p:nvPicPr>
          <p:blipFill>
            <a:blip r:embed="rId4">
              <a:alphaModFix amt="40000"/>
            </a:blip>
            <a:stretch>
              <a:fillRect/>
            </a:stretch>
          </p:blipFill>
          <p:spPr>
            <a:xfrm>
              <a:off x="5453075" y="2464500"/>
              <a:ext cx="71700" cy="667574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02" name="Google Shape;102;p13"/>
            <p:cNvPicPr preferRelativeResize="0"/>
            <p:nvPr/>
          </p:nvPicPr>
          <p:blipFill>
            <a:blip r:embed="rId5">
              <a:alphaModFix amt="40000"/>
            </a:blip>
            <a:stretch>
              <a:fillRect/>
            </a:stretch>
          </p:blipFill>
          <p:spPr>
            <a:xfrm>
              <a:off x="1260000" y="5119849"/>
              <a:ext cx="5435598" cy="7765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03" name="Google Shape;103;p13"/>
            <p:cNvPicPr preferRelativeResize="0"/>
            <p:nvPr/>
          </p:nvPicPr>
          <p:blipFill>
            <a:blip r:embed="rId5">
              <a:alphaModFix amt="40000"/>
            </a:blip>
            <a:stretch>
              <a:fillRect/>
            </a:stretch>
          </p:blipFill>
          <p:spPr>
            <a:xfrm>
              <a:off x="1260000" y="7659574"/>
              <a:ext cx="5435598" cy="77651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8" name="Google Shape;108;p14"/>
          <p:cNvGrpSpPr/>
          <p:nvPr/>
        </p:nvGrpSpPr>
        <p:grpSpPr>
          <a:xfrm>
            <a:off x="25" y="1"/>
            <a:ext cx="7559950" cy="10691999"/>
            <a:chOff x="0" y="0"/>
            <a:chExt cx="7559950" cy="10691999"/>
          </a:xfrm>
        </p:grpSpPr>
        <p:pic>
          <p:nvPicPr>
            <p:cNvPr id="109" name="Google Shape;109;p14"/>
            <p:cNvPicPr preferRelativeResize="0"/>
            <p:nvPr/>
          </p:nvPicPr>
          <p:blipFill rotWithShape="1">
            <a:blip r:embed="rId3">
              <a:alphaModFix/>
            </a:blip>
            <a:srcRect b="5939" l="1708" r="1194" t="2535"/>
            <a:stretch/>
          </p:blipFill>
          <p:spPr>
            <a:xfrm>
              <a:off x="0" y="0"/>
              <a:ext cx="7559950" cy="10691999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110" name="Google Shape;110;p14"/>
            <p:cNvGrpSpPr/>
            <p:nvPr/>
          </p:nvGrpSpPr>
          <p:grpSpPr>
            <a:xfrm>
              <a:off x="542925" y="540975"/>
              <a:ext cx="6486600" cy="9622200"/>
              <a:chOff x="542925" y="540975"/>
              <a:chExt cx="6486600" cy="9622200"/>
            </a:xfrm>
          </p:grpSpPr>
          <p:sp>
            <p:nvSpPr>
              <p:cNvPr id="111" name="Google Shape;111;p14"/>
              <p:cNvSpPr/>
              <p:nvPr/>
            </p:nvSpPr>
            <p:spPr>
              <a:xfrm>
                <a:off x="542925" y="540975"/>
                <a:ext cx="6486600" cy="9622200"/>
              </a:xfrm>
              <a:prstGeom prst="rect">
                <a:avLst/>
              </a:prstGeom>
              <a:gradFill>
                <a:gsLst>
                  <a:gs pos="0">
                    <a:srgbClr val="EFC981"/>
                  </a:gs>
                  <a:gs pos="12000">
                    <a:srgbClr val="E6C081"/>
                  </a:gs>
                  <a:gs pos="56000">
                    <a:srgbClr val="C58511"/>
                  </a:gs>
                  <a:gs pos="83000">
                    <a:srgbClr val="EEC687"/>
                  </a:gs>
                  <a:gs pos="100000">
                    <a:srgbClr val="F2E4CE"/>
                  </a:gs>
                </a:gsLst>
                <a:lin ang="0" scaled="0"/>
              </a:gradFill>
              <a:ln>
                <a:noFill/>
              </a:ln>
              <a:effectLst>
                <a:outerShdw blurRad="471488" rotWithShape="0" algn="bl" dir="2220000" dist="47625">
                  <a:srgbClr val="7C4747">
                    <a:alpha val="40000"/>
                  </a:srgbClr>
                </a:outerShdw>
              </a:effectLst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2" name="Google Shape;112;p14"/>
              <p:cNvSpPr/>
              <p:nvPr/>
            </p:nvSpPr>
            <p:spPr>
              <a:xfrm>
                <a:off x="609600" y="619125"/>
                <a:ext cx="6341100" cy="9463200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sp>
        <p:nvSpPr>
          <p:cNvPr id="113" name="Google Shape;113;p14"/>
          <p:cNvSpPr txBox="1"/>
          <p:nvPr/>
        </p:nvSpPr>
        <p:spPr>
          <a:xfrm>
            <a:off x="1036800" y="4453976"/>
            <a:ext cx="5486400" cy="954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6200">
                <a:solidFill>
                  <a:srgbClr val="1D1D1B"/>
                </a:solidFill>
                <a:latin typeface="Comfortaa"/>
                <a:ea typeface="Comfortaa"/>
                <a:cs typeface="Comfortaa"/>
                <a:sym typeface="Comfortaa"/>
              </a:rPr>
              <a:t>NAIL SALON</a:t>
            </a:r>
            <a:endParaRPr sz="6200">
              <a:solidFill>
                <a:srgbClr val="1D1D1B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114" name="Google Shape;114;p14"/>
          <p:cNvSpPr txBox="1"/>
          <p:nvPr/>
        </p:nvSpPr>
        <p:spPr>
          <a:xfrm>
            <a:off x="1036800" y="4849872"/>
            <a:ext cx="5486400" cy="939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6100">
                <a:solidFill>
                  <a:srgbClr val="F18E8E"/>
                </a:solidFill>
                <a:latin typeface="Hurricane"/>
                <a:ea typeface="Hurricane"/>
                <a:cs typeface="Hurricane"/>
                <a:sym typeface="Hurricane"/>
              </a:rPr>
              <a:t>All</a:t>
            </a:r>
            <a:r>
              <a:rPr lang="ru" sz="6100">
                <a:solidFill>
                  <a:srgbClr val="F18E8E"/>
                </a:solidFill>
                <a:latin typeface="Hurricane"/>
                <a:ea typeface="Hurricane"/>
                <a:cs typeface="Hurricane"/>
                <a:sym typeface="Hurricane"/>
              </a:rPr>
              <a:t>  </a:t>
            </a:r>
            <a:r>
              <a:rPr lang="ru" sz="6100">
                <a:solidFill>
                  <a:srgbClr val="F18E8E"/>
                </a:solidFill>
                <a:latin typeface="Hurricane"/>
                <a:ea typeface="Hurricane"/>
                <a:cs typeface="Hurricane"/>
                <a:sym typeface="Hurricane"/>
              </a:rPr>
              <a:t>About Nails</a:t>
            </a:r>
            <a:endParaRPr sz="6100">
              <a:solidFill>
                <a:srgbClr val="F18E8E"/>
              </a:solidFill>
              <a:latin typeface="Hurricane"/>
              <a:ea typeface="Hurricane"/>
              <a:cs typeface="Hurricane"/>
              <a:sym typeface="Hurricane"/>
            </a:endParaRPr>
          </a:p>
        </p:txBody>
      </p:sp>
      <p:grpSp>
        <p:nvGrpSpPr>
          <p:cNvPr id="115" name="Google Shape;115;p14"/>
          <p:cNvGrpSpPr/>
          <p:nvPr/>
        </p:nvGrpSpPr>
        <p:grpSpPr>
          <a:xfrm>
            <a:off x="2461650" y="8975800"/>
            <a:ext cx="2636700" cy="705225"/>
            <a:chOff x="2461650" y="8975800"/>
            <a:chExt cx="2636700" cy="705225"/>
          </a:xfrm>
        </p:grpSpPr>
        <p:grpSp>
          <p:nvGrpSpPr>
            <p:cNvPr id="116" name="Google Shape;116;p14"/>
            <p:cNvGrpSpPr/>
            <p:nvPr/>
          </p:nvGrpSpPr>
          <p:grpSpPr>
            <a:xfrm>
              <a:off x="3415576" y="8975800"/>
              <a:ext cx="755340" cy="168575"/>
              <a:chOff x="3415576" y="8975800"/>
              <a:chExt cx="755340" cy="168575"/>
            </a:xfrm>
          </p:grpSpPr>
          <p:pic>
            <p:nvPicPr>
              <p:cNvPr id="117" name="Google Shape;117;p14"/>
              <p:cNvPicPr preferRelativeResize="0"/>
              <p:nvPr/>
            </p:nvPicPr>
            <p:blipFill>
              <a:blip r:embed="rId4">
                <a:alphaModFix/>
              </a:blip>
              <a:stretch>
                <a:fillRect/>
              </a:stretch>
            </p:blipFill>
            <p:spPr>
              <a:xfrm>
                <a:off x="4031519" y="8979042"/>
                <a:ext cx="139398" cy="162091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18" name="Google Shape;118;p14"/>
              <p:cNvPicPr preferRelativeResize="0"/>
              <p:nvPr/>
            </p:nvPicPr>
            <p:blipFill>
              <a:blip r:embed="rId5">
                <a:alphaModFix/>
              </a:blip>
              <a:stretch>
                <a:fillRect/>
              </a:stretch>
            </p:blipFill>
            <p:spPr>
              <a:xfrm>
                <a:off x="3642502" y="8979042"/>
                <a:ext cx="68078" cy="162091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19" name="Google Shape;119;p14"/>
              <p:cNvPicPr preferRelativeResize="0"/>
              <p:nvPr/>
            </p:nvPicPr>
            <p:blipFill>
              <a:blip r:embed="rId6">
                <a:alphaModFix/>
              </a:blip>
              <a:stretch>
                <a:fillRect/>
              </a:stretch>
            </p:blipFill>
            <p:spPr>
              <a:xfrm>
                <a:off x="3772175" y="8982284"/>
                <a:ext cx="197750" cy="155608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20" name="Google Shape;120;p14"/>
              <p:cNvPicPr preferRelativeResize="0"/>
              <p:nvPr/>
            </p:nvPicPr>
            <p:blipFill>
              <a:blip r:embed="rId7">
                <a:alphaModFix/>
              </a:blip>
              <a:stretch>
                <a:fillRect/>
              </a:stretch>
            </p:blipFill>
            <p:spPr>
              <a:xfrm>
                <a:off x="3415576" y="8975800"/>
                <a:ext cx="165332" cy="168575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sp>
          <p:nvSpPr>
            <p:cNvPr id="121" name="Google Shape;121;p14"/>
            <p:cNvSpPr txBox="1"/>
            <p:nvPr/>
          </p:nvSpPr>
          <p:spPr>
            <a:xfrm>
              <a:off x="2461650" y="9178250"/>
              <a:ext cx="2636700" cy="184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200">
                  <a:latin typeface="Comfortaa"/>
                  <a:ea typeface="Comfortaa"/>
                  <a:cs typeface="Comfortaa"/>
                  <a:sym typeface="Comfortaa"/>
                </a:rPr>
                <a:t>your social media</a:t>
              </a:r>
              <a:endParaRPr sz="1200">
                <a:latin typeface="Comfortaa"/>
                <a:ea typeface="Comfortaa"/>
                <a:cs typeface="Comfortaa"/>
                <a:sym typeface="Comfortaa"/>
              </a:endParaRPr>
            </a:p>
          </p:txBody>
        </p:sp>
        <p:sp>
          <p:nvSpPr>
            <p:cNvPr id="122" name="Google Shape;122;p14"/>
            <p:cNvSpPr txBox="1"/>
            <p:nvPr/>
          </p:nvSpPr>
          <p:spPr>
            <a:xfrm>
              <a:off x="2461650" y="9496225"/>
              <a:ext cx="2636700" cy="184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200">
                  <a:latin typeface="Comfortaa"/>
                  <a:ea typeface="Comfortaa"/>
                  <a:cs typeface="Comfortaa"/>
                  <a:sym typeface="Comfortaa"/>
                </a:rPr>
                <a:t>www.yourwebsite.com</a:t>
              </a:r>
              <a:endParaRPr sz="1200">
                <a:latin typeface="Comfortaa"/>
                <a:ea typeface="Comfortaa"/>
                <a:cs typeface="Comfortaa"/>
                <a:sym typeface="Comfortaa"/>
              </a:endParaRPr>
            </a:p>
          </p:txBody>
        </p:sp>
        <p:cxnSp>
          <p:nvCxnSpPr>
            <p:cNvPr id="123" name="Google Shape;123;p14"/>
            <p:cNvCxnSpPr/>
            <p:nvPr/>
          </p:nvCxnSpPr>
          <p:spPr>
            <a:xfrm>
              <a:off x="3600425" y="9436650"/>
              <a:ext cx="374400" cy="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