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Lst>
  <p:sldSz cy="10692000" cx="7560000"/>
  <p:notesSz cx="6858000" cy="9144000"/>
  <p:embeddedFontLst>
    <p:embeddedFont>
      <p:font typeface="Montserrat SemiBold"/>
      <p:regular r:id="rId9"/>
      <p:bold r:id="rId10"/>
      <p:italic r:id="rId11"/>
      <p:boldItalic r:id="rId12"/>
    </p:embeddedFont>
    <p:embeddedFont>
      <p:font typeface="Lato"/>
      <p:regular r:id="rId13"/>
      <p:bold r:id="rId14"/>
      <p:italic r:id="rId15"/>
      <p:boldItalic r:id="rId16"/>
    </p:embeddedFont>
    <p:embeddedFont>
      <p:font typeface="Bebas Neue"/>
      <p:regular r:id="rId17"/>
    </p:embeddedFont>
    <p:embeddedFont>
      <p:font typeface="Mrs Saint Delafield"/>
      <p:regular r:id="rId1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40">
          <p15:clr>
            <a:srgbClr val="9AA0A6"/>
          </p15:clr>
        </p15:guide>
        <p15:guide id="2" pos="4422">
          <p15:clr>
            <a:srgbClr val="9AA0A6"/>
          </p15:clr>
        </p15:guide>
        <p15:guide id="3" orient="horz" pos="283">
          <p15:clr>
            <a:srgbClr val="9AA0A6"/>
          </p15:clr>
        </p15:guide>
        <p15:guide id="4" orient="horz" pos="6452">
          <p15:clr>
            <a:srgbClr val="9AA0A6"/>
          </p15:clr>
        </p15:guide>
        <p15:guide id="5" orient="horz" pos="1361">
          <p15:clr>
            <a:srgbClr val="9AA0A6"/>
          </p15:clr>
        </p15:guide>
        <p15:guide id="6" orient="horz" pos="113">
          <p15:clr>
            <a:srgbClr val="9AA0A6"/>
          </p15:clr>
        </p15:guide>
        <p15:guide id="7" pos="1812">
          <p15:clr>
            <a:srgbClr val="9AA0A6"/>
          </p15:clr>
        </p15:guide>
        <p15:guide id="8" pos="1659">
          <p15:clr>
            <a:srgbClr val="9AA0A6"/>
          </p15:clr>
        </p15:guide>
        <p15:guide id="9" orient="horz" pos="1644">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40"/>
        <p:guide pos="4422"/>
        <p:guide pos="283" orient="horz"/>
        <p:guide pos="6452" orient="horz"/>
        <p:guide pos="1361" orient="horz"/>
        <p:guide pos="113" orient="horz"/>
        <p:guide pos="1812"/>
        <p:guide pos="1659"/>
        <p:guide pos="1644" orient="horz"/>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MontserratSemiBold-italic.fntdata"/><Relationship Id="rId10" Type="http://schemas.openxmlformats.org/officeDocument/2006/relationships/font" Target="fonts/MontserratSemiBold-bold.fntdata"/><Relationship Id="rId13" Type="http://schemas.openxmlformats.org/officeDocument/2006/relationships/font" Target="fonts/Lato-regular.fntdata"/><Relationship Id="rId12" Type="http://schemas.openxmlformats.org/officeDocument/2006/relationships/font" Target="fonts/MontserratSemiBold-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MontserratSemiBold-regular.fntdata"/><Relationship Id="rId15" Type="http://schemas.openxmlformats.org/officeDocument/2006/relationships/font" Target="fonts/Lato-italic.fntdata"/><Relationship Id="rId14" Type="http://schemas.openxmlformats.org/officeDocument/2006/relationships/font" Target="fonts/Lato-bold.fntdata"/><Relationship Id="rId17" Type="http://schemas.openxmlformats.org/officeDocument/2006/relationships/font" Target="fonts/BebasNeue-regular.fntdata"/><Relationship Id="rId16" Type="http://schemas.openxmlformats.org/officeDocument/2006/relationships/font" Target="fonts/Lato-boldItalic.fntdata"/><Relationship Id="rId5" Type="http://schemas.openxmlformats.org/officeDocument/2006/relationships/notesMaster" Target="notesMasters/notesMaster1.xml"/><Relationship Id="rId6" Type="http://schemas.openxmlformats.org/officeDocument/2006/relationships/slide" Target="slides/slide1.xml"/><Relationship Id="rId18" Type="http://schemas.openxmlformats.org/officeDocument/2006/relationships/font" Target="fonts/MrsSaintDelafield-regular.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db4a339b9c_0_83: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db4a339b9c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db4a339b9c_0_163: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db4a339b9c_0_1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ru"/>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 Id="rId4" Type="http://schemas.openxmlformats.org/officeDocument/2006/relationships/image" Target="../media/image8.png"/><Relationship Id="rId5" Type="http://schemas.openxmlformats.org/officeDocument/2006/relationships/image" Target="../media/image5.png"/><Relationship Id="rId6"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4.png"/><Relationship Id="rId4" Type="http://schemas.openxmlformats.org/officeDocument/2006/relationships/image" Target="../media/image8.png"/><Relationship Id="rId10" Type="http://schemas.openxmlformats.org/officeDocument/2006/relationships/image" Target="../media/image7.png"/><Relationship Id="rId9" Type="http://schemas.openxmlformats.org/officeDocument/2006/relationships/image" Target="../media/image6.png"/><Relationship Id="rId5" Type="http://schemas.openxmlformats.org/officeDocument/2006/relationships/image" Target="../media/image5.png"/><Relationship Id="rId6" Type="http://schemas.openxmlformats.org/officeDocument/2006/relationships/image" Target="../media/image2.png"/><Relationship Id="rId7" Type="http://schemas.openxmlformats.org/officeDocument/2006/relationships/image" Target="../media/image3.png"/><Relationship Id="rId8"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4.png"/><Relationship Id="rId4" Type="http://schemas.openxmlformats.org/officeDocument/2006/relationships/image" Target="../media/image8.png"/><Relationship Id="rId5" Type="http://schemas.openxmlformats.org/officeDocument/2006/relationships/image" Target="../media/image5.png"/><Relationship Id="rId6"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p:nvPr/>
        </p:nvSpPr>
        <p:spPr>
          <a:xfrm>
            <a:off x="-4750" y="1428750"/>
            <a:ext cx="7569600" cy="9263400"/>
          </a:xfrm>
          <a:prstGeom prst="rect">
            <a:avLst/>
          </a:pr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13"/>
          <p:cNvSpPr/>
          <p:nvPr/>
        </p:nvSpPr>
        <p:spPr>
          <a:xfrm>
            <a:off x="-9525" y="-9525"/>
            <a:ext cx="7569600" cy="2169600"/>
          </a:xfrm>
          <a:prstGeom prst="rect">
            <a:avLst/>
          </a:prstGeom>
          <a:solidFill>
            <a:srgbClr val="131F2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6" name="Google Shape;56;p13"/>
          <p:cNvPicPr preferRelativeResize="0"/>
          <p:nvPr/>
        </p:nvPicPr>
        <p:blipFill>
          <a:blip r:embed="rId3">
            <a:alphaModFix/>
          </a:blip>
          <a:stretch>
            <a:fillRect/>
          </a:stretch>
        </p:blipFill>
        <p:spPr>
          <a:xfrm>
            <a:off x="620950" y="257200"/>
            <a:ext cx="1944115" cy="2169600"/>
          </a:xfrm>
          <a:prstGeom prst="rect">
            <a:avLst/>
          </a:prstGeom>
          <a:noFill/>
          <a:ln cap="flat" cmpd="sng" w="76200">
            <a:solidFill>
              <a:schemeClr val="lt1"/>
            </a:solidFill>
            <a:prstDash val="solid"/>
            <a:round/>
            <a:headEnd len="sm" w="sm" type="none"/>
            <a:tailEnd len="sm" w="sm" type="none"/>
          </a:ln>
        </p:spPr>
      </p:pic>
      <p:pic>
        <p:nvPicPr>
          <p:cNvPr id="57" name="Google Shape;57;p13"/>
          <p:cNvPicPr preferRelativeResize="0"/>
          <p:nvPr/>
        </p:nvPicPr>
        <p:blipFill>
          <a:blip r:embed="rId4">
            <a:alphaModFix/>
          </a:blip>
          <a:stretch>
            <a:fillRect/>
          </a:stretch>
        </p:blipFill>
        <p:spPr>
          <a:xfrm>
            <a:off x="4854608" y="1635320"/>
            <a:ext cx="196110" cy="159809"/>
          </a:xfrm>
          <a:prstGeom prst="rect">
            <a:avLst/>
          </a:prstGeom>
          <a:noFill/>
          <a:ln>
            <a:noFill/>
          </a:ln>
        </p:spPr>
      </p:pic>
      <p:pic>
        <p:nvPicPr>
          <p:cNvPr id="58" name="Google Shape;58;p13"/>
          <p:cNvPicPr preferRelativeResize="0"/>
          <p:nvPr/>
        </p:nvPicPr>
        <p:blipFill>
          <a:blip r:embed="rId5">
            <a:alphaModFix/>
          </a:blip>
          <a:stretch>
            <a:fillRect/>
          </a:stretch>
        </p:blipFill>
        <p:spPr>
          <a:xfrm>
            <a:off x="3257553" y="1569944"/>
            <a:ext cx="159793" cy="225186"/>
          </a:xfrm>
          <a:prstGeom prst="rect">
            <a:avLst/>
          </a:prstGeom>
          <a:noFill/>
          <a:ln>
            <a:noFill/>
          </a:ln>
        </p:spPr>
      </p:pic>
      <p:pic>
        <p:nvPicPr>
          <p:cNvPr id="59" name="Google Shape;59;p13"/>
          <p:cNvPicPr preferRelativeResize="0"/>
          <p:nvPr/>
        </p:nvPicPr>
        <p:blipFill>
          <a:blip r:embed="rId6">
            <a:alphaModFix/>
          </a:blip>
          <a:stretch>
            <a:fillRect/>
          </a:stretch>
        </p:blipFill>
        <p:spPr>
          <a:xfrm>
            <a:off x="6487980" y="1562680"/>
            <a:ext cx="130740" cy="232450"/>
          </a:xfrm>
          <a:prstGeom prst="rect">
            <a:avLst/>
          </a:prstGeom>
          <a:noFill/>
          <a:ln>
            <a:noFill/>
          </a:ln>
        </p:spPr>
      </p:pic>
      <p:sp>
        <p:nvSpPr>
          <p:cNvPr id="60" name="Google Shape;60;p13"/>
          <p:cNvSpPr txBox="1"/>
          <p:nvPr/>
        </p:nvSpPr>
        <p:spPr>
          <a:xfrm>
            <a:off x="2762250" y="194288"/>
            <a:ext cx="4014900" cy="954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5000">
                <a:solidFill>
                  <a:schemeClr val="lt1"/>
                </a:solidFill>
                <a:latin typeface="Bebas Neue"/>
                <a:ea typeface="Bebas Neue"/>
                <a:cs typeface="Bebas Neue"/>
                <a:sym typeface="Bebas Neue"/>
              </a:rPr>
              <a:t>Makayla Padberg</a:t>
            </a:r>
            <a:endParaRPr sz="5000">
              <a:solidFill>
                <a:schemeClr val="lt1"/>
              </a:solidFill>
              <a:latin typeface="Bebas Neue"/>
              <a:ea typeface="Bebas Neue"/>
              <a:cs typeface="Bebas Neue"/>
              <a:sym typeface="Bebas Neue"/>
            </a:endParaRPr>
          </a:p>
        </p:txBody>
      </p:sp>
      <p:sp>
        <p:nvSpPr>
          <p:cNvPr id="61" name="Google Shape;61;p13"/>
          <p:cNvSpPr txBox="1"/>
          <p:nvPr/>
        </p:nvSpPr>
        <p:spPr>
          <a:xfrm>
            <a:off x="2762250" y="922963"/>
            <a:ext cx="40149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2200">
                <a:solidFill>
                  <a:srgbClr val="D9BC76"/>
                </a:solidFill>
                <a:latin typeface="Montserrat SemiBold"/>
                <a:ea typeface="Montserrat SemiBold"/>
                <a:cs typeface="Montserrat SemiBold"/>
                <a:sym typeface="Montserrat SemiBold"/>
              </a:rPr>
              <a:t>ACCOUNT MANAGER</a:t>
            </a:r>
            <a:endParaRPr sz="2200">
              <a:solidFill>
                <a:srgbClr val="D9BC76"/>
              </a:solidFill>
              <a:latin typeface="Montserrat SemiBold"/>
              <a:ea typeface="Montserrat SemiBold"/>
              <a:cs typeface="Montserrat SemiBold"/>
              <a:sym typeface="Montserrat SemiBold"/>
            </a:endParaRPr>
          </a:p>
        </p:txBody>
      </p:sp>
      <p:sp>
        <p:nvSpPr>
          <p:cNvPr id="62" name="Google Shape;62;p13"/>
          <p:cNvSpPr txBox="1"/>
          <p:nvPr/>
        </p:nvSpPr>
        <p:spPr>
          <a:xfrm>
            <a:off x="2668300" y="1755675"/>
            <a:ext cx="1338300" cy="323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sz="900">
                <a:solidFill>
                  <a:schemeClr val="lt1"/>
                </a:solidFill>
                <a:latin typeface="Lato"/>
                <a:ea typeface="Lato"/>
                <a:cs typeface="Lato"/>
                <a:sym typeface="Lato"/>
              </a:rPr>
              <a:t>Bilzen, 17218 USA</a:t>
            </a:r>
            <a:endParaRPr sz="900">
              <a:solidFill>
                <a:schemeClr val="lt1"/>
              </a:solidFill>
              <a:latin typeface="Lato"/>
              <a:ea typeface="Lato"/>
              <a:cs typeface="Lato"/>
              <a:sym typeface="Lato"/>
            </a:endParaRPr>
          </a:p>
        </p:txBody>
      </p:sp>
      <p:sp>
        <p:nvSpPr>
          <p:cNvPr id="63" name="Google Shape;63;p13"/>
          <p:cNvSpPr txBox="1"/>
          <p:nvPr/>
        </p:nvSpPr>
        <p:spPr>
          <a:xfrm>
            <a:off x="4283513" y="1755675"/>
            <a:ext cx="1338300" cy="323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sz="900">
                <a:solidFill>
                  <a:schemeClr val="lt1"/>
                </a:solidFill>
                <a:latin typeface="Lato"/>
                <a:ea typeface="Lato"/>
                <a:cs typeface="Lato"/>
                <a:sym typeface="Lato"/>
              </a:rPr>
              <a:t>mail@domain.ltd</a:t>
            </a:r>
            <a:endParaRPr sz="900">
              <a:solidFill>
                <a:schemeClr val="lt1"/>
              </a:solidFill>
              <a:latin typeface="Lato"/>
              <a:ea typeface="Lato"/>
              <a:cs typeface="Lato"/>
              <a:sym typeface="Lato"/>
            </a:endParaRPr>
          </a:p>
        </p:txBody>
      </p:sp>
      <p:sp>
        <p:nvSpPr>
          <p:cNvPr id="64" name="Google Shape;64;p13"/>
          <p:cNvSpPr txBox="1"/>
          <p:nvPr/>
        </p:nvSpPr>
        <p:spPr>
          <a:xfrm>
            <a:off x="6086700" y="1755675"/>
            <a:ext cx="933300" cy="323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sz="900">
                <a:solidFill>
                  <a:schemeClr val="lt1"/>
                </a:solidFill>
                <a:latin typeface="Lato"/>
                <a:ea typeface="Lato"/>
                <a:cs typeface="Lato"/>
                <a:sym typeface="Lato"/>
              </a:rPr>
              <a:t>986-462-6578</a:t>
            </a:r>
            <a:endParaRPr sz="900">
              <a:solidFill>
                <a:schemeClr val="lt1"/>
              </a:solidFill>
              <a:latin typeface="Lato"/>
              <a:ea typeface="Lato"/>
              <a:cs typeface="Lato"/>
              <a:sym typeface="Lato"/>
            </a:endParaRPr>
          </a:p>
        </p:txBody>
      </p:sp>
      <p:cxnSp>
        <p:nvCxnSpPr>
          <p:cNvPr id="65" name="Google Shape;65;p13"/>
          <p:cNvCxnSpPr/>
          <p:nvPr/>
        </p:nvCxnSpPr>
        <p:spPr>
          <a:xfrm>
            <a:off x="4062400" y="1547825"/>
            <a:ext cx="0" cy="409500"/>
          </a:xfrm>
          <a:prstGeom prst="straightConnector1">
            <a:avLst/>
          </a:prstGeom>
          <a:noFill/>
          <a:ln cap="flat" cmpd="sng" w="19050">
            <a:solidFill>
              <a:srgbClr val="D9BC76"/>
            </a:solidFill>
            <a:prstDash val="solid"/>
            <a:round/>
            <a:headEnd len="med" w="med" type="none"/>
            <a:tailEnd len="med" w="med" type="none"/>
          </a:ln>
        </p:spPr>
      </p:cxnSp>
      <p:cxnSp>
        <p:nvCxnSpPr>
          <p:cNvPr id="66" name="Google Shape;66;p13"/>
          <p:cNvCxnSpPr/>
          <p:nvPr/>
        </p:nvCxnSpPr>
        <p:spPr>
          <a:xfrm>
            <a:off x="5772150" y="1547825"/>
            <a:ext cx="0" cy="409500"/>
          </a:xfrm>
          <a:prstGeom prst="straightConnector1">
            <a:avLst/>
          </a:prstGeom>
          <a:noFill/>
          <a:ln cap="flat" cmpd="sng" w="19050">
            <a:solidFill>
              <a:srgbClr val="D9BC76"/>
            </a:solidFill>
            <a:prstDash val="solid"/>
            <a:round/>
            <a:headEnd len="med" w="med" type="none"/>
            <a:tailEnd len="med" w="med" type="none"/>
          </a:ln>
        </p:spPr>
      </p:cxnSp>
      <p:sp>
        <p:nvSpPr>
          <p:cNvPr id="67" name="Google Shape;67;p13"/>
          <p:cNvSpPr txBox="1"/>
          <p:nvPr/>
        </p:nvSpPr>
        <p:spPr>
          <a:xfrm>
            <a:off x="430463" y="2466988"/>
            <a:ext cx="27432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800">
                <a:solidFill>
                  <a:srgbClr val="D9BC76"/>
                </a:solidFill>
                <a:latin typeface="Montserrat SemiBold"/>
                <a:ea typeface="Montserrat SemiBold"/>
                <a:cs typeface="Montserrat SemiBold"/>
                <a:sym typeface="Montserrat SemiBold"/>
              </a:rPr>
              <a:t>EDUCATION</a:t>
            </a:r>
            <a:endParaRPr sz="1800">
              <a:solidFill>
                <a:srgbClr val="D9BC76"/>
              </a:solidFill>
              <a:latin typeface="Montserrat SemiBold"/>
              <a:ea typeface="Montserrat SemiBold"/>
              <a:cs typeface="Montserrat SemiBold"/>
              <a:sym typeface="Montserrat SemiBold"/>
            </a:endParaRPr>
          </a:p>
        </p:txBody>
      </p:sp>
      <p:sp>
        <p:nvSpPr>
          <p:cNvPr id="68" name="Google Shape;68;p13"/>
          <p:cNvSpPr txBox="1"/>
          <p:nvPr/>
        </p:nvSpPr>
        <p:spPr>
          <a:xfrm>
            <a:off x="2768838" y="2466988"/>
            <a:ext cx="27432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800">
                <a:solidFill>
                  <a:srgbClr val="D9BC76"/>
                </a:solidFill>
                <a:latin typeface="Montserrat SemiBold"/>
                <a:ea typeface="Montserrat SemiBold"/>
                <a:cs typeface="Montserrat SemiBold"/>
                <a:sym typeface="Montserrat SemiBold"/>
              </a:rPr>
              <a:t>PROFILE</a:t>
            </a:r>
            <a:endParaRPr sz="1800">
              <a:solidFill>
                <a:srgbClr val="D9BC76"/>
              </a:solidFill>
              <a:latin typeface="Montserrat SemiBold"/>
              <a:ea typeface="Montserrat SemiBold"/>
              <a:cs typeface="Montserrat SemiBold"/>
              <a:sym typeface="Montserrat SemiBold"/>
            </a:endParaRPr>
          </a:p>
        </p:txBody>
      </p:sp>
      <p:cxnSp>
        <p:nvCxnSpPr>
          <p:cNvPr id="69" name="Google Shape;69;p13"/>
          <p:cNvCxnSpPr/>
          <p:nvPr/>
        </p:nvCxnSpPr>
        <p:spPr>
          <a:xfrm>
            <a:off x="540000" y="2857500"/>
            <a:ext cx="2095500" cy="0"/>
          </a:xfrm>
          <a:prstGeom prst="straightConnector1">
            <a:avLst/>
          </a:prstGeom>
          <a:noFill/>
          <a:ln cap="flat" cmpd="sng" w="9525">
            <a:solidFill>
              <a:schemeClr val="dk2"/>
            </a:solidFill>
            <a:prstDash val="solid"/>
            <a:round/>
            <a:headEnd len="med" w="med" type="none"/>
            <a:tailEnd len="med" w="med" type="none"/>
          </a:ln>
        </p:spPr>
      </p:cxnSp>
      <p:cxnSp>
        <p:nvCxnSpPr>
          <p:cNvPr id="70" name="Google Shape;70;p13"/>
          <p:cNvCxnSpPr/>
          <p:nvPr/>
        </p:nvCxnSpPr>
        <p:spPr>
          <a:xfrm>
            <a:off x="2876550" y="2857500"/>
            <a:ext cx="4152900" cy="0"/>
          </a:xfrm>
          <a:prstGeom prst="straightConnector1">
            <a:avLst/>
          </a:prstGeom>
          <a:noFill/>
          <a:ln cap="flat" cmpd="sng" w="9525">
            <a:solidFill>
              <a:schemeClr val="dk2"/>
            </a:solidFill>
            <a:prstDash val="solid"/>
            <a:round/>
            <a:headEnd len="med" w="med" type="none"/>
            <a:tailEnd len="med" w="med" type="none"/>
          </a:ln>
        </p:spPr>
      </p:cxnSp>
      <p:sp>
        <p:nvSpPr>
          <p:cNvPr id="71" name="Google Shape;71;p13"/>
          <p:cNvSpPr txBox="1"/>
          <p:nvPr/>
        </p:nvSpPr>
        <p:spPr>
          <a:xfrm>
            <a:off x="430463" y="2857513"/>
            <a:ext cx="2095500" cy="2281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ru" sz="1200">
                <a:latin typeface="Lato"/>
                <a:ea typeface="Lato"/>
                <a:cs typeface="Lato"/>
                <a:sym typeface="Lato"/>
              </a:rPr>
              <a:t>Project Management</a:t>
            </a:r>
            <a:endParaRPr b="1" sz="1200">
              <a:latin typeface="Lato"/>
              <a:ea typeface="Lato"/>
              <a:cs typeface="Lato"/>
              <a:sym typeface="Lato"/>
            </a:endParaRPr>
          </a:p>
          <a:p>
            <a:pPr indent="0" lvl="0" marL="0" rtl="0" algn="l">
              <a:lnSpc>
                <a:spcPct val="115000"/>
              </a:lnSpc>
              <a:spcBef>
                <a:spcPts val="0"/>
              </a:spcBef>
              <a:spcAft>
                <a:spcPts val="0"/>
              </a:spcAft>
              <a:buNone/>
            </a:pPr>
            <a:r>
              <a:rPr lang="ru" sz="1200">
                <a:latin typeface="Lato"/>
                <a:ea typeface="Lato"/>
                <a:cs typeface="Lato"/>
                <a:sym typeface="Lato"/>
              </a:rPr>
              <a:t>University of Detroit Mercy, </a:t>
            </a:r>
            <a:endParaRPr sz="1200">
              <a:latin typeface="Lato"/>
              <a:ea typeface="Lato"/>
              <a:cs typeface="Lato"/>
              <a:sym typeface="Lato"/>
            </a:endParaRPr>
          </a:p>
          <a:p>
            <a:pPr indent="0" lvl="0" marL="0" rtl="0" algn="l">
              <a:lnSpc>
                <a:spcPct val="115000"/>
              </a:lnSpc>
              <a:spcBef>
                <a:spcPts val="0"/>
              </a:spcBef>
              <a:spcAft>
                <a:spcPts val="0"/>
              </a:spcAft>
              <a:buNone/>
            </a:pPr>
            <a:r>
              <a:rPr lang="ru" sz="1200">
                <a:latin typeface="Lato"/>
                <a:ea typeface="Lato"/>
                <a:cs typeface="Lato"/>
                <a:sym typeface="Lato"/>
              </a:rPr>
              <a:t>2005 - 2008,United States</a:t>
            </a:r>
            <a:endParaRPr sz="1200">
              <a:latin typeface="Lato"/>
              <a:ea typeface="Lato"/>
              <a:cs typeface="Lato"/>
              <a:sym typeface="Lato"/>
            </a:endParaRPr>
          </a:p>
          <a:p>
            <a:pPr indent="0" lvl="0" marL="0" rtl="0" algn="l">
              <a:lnSpc>
                <a:spcPct val="115000"/>
              </a:lnSpc>
              <a:spcBef>
                <a:spcPts val="0"/>
              </a:spcBef>
              <a:spcAft>
                <a:spcPts val="0"/>
              </a:spcAft>
              <a:buNone/>
            </a:pPr>
            <a:r>
              <a:t/>
            </a:r>
            <a:endParaRPr sz="600">
              <a:latin typeface="Lato"/>
              <a:ea typeface="Lato"/>
              <a:cs typeface="Lato"/>
              <a:sym typeface="Lato"/>
            </a:endParaRPr>
          </a:p>
          <a:p>
            <a:pPr indent="0" lvl="0" marL="0" rtl="0" algn="l">
              <a:lnSpc>
                <a:spcPct val="115000"/>
              </a:lnSpc>
              <a:spcBef>
                <a:spcPts val="0"/>
              </a:spcBef>
              <a:spcAft>
                <a:spcPts val="0"/>
              </a:spcAft>
              <a:buNone/>
            </a:pPr>
            <a:r>
              <a:rPr b="1" lang="ru" sz="1200">
                <a:latin typeface="Lato"/>
                <a:ea typeface="Lato"/>
                <a:cs typeface="Lato"/>
                <a:sym typeface="Lato"/>
              </a:rPr>
              <a:t>Business Foundations</a:t>
            </a:r>
            <a:endParaRPr b="1" sz="1200">
              <a:latin typeface="Lato"/>
              <a:ea typeface="Lato"/>
              <a:cs typeface="Lato"/>
              <a:sym typeface="Lato"/>
            </a:endParaRPr>
          </a:p>
          <a:p>
            <a:pPr indent="0" lvl="0" marL="0" rtl="0" algn="l">
              <a:lnSpc>
                <a:spcPct val="115000"/>
              </a:lnSpc>
              <a:spcBef>
                <a:spcPts val="0"/>
              </a:spcBef>
              <a:spcAft>
                <a:spcPts val="0"/>
              </a:spcAft>
              <a:buNone/>
            </a:pPr>
            <a:r>
              <a:rPr lang="ru" sz="1200">
                <a:latin typeface="Lato"/>
                <a:ea typeface="Lato"/>
                <a:cs typeface="Lato"/>
                <a:sym typeface="Lato"/>
              </a:rPr>
              <a:t>University of Virginia, </a:t>
            </a:r>
            <a:endParaRPr sz="1200">
              <a:latin typeface="Lato"/>
              <a:ea typeface="Lato"/>
              <a:cs typeface="Lato"/>
              <a:sym typeface="Lato"/>
            </a:endParaRPr>
          </a:p>
          <a:p>
            <a:pPr indent="0" lvl="0" marL="0" rtl="0" algn="l">
              <a:lnSpc>
                <a:spcPct val="115000"/>
              </a:lnSpc>
              <a:spcBef>
                <a:spcPts val="0"/>
              </a:spcBef>
              <a:spcAft>
                <a:spcPts val="0"/>
              </a:spcAft>
              <a:buNone/>
            </a:pPr>
            <a:r>
              <a:rPr lang="ru" sz="1200">
                <a:latin typeface="Lato"/>
                <a:ea typeface="Lato"/>
                <a:cs typeface="Lato"/>
                <a:sym typeface="Lato"/>
              </a:rPr>
              <a:t>2001 - 2005,United States</a:t>
            </a:r>
            <a:endParaRPr sz="1200">
              <a:latin typeface="Lato"/>
              <a:ea typeface="Lato"/>
              <a:cs typeface="Lato"/>
              <a:sym typeface="Lato"/>
            </a:endParaRPr>
          </a:p>
          <a:p>
            <a:pPr indent="0" lvl="0" marL="0" rtl="0" algn="l">
              <a:lnSpc>
                <a:spcPct val="115000"/>
              </a:lnSpc>
              <a:spcBef>
                <a:spcPts val="0"/>
              </a:spcBef>
              <a:spcAft>
                <a:spcPts val="0"/>
              </a:spcAft>
              <a:buNone/>
            </a:pPr>
            <a:r>
              <a:t/>
            </a:r>
            <a:endParaRPr sz="600">
              <a:latin typeface="Lato"/>
              <a:ea typeface="Lato"/>
              <a:cs typeface="Lato"/>
              <a:sym typeface="Lato"/>
            </a:endParaRPr>
          </a:p>
          <a:p>
            <a:pPr indent="0" lvl="0" marL="0" rtl="0" algn="l">
              <a:lnSpc>
                <a:spcPct val="115000"/>
              </a:lnSpc>
              <a:spcBef>
                <a:spcPts val="0"/>
              </a:spcBef>
              <a:spcAft>
                <a:spcPts val="0"/>
              </a:spcAft>
              <a:buNone/>
            </a:pPr>
            <a:r>
              <a:rPr b="1" lang="ru" sz="1200">
                <a:latin typeface="Lato"/>
                <a:ea typeface="Lato"/>
                <a:cs typeface="Lato"/>
                <a:sym typeface="Lato"/>
              </a:rPr>
              <a:t>Business Administration</a:t>
            </a:r>
            <a:endParaRPr b="1" sz="1200">
              <a:latin typeface="Lato"/>
              <a:ea typeface="Lato"/>
              <a:cs typeface="Lato"/>
              <a:sym typeface="Lato"/>
            </a:endParaRPr>
          </a:p>
          <a:p>
            <a:pPr indent="0" lvl="0" marL="0" rtl="0" algn="l">
              <a:lnSpc>
                <a:spcPct val="115000"/>
              </a:lnSpc>
              <a:spcBef>
                <a:spcPts val="0"/>
              </a:spcBef>
              <a:spcAft>
                <a:spcPts val="0"/>
              </a:spcAft>
              <a:buNone/>
            </a:pPr>
            <a:r>
              <a:rPr lang="ru" sz="1200">
                <a:latin typeface="Lato"/>
                <a:ea typeface="Lato"/>
                <a:cs typeface="Lato"/>
                <a:sym typeface="Lato"/>
              </a:rPr>
              <a:t>University of Detroit Mercy,</a:t>
            </a:r>
            <a:endParaRPr sz="1200">
              <a:latin typeface="Lato"/>
              <a:ea typeface="Lato"/>
              <a:cs typeface="Lato"/>
              <a:sym typeface="Lato"/>
            </a:endParaRPr>
          </a:p>
          <a:p>
            <a:pPr indent="0" lvl="0" marL="0" rtl="0" algn="l">
              <a:lnSpc>
                <a:spcPct val="115000"/>
              </a:lnSpc>
              <a:spcBef>
                <a:spcPts val="0"/>
              </a:spcBef>
              <a:spcAft>
                <a:spcPts val="0"/>
              </a:spcAft>
              <a:buNone/>
            </a:pPr>
            <a:r>
              <a:rPr lang="ru" sz="1200">
                <a:latin typeface="Lato"/>
                <a:ea typeface="Lato"/>
                <a:cs typeface="Lato"/>
                <a:sym typeface="Lato"/>
              </a:rPr>
              <a:t>1997 - 2001,United States</a:t>
            </a:r>
            <a:endParaRPr sz="1200">
              <a:latin typeface="Lato"/>
              <a:ea typeface="Lato"/>
              <a:cs typeface="Lato"/>
              <a:sym typeface="Lato"/>
            </a:endParaRPr>
          </a:p>
        </p:txBody>
      </p:sp>
      <p:sp>
        <p:nvSpPr>
          <p:cNvPr id="72" name="Google Shape;72;p13"/>
          <p:cNvSpPr txBox="1"/>
          <p:nvPr/>
        </p:nvSpPr>
        <p:spPr>
          <a:xfrm>
            <a:off x="2781313" y="2857525"/>
            <a:ext cx="4248000" cy="1218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ru" sz="1200">
                <a:latin typeface="Lato"/>
                <a:ea typeface="Lato"/>
                <a:cs typeface="Lato"/>
                <a:sym typeface="Lato"/>
              </a:rPr>
              <a:t>Lorem ipsum dolor sit amet, consectetuer adipiscing elit, sed diam nonummy nibh euismod tincidunt ut laoreet dolore magna aliquam erat volutpat. Ut wisi enim ad minim veniam, quis nostrud exerci tation ullamcorper suscipit lobortis nisl ut aliquip ex ea commodo.</a:t>
            </a:r>
            <a:endParaRPr sz="1200">
              <a:latin typeface="Lato"/>
              <a:ea typeface="Lato"/>
              <a:cs typeface="Lato"/>
              <a:sym typeface="Lato"/>
            </a:endParaRPr>
          </a:p>
        </p:txBody>
      </p:sp>
      <p:sp>
        <p:nvSpPr>
          <p:cNvPr id="73" name="Google Shape;73;p13"/>
          <p:cNvSpPr txBox="1"/>
          <p:nvPr/>
        </p:nvSpPr>
        <p:spPr>
          <a:xfrm>
            <a:off x="2768838" y="4082863"/>
            <a:ext cx="27432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800">
                <a:solidFill>
                  <a:srgbClr val="D9BC76"/>
                </a:solidFill>
                <a:latin typeface="Montserrat SemiBold"/>
                <a:ea typeface="Montserrat SemiBold"/>
                <a:cs typeface="Montserrat SemiBold"/>
                <a:sym typeface="Montserrat SemiBold"/>
              </a:rPr>
              <a:t>WORK EXPERIENCE</a:t>
            </a:r>
            <a:endParaRPr sz="1800">
              <a:solidFill>
                <a:srgbClr val="D9BC76"/>
              </a:solidFill>
              <a:latin typeface="Montserrat SemiBold"/>
              <a:ea typeface="Montserrat SemiBold"/>
              <a:cs typeface="Montserrat SemiBold"/>
              <a:sym typeface="Montserrat SemiBold"/>
            </a:endParaRPr>
          </a:p>
        </p:txBody>
      </p:sp>
      <p:cxnSp>
        <p:nvCxnSpPr>
          <p:cNvPr id="74" name="Google Shape;74;p13"/>
          <p:cNvCxnSpPr/>
          <p:nvPr/>
        </p:nvCxnSpPr>
        <p:spPr>
          <a:xfrm>
            <a:off x="2876550" y="4473375"/>
            <a:ext cx="4152900" cy="0"/>
          </a:xfrm>
          <a:prstGeom prst="straightConnector1">
            <a:avLst/>
          </a:prstGeom>
          <a:noFill/>
          <a:ln cap="flat" cmpd="sng" w="9525">
            <a:solidFill>
              <a:schemeClr val="dk2"/>
            </a:solidFill>
            <a:prstDash val="solid"/>
            <a:round/>
            <a:headEnd len="med" w="med" type="none"/>
            <a:tailEnd len="med" w="med" type="none"/>
          </a:ln>
        </p:spPr>
      </p:cxnSp>
      <p:sp>
        <p:nvSpPr>
          <p:cNvPr id="75" name="Google Shape;75;p13"/>
          <p:cNvSpPr txBox="1"/>
          <p:nvPr/>
        </p:nvSpPr>
        <p:spPr>
          <a:xfrm>
            <a:off x="2781313" y="4473375"/>
            <a:ext cx="4248000" cy="3555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ru" sz="1200">
                <a:latin typeface="Lato"/>
                <a:ea typeface="Lato"/>
                <a:cs typeface="Lato"/>
                <a:sym typeface="Lato"/>
              </a:rPr>
              <a:t>PROJECT MANAGER</a:t>
            </a:r>
            <a:r>
              <a:rPr lang="ru" sz="1200">
                <a:latin typeface="Lato"/>
                <a:ea typeface="Lato"/>
                <a:cs typeface="Lato"/>
                <a:sym typeface="Lato"/>
              </a:rPr>
              <a:t> 				   </a:t>
            </a:r>
            <a:r>
              <a:rPr b="1" lang="ru" sz="1200">
                <a:latin typeface="Lato"/>
                <a:ea typeface="Lato"/>
                <a:cs typeface="Lato"/>
                <a:sym typeface="Lato"/>
              </a:rPr>
              <a:t>2018-2021</a:t>
            </a:r>
            <a:endParaRPr b="1" sz="1200">
              <a:latin typeface="Lato"/>
              <a:ea typeface="Lato"/>
              <a:cs typeface="Lato"/>
              <a:sym typeface="Lato"/>
            </a:endParaRPr>
          </a:p>
          <a:p>
            <a:pPr indent="0" lvl="0" marL="0" rtl="0" algn="l">
              <a:lnSpc>
                <a:spcPct val="115000"/>
              </a:lnSpc>
              <a:spcBef>
                <a:spcPts val="0"/>
              </a:spcBef>
              <a:spcAft>
                <a:spcPts val="0"/>
              </a:spcAft>
              <a:buNone/>
            </a:pPr>
            <a:r>
              <a:rPr lang="ru" sz="1200">
                <a:latin typeface="Lato"/>
                <a:ea typeface="Lato"/>
                <a:cs typeface="Lato"/>
                <a:sym typeface="Lato"/>
              </a:rPr>
              <a:t>Cisco Systems, Inc., Austin, TX, United States</a:t>
            </a:r>
            <a:endParaRPr sz="1200">
              <a:latin typeface="Lato"/>
              <a:ea typeface="Lato"/>
              <a:cs typeface="Lato"/>
              <a:sym typeface="Lato"/>
            </a:endParaRPr>
          </a:p>
          <a:p>
            <a:pPr indent="0" lvl="0" marL="0" rtl="0" algn="l">
              <a:lnSpc>
                <a:spcPct val="115000"/>
              </a:lnSpc>
              <a:spcBef>
                <a:spcPts val="0"/>
              </a:spcBef>
              <a:spcAft>
                <a:spcPts val="0"/>
              </a:spcAft>
              <a:buNone/>
            </a:pPr>
            <a:r>
              <a:rPr b="1" lang="ru" sz="1200">
                <a:latin typeface="Lato"/>
                <a:ea typeface="Lato"/>
                <a:cs typeface="Lato"/>
                <a:sym typeface="Lato"/>
              </a:rPr>
              <a:t>On-boarded US customers who purchased Cisco Smart                 Assist Service, which included configuration of the Smart</a:t>
            </a:r>
            <a:r>
              <a:rPr lang="ru" sz="1200">
                <a:latin typeface="Lato"/>
                <a:ea typeface="Lato"/>
                <a:cs typeface="Lato"/>
                <a:sym typeface="Lato"/>
              </a:rPr>
              <a:t> </a:t>
            </a:r>
            <a:endParaRPr sz="1200">
              <a:latin typeface="Lato"/>
              <a:ea typeface="Lato"/>
              <a:cs typeface="Lato"/>
              <a:sym typeface="Lato"/>
            </a:endParaRPr>
          </a:p>
          <a:p>
            <a:pPr indent="-304800" lvl="0" marL="457200" rtl="0" algn="l">
              <a:lnSpc>
                <a:spcPct val="115000"/>
              </a:lnSpc>
              <a:spcBef>
                <a:spcPts val="0"/>
              </a:spcBef>
              <a:spcAft>
                <a:spcPts val="0"/>
              </a:spcAft>
              <a:buClr>
                <a:srgbClr val="666666"/>
              </a:buClr>
              <a:buSzPts val="1200"/>
              <a:buFont typeface="Lato"/>
              <a:buChar char="●"/>
            </a:pPr>
            <a:r>
              <a:rPr lang="ru" sz="1200">
                <a:solidFill>
                  <a:srgbClr val="666666"/>
                </a:solidFill>
                <a:latin typeface="Lato"/>
                <a:ea typeface="Lato"/>
                <a:cs typeface="Lato"/>
                <a:sym typeface="Lato"/>
              </a:rPr>
              <a:t>Net Total Care (SNTC) Portal and Common Service Platform Collector (CSPC).</a:t>
            </a:r>
            <a:endParaRPr sz="1200">
              <a:solidFill>
                <a:srgbClr val="666666"/>
              </a:solidFill>
              <a:latin typeface="Lato"/>
              <a:ea typeface="Lato"/>
              <a:cs typeface="Lato"/>
              <a:sym typeface="Lato"/>
            </a:endParaRPr>
          </a:p>
          <a:p>
            <a:pPr indent="-304800" lvl="0" marL="457200" rtl="0" algn="l">
              <a:lnSpc>
                <a:spcPct val="115000"/>
              </a:lnSpc>
              <a:spcBef>
                <a:spcPts val="0"/>
              </a:spcBef>
              <a:spcAft>
                <a:spcPts val="0"/>
              </a:spcAft>
              <a:buClr>
                <a:srgbClr val="666666"/>
              </a:buClr>
              <a:buSzPts val="1200"/>
              <a:buFont typeface="Lato"/>
              <a:buChar char="●"/>
            </a:pPr>
            <a:r>
              <a:rPr lang="ru" sz="1200">
                <a:solidFill>
                  <a:srgbClr val="666666"/>
                </a:solidFill>
                <a:latin typeface="Lato"/>
                <a:ea typeface="Lato"/>
                <a:cs typeface="Lato"/>
                <a:sym typeface="Lato"/>
              </a:rPr>
              <a:t>Responsible for 25 customers consistently and surpassing goals quarter over quarter, utilizing Salesforce to track.</a:t>
            </a:r>
            <a:endParaRPr sz="1200">
              <a:solidFill>
                <a:srgbClr val="666666"/>
              </a:solidFill>
              <a:latin typeface="Lato"/>
              <a:ea typeface="Lato"/>
              <a:cs typeface="Lato"/>
              <a:sym typeface="Lato"/>
            </a:endParaRPr>
          </a:p>
          <a:p>
            <a:pPr indent="-304800" lvl="0" marL="457200" rtl="0" algn="l">
              <a:lnSpc>
                <a:spcPct val="115000"/>
              </a:lnSpc>
              <a:spcBef>
                <a:spcPts val="0"/>
              </a:spcBef>
              <a:spcAft>
                <a:spcPts val="0"/>
              </a:spcAft>
              <a:buClr>
                <a:srgbClr val="666666"/>
              </a:buClr>
              <a:buSzPts val="1200"/>
              <a:buFont typeface="Lato"/>
              <a:buChar char="●"/>
            </a:pPr>
            <a:r>
              <a:rPr lang="ru" sz="1200">
                <a:solidFill>
                  <a:srgbClr val="666666"/>
                </a:solidFill>
                <a:latin typeface="Lato"/>
                <a:ea typeface="Lato"/>
                <a:cs typeface="Lato"/>
                <a:sym typeface="Lato"/>
              </a:rPr>
              <a:t>Focused on Customer Experience and Customer Success with advanced understanding of the Cisco portfolio, offers and teams.</a:t>
            </a:r>
            <a:endParaRPr sz="1200">
              <a:solidFill>
                <a:srgbClr val="666666"/>
              </a:solidFill>
              <a:latin typeface="Lato"/>
              <a:ea typeface="Lato"/>
              <a:cs typeface="Lato"/>
              <a:sym typeface="Lato"/>
            </a:endParaRPr>
          </a:p>
          <a:p>
            <a:pPr indent="-304800" lvl="0" marL="457200" rtl="0" algn="l">
              <a:lnSpc>
                <a:spcPct val="115000"/>
              </a:lnSpc>
              <a:spcBef>
                <a:spcPts val="0"/>
              </a:spcBef>
              <a:spcAft>
                <a:spcPts val="0"/>
              </a:spcAft>
              <a:buClr>
                <a:srgbClr val="666666"/>
              </a:buClr>
              <a:buSzPts val="1200"/>
              <a:buFont typeface="Lato"/>
              <a:buChar char="●"/>
            </a:pPr>
            <a:r>
              <a:rPr lang="ru" sz="1200">
                <a:solidFill>
                  <a:srgbClr val="666666"/>
                </a:solidFill>
                <a:latin typeface="Lato"/>
                <a:ea typeface="Lato"/>
                <a:cs typeface="Lato"/>
                <a:sym typeface="Lato"/>
              </a:rPr>
              <a:t>Updated and managed the Deployment Playbook to ensure Internal information current.</a:t>
            </a:r>
            <a:endParaRPr sz="1200">
              <a:solidFill>
                <a:srgbClr val="666666"/>
              </a:solidFill>
              <a:latin typeface="Lato"/>
              <a:ea typeface="Lato"/>
              <a:cs typeface="Lato"/>
              <a:sym typeface="Lato"/>
            </a:endParaRPr>
          </a:p>
          <a:p>
            <a:pPr indent="0" lvl="0" marL="0" rtl="0" algn="l">
              <a:lnSpc>
                <a:spcPct val="115000"/>
              </a:lnSpc>
              <a:spcBef>
                <a:spcPts val="0"/>
              </a:spcBef>
              <a:spcAft>
                <a:spcPts val="0"/>
              </a:spcAft>
              <a:buNone/>
            </a:pPr>
            <a:r>
              <a:rPr lang="ru" sz="1200">
                <a:latin typeface="Lato"/>
                <a:ea typeface="Lato"/>
                <a:cs typeface="Lato"/>
                <a:sym typeface="Lato"/>
              </a:rPr>
              <a:t>Ensured full training of Smart Net Total Care (SNTC) Portal and coordination with SMEs for configuration of service.</a:t>
            </a:r>
            <a:endParaRPr sz="1200">
              <a:latin typeface="Lato"/>
              <a:ea typeface="Lato"/>
              <a:cs typeface="Lato"/>
              <a:sym typeface="Lato"/>
            </a:endParaRPr>
          </a:p>
        </p:txBody>
      </p:sp>
      <p:sp>
        <p:nvSpPr>
          <p:cNvPr id="76" name="Google Shape;76;p13"/>
          <p:cNvSpPr txBox="1"/>
          <p:nvPr/>
        </p:nvSpPr>
        <p:spPr>
          <a:xfrm>
            <a:off x="2781313" y="7954763"/>
            <a:ext cx="4248000" cy="2281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ru" sz="1200">
                <a:latin typeface="Lato"/>
                <a:ea typeface="Lato"/>
                <a:cs typeface="Lato"/>
                <a:sym typeface="Lato"/>
              </a:rPr>
              <a:t>PROJECT MANAGER</a:t>
            </a:r>
            <a:r>
              <a:rPr lang="ru" sz="1200">
                <a:latin typeface="Lato"/>
                <a:ea typeface="Lato"/>
                <a:cs typeface="Lato"/>
                <a:sym typeface="Lato"/>
              </a:rPr>
              <a:t> 				   </a:t>
            </a:r>
            <a:r>
              <a:rPr b="1" lang="ru" sz="1200">
                <a:latin typeface="Lato"/>
                <a:ea typeface="Lato"/>
                <a:cs typeface="Lato"/>
                <a:sym typeface="Lato"/>
              </a:rPr>
              <a:t>2018-2021</a:t>
            </a:r>
            <a:endParaRPr b="1" sz="1200">
              <a:latin typeface="Lato"/>
              <a:ea typeface="Lato"/>
              <a:cs typeface="Lato"/>
              <a:sym typeface="Lato"/>
            </a:endParaRPr>
          </a:p>
          <a:p>
            <a:pPr indent="0" lvl="0" marL="0" rtl="0" algn="l">
              <a:lnSpc>
                <a:spcPct val="115000"/>
              </a:lnSpc>
              <a:spcBef>
                <a:spcPts val="0"/>
              </a:spcBef>
              <a:spcAft>
                <a:spcPts val="0"/>
              </a:spcAft>
              <a:buNone/>
            </a:pPr>
            <a:r>
              <a:rPr lang="ru" sz="1200">
                <a:latin typeface="Lato"/>
                <a:ea typeface="Lato"/>
                <a:cs typeface="Lato"/>
                <a:sym typeface="Lato"/>
              </a:rPr>
              <a:t>Cisco Systems, Inc., Austin, TX, United States</a:t>
            </a:r>
            <a:endParaRPr sz="1200">
              <a:latin typeface="Lato"/>
              <a:ea typeface="Lato"/>
              <a:cs typeface="Lato"/>
              <a:sym typeface="Lato"/>
            </a:endParaRPr>
          </a:p>
          <a:p>
            <a:pPr indent="0" lvl="0" marL="0" rtl="0" algn="l">
              <a:lnSpc>
                <a:spcPct val="115000"/>
              </a:lnSpc>
              <a:spcBef>
                <a:spcPts val="0"/>
              </a:spcBef>
              <a:spcAft>
                <a:spcPts val="0"/>
              </a:spcAft>
              <a:buNone/>
            </a:pPr>
            <a:r>
              <a:rPr b="1" lang="ru" sz="1200">
                <a:latin typeface="Lato"/>
                <a:ea typeface="Lato"/>
                <a:cs typeface="Lato"/>
                <a:sym typeface="Lato"/>
              </a:rPr>
              <a:t>On-boarded US customers who purchased Cisco Smart.</a:t>
            </a:r>
            <a:endParaRPr sz="1200">
              <a:latin typeface="Lato"/>
              <a:ea typeface="Lato"/>
              <a:cs typeface="Lato"/>
              <a:sym typeface="Lato"/>
            </a:endParaRPr>
          </a:p>
          <a:p>
            <a:pPr indent="-304800" lvl="0" marL="457200" rtl="0" algn="l">
              <a:lnSpc>
                <a:spcPct val="115000"/>
              </a:lnSpc>
              <a:spcBef>
                <a:spcPts val="0"/>
              </a:spcBef>
              <a:spcAft>
                <a:spcPts val="0"/>
              </a:spcAft>
              <a:buClr>
                <a:srgbClr val="666666"/>
              </a:buClr>
              <a:buSzPts val="1200"/>
              <a:buFont typeface="Lato"/>
              <a:buChar char="●"/>
            </a:pPr>
            <a:r>
              <a:rPr lang="ru" sz="1200">
                <a:solidFill>
                  <a:srgbClr val="666666"/>
                </a:solidFill>
                <a:latin typeface="Lato"/>
                <a:ea typeface="Lato"/>
                <a:cs typeface="Lato"/>
                <a:sym typeface="Lato"/>
              </a:rPr>
              <a:t>Net Total Care (SNTC) Portal and Common Service Platform Collector (CSPC).</a:t>
            </a:r>
            <a:endParaRPr sz="1200">
              <a:solidFill>
                <a:srgbClr val="666666"/>
              </a:solidFill>
              <a:latin typeface="Lato"/>
              <a:ea typeface="Lato"/>
              <a:cs typeface="Lato"/>
              <a:sym typeface="Lato"/>
            </a:endParaRPr>
          </a:p>
          <a:p>
            <a:pPr indent="-304800" lvl="0" marL="457200" rtl="0" algn="l">
              <a:lnSpc>
                <a:spcPct val="115000"/>
              </a:lnSpc>
              <a:spcBef>
                <a:spcPts val="0"/>
              </a:spcBef>
              <a:spcAft>
                <a:spcPts val="0"/>
              </a:spcAft>
              <a:buClr>
                <a:srgbClr val="666666"/>
              </a:buClr>
              <a:buSzPts val="1200"/>
              <a:buFont typeface="Lato"/>
              <a:buChar char="●"/>
            </a:pPr>
            <a:r>
              <a:rPr lang="ru" sz="1200">
                <a:solidFill>
                  <a:srgbClr val="666666"/>
                </a:solidFill>
                <a:latin typeface="Lato"/>
                <a:ea typeface="Lato"/>
                <a:cs typeface="Lato"/>
                <a:sym typeface="Lato"/>
              </a:rPr>
              <a:t>Responsible for 25 customers consistently.</a:t>
            </a:r>
            <a:endParaRPr sz="1200">
              <a:solidFill>
                <a:srgbClr val="666666"/>
              </a:solidFill>
              <a:latin typeface="Lato"/>
              <a:ea typeface="Lato"/>
              <a:cs typeface="Lato"/>
              <a:sym typeface="Lato"/>
            </a:endParaRPr>
          </a:p>
          <a:p>
            <a:pPr indent="-304800" lvl="0" marL="457200" rtl="0" algn="l">
              <a:lnSpc>
                <a:spcPct val="115000"/>
              </a:lnSpc>
              <a:spcBef>
                <a:spcPts val="0"/>
              </a:spcBef>
              <a:spcAft>
                <a:spcPts val="0"/>
              </a:spcAft>
              <a:buClr>
                <a:srgbClr val="666666"/>
              </a:buClr>
              <a:buSzPts val="1200"/>
              <a:buFont typeface="Lato"/>
              <a:buChar char="●"/>
            </a:pPr>
            <a:r>
              <a:rPr lang="ru" sz="1200">
                <a:solidFill>
                  <a:srgbClr val="666666"/>
                </a:solidFill>
                <a:latin typeface="Lato"/>
                <a:ea typeface="Lato"/>
                <a:cs typeface="Lato"/>
                <a:sym typeface="Lato"/>
              </a:rPr>
              <a:t>Focused on Customer Experience and Customer Success with advanced.</a:t>
            </a:r>
            <a:endParaRPr sz="1200">
              <a:solidFill>
                <a:srgbClr val="666666"/>
              </a:solidFill>
              <a:latin typeface="Lato"/>
              <a:ea typeface="Lato"/>
              <a:cs typeface="Lato"/>
              <a:sym typeface="Lato"/>
            </a:endParaRPr>
          </a:p>
          <a:p>
            <a:pPr indent="0" lvl="0" marL="0" rtl="0" algn="l">
              <a:lnSpc>
                <a:spcPct val="115000"/>
              </a:lnSpc>
              <a:spcBef>
                <a:spcPts val="0"/>
              </a:spcBef>
              <a:spcAft>
                <a:spcPts val="0"/>
              </a:spcAft>
              <a:buNone/>
            </a:pPr>
            <a:r>
              <a:rPr lang="ru" sz="1200">
                <a:latin typeface="Lato"/>
                <a:ea typeface="Lato"/>
                <a:cs typeface="Lato"/>
                <a:sym typeface="Lato"/>
              </a:rPr>
              <a:t>Ensured full training of Smart Net Total Care (SNTC) Portal and coordination with SMEs for configuration of service.</a:t>
            </a:r>
            <a:endParaRPr sz="1200">
              <a:latin typeface="Lato"/>
              <a:ea typeface="Lato"/>
              <a:cs typeface="Lato"/>
              <a:sym typeface="Lato"/>
            </a:endParaRPr>
          </a:p>
        </p:txBody>
      </p:sp>
      <p:sp>
        <p:nvSpPr>
          <p:cNvPr id="77" name="Google Shape;77;p13"/>
          <p:cNvSpPr txBox="1"/>
          <p:nvPr/>
        </p:nvSpPr>
        <p:spPr>
          <a:xfrm>
            <a:off x="430463" y="5193150"/>
            <a:ext cx="27432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800">
                <a:solidFill>
                  <a:srgbClr val="D9BC76"/>
                </a:solidFill>
                <a:latin typeface="Montserrat SemiBold"/>
                <a:ea typeface="Montserrat SemiBold"/>
                <a:cs typeface="Montserrat SemiBold"/>
                <a:sym typeface="Montserrat SemiBold"/>
              </a:rPr>
              <a:t>SKILLS</a:t>
            </a:r>
            <a:endParaRPr sz="1800">
              <a:solidFill>
                <a:srgbClr val="D9BC76"/>
              </a:solidFill>
              <a:latin typeface="Montserrat SemiBold"/>
              <a:ea typeface="Montserrat SemiBold"/>
              <a:cs typeface="Montserrat SemiBold"/>
              <a:sym typeface="Montserrat SemiBold"/>
            </a:endParaRPr>
          </a:p>
        </p:txBody>
      </p:sp>
      <p:cxnSp>
        <p:nvCxnSpPr>
          <p:cNvPr id="78" name="Google Shape;78;p13"/>
          <p:cNvCxnSpPr/>
          <p:nvPr/>
        </p:nvCxnSpPr>
        <p:spPr>
          <a:xfrm>
            <a:off x="535238" y="5583663"/>
            <a:ext cx="2095500" cy="0"/>
          </a:xfrm>
          <a:prstGeom prst="straightConnector1">
            <a:avLst/>
          </a:prstGeom>
          <a:noFill/>
          <a:ln cap="flat" cmpd="sng" w="9525">
            <a:solidFill>
              <a:schemeClr val="dk2"/>
            </a:solidFill>
            <a:prstDash val="solid"/>
            <a:round/>
            <a:headEnd len="med" w="med" type="none"/>
            <a:tailEnd len="med" w="med" type="none"/>
          </a:ln>
        </p:spPr>
      </p:cxnSp>
      <p:sp>
        <p:nvSpPr>
          <p:cNvPr id="79" name="Google Shape;79;p13"/>
          <p:cNvSpPr txBox="1"/>
          <p:nvPr/>
        </p:nvSpPr>
        <p:spPr>
          <a:xfrm>
            <a:off x="430463" y="5652125"/>
            <a:ext cx="2095500" cy="1006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ru" sz="1200">
                <a:latin typeface="Lato"/>
                <a:ea typeface="Lato"/>
                <a:cs typeface="Lato"/>
                <a:sym typeface="Lato"/>
              </a:rPr>
              <a:t>LANGUAGES SKILLS</a:t>
            </a:r>
            <a:endParaRPr b="1" sz="1200">
              <a:latin typeface="Lato"/>
              <a:ea typeface="Lato"/>
              <a:cs typeface="Lato"/>
              <a:sym typeface="Lato"/>
            </a:endParaRPr>
          </a:p>
          <a:p>
            <a:pPr indent="0" lvl="0" marL="0" rtl="0" algn="l">
              <a:lnSpc>
                <a:spcPct val="115000"/>
              </a:lnSpc>
              <a:spcBef>
                <a:spcPts val="0"/>
              </a:spcBef>
              <a:spcAft>
                <a:spcPts val="0"/>
              </a:spcAft>
              <a:buNone/>
            </a:pPr>
            <a:r>
              <a:rPr lang="ru" sz="1200">
                <a:latin typeface="Lato"/>
                <a:ea typeface="Lato"/>
                <a:cs typeface="Lato"/>
                <a:sym typeface="Lato"/>
              </a:rPr>
              <a:t>German</a:t>
            </a:r>
            <a:endParaRPr sz="1200">
              <a:latin typeface="Lato"/>
              <a:ea typeface="Lato"/>
              <a:cs typeface="Lato"/>
              <a:sym typeface="Lato"/>
            </a:endParaRPr>
          </a:p>
          <a:p>
            <a:pPr indent="0" lvl="0" marL="0" rtl="0" algn="l">
              <a:lnSpc>
                <a:spcPct val="115000"/>
              </a:lnSpc>
              <a:spcBef>
                <a:spcPts val="0"/>
              </a:spcBef>
              <a:spcAft>
                <a:spcPts val="0"/>
              </a:spcAft>
              <a:buNone/>
            </a:pPr>
            <a:r>
              <a:t/>
            </a:r>
            <a:endParaRPr sz="1200">
              <a:latin typeface="Lato"/>
              <a:ea typeface="Lato"/>
              <a:cs typeface="Lato"/>
              <a:sym typeface="Lato"/>
            </a:endParaRPr>
          </a:p>
          <a:p>
            <a:pPr indent="0" lvl="0" marL="0" rtl="0" algn="l">
              <a:lnSpc>
                <a:spcPct val="115000"/>
              </a:lnSpc>
              <a:spcBef>
                <a:spcPts val="0"/>
              </a:spcBef>
              <a:spcAft>
                <a:spcPts val="0"/>
              </a:spcAft>
              <a:buNone/>
            </a:pPr>
            <a:r>
              <a:rPr lang="ru" sz="1200">
                <a:latin typeface="Lato"/>
                <a:ea typeface="Lato"/>
                <a:cs typeface="Lato"/>
                <a:sym typeface="Lato"/>
              </a:rPr>
              <a:t>English</a:t>
            </a:r>
            <a:endParaRPr sz="1200">
              <a:latin typeface="Lato"/>
              <a:ea typeface="Lato"/>
              <a:cs typeface="Lato"/>
              <a:sym typeface="Lato"/>
            </a:endParaRPr>
          </a:p>
        </p:txBody>
      </p:sp>
      <p:sp>
        <p:nvSpPr>
          <p:cNvPr id="80" name="Google Shape;80;p13"/>
          <p:cNvSpPr/>
          <p:nvPr/>
        </p:nvSpPr>
        <p:spPr>
          <a:xfrm>
            <a:off x="535238" y="6175131"/>
            <a:ext cx="2095500" cy="69000"/>
          </a:xfrm>
          <a:prstGeom prst="rect">
            <a:avLst/>
          </a:prstGeom>
          <a:solidFill>
            <a:srgbClr val="B7B7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13"/>
          <p:cNvSpPr/>
          <p:nvPr/>
        </p:nvSpPr>
        <p:spPr>
          <a:xfrm>
            <a:off x="535238" y="6175131"/>
            <a:ext cx="1724100" cy="69000"/>
          </a:xfrm>
          <a:prstGeom prst="rect">
            <a:avLst/>
          </a:pr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3"/>
          <p:cNvSpPr txBox="1"/>
          <p:nvPr/>
        </p:nvSpPr>
        <p:spPr>
          <a:xfrm>
            <a:off x="430463" y="6808275"/>
            <a:ext cx="2095500" cy="1320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ru" sz="1200">
                <a:latin typeface="Lato"/>
                <a:ea typeface="Lato"/>
                <a:cs typeface="Lato"/>
                <a:sym typeface="Lato"/>
              </a:rPr>
              <a:t>COMPUTER SKILLS</a:t>
            </a:r>
            <a:endParaRPr b="1" sz="1200">
              <a:latin typeface="Lato"/>
              <a:ea typeface="Lato"/>
              <a:cs typeface="Lato"/>
              <a:sym typeface="Lato"/>
            </a:endParaRPr>
          </a:p>
          <a:p>
            <a:pPr indent="0" lvl="0" marL="0" rtl="0" algn="l">
              <a:lnSpc>
                <a:spcPct val="200000"/>
              </a:lnSpc>
              <a:spcBef>
                <a:spcPts val="0"/>
              </a:spcBef>
              <a:spcAft>
                <a:spcPts val="0"/>
              </a:spcAft>
              <a:buNone/>
            </a:pPr>
            <a:r>
              <a:rPr lang="ru" sz="1200">
                <a:latin typeface="Lato"/>
                <a:ea typeface="Lato"/>
                <a:cs typeface="Lato"/>
                <a:sym typeface="Lato"/>
              </a:rPr>
              <a:t>Microsoft Office</a:t>
            </a:r>
            <a:endParaRPr sz="1200">
              <a:latin typeface="Lato"/>
              <a:ea typeface="Lato"/>
              <a:cs typeface="Lato"/>
              <a:sym typeface="Lato"/>
            </a:endParaRPr>
          </a:p>
          <a:p>
            <a:pPr indent="0" lvl="0" marL="0" rtl="0" algn="l">
              <a:lnSpc>
                <a:spcPct val="200000"/>
              </a:lnSpc>
              <a:spcBef>
                <a:spcPts val="0"/>
              </a:spcBef>
              <a:spcAft>
                <a:spcPts val="0"/>
              </a:spcAft>
              <a:buNone/>
            </a:pPr>
            <a:r>
              <a:rPr lang="ru" sz="1200">
                <a:latin typeface="Lato"/>
                <a:ea typeface="Lato"/>
                <a:cs typeface="Lato"/>
                <a:sym typeface="Lato"/>
              </a:rPr>
              <a:t>FreeAgent CRM, Thryv</a:t>
            </a:r>
            <a:endParaRPr sz="1200">
              <a:latin typeface="Lato"/>
              <a:ea typeface="Lato"/>
              <a:cs typeface="Lato"/>
              <a:sym typeface="Lato"/>
            </a:endParaRPr>
          </a:p>
          <a:p>
            <a:pPr indent="0" lvl="0" marL="0" rtl="0" algn="l">
              <a:lnSpc>
                <a:spcPct val="200000"/>
              </a:lnSpc>
              <a:spcBef>
                <a:spcPts val="0"/>
              </a:spcBef>
              <a:spcAft>
                <a:spcPts val="0"/>
              </a:spcAft>
              <a:buNone/>
            </a:pPr>
            <a:r>
              <a:rPr lang="ru" sz="1200">
                <a:latin typeface="Lato"/>
                <a:ea typeface="Lato"/>
                <a:cs typeface="Lato"/>
                <a:sym typeface="Lato"/>
              </a:rPr>
              <a:t>NetSuite, Claritysoft</a:t>
            </a:r>
            <a:endParaRPr sz="1200">
              <a:latin typeface="Lato"/>
              <a:ea typeface="Lato"/>
              <a:cs typeface="Lato"/>
              <a:sym typeface="Lato"/>
            </a:endParaRPr>
          </a:p>
        </p:txBody>
      </p:sp>
      <p:sp>
        <p:nvSpPr>
          <p:cNvPr id="83" name="Google Shape;83;p13"/>
          <p:cNvSpPr txBox="1"/>
          <p:nvPr/>
        </p:nvSpPr>
        <p:spPr>
          <a:xfrm>
            <a:off x="430463" y="8309850"/>
            <a:ext cx="2095500" cy="1690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ru" sz="1200">
                <a:latin typeface="Lato"/>
                <a:ea typeface="Lato"/>
                <a:cs typeface="Lato"/>
                <a:sym typeface="Lato"/>
              </a:rPr>
              <a:t>INTERPERSONAL SKILLS</a:t>
            </a:r>
            <a:endParaRPr b="1" sz="1200">
              <a:latin typeface="Lato"/>
              <a:ea typeface="Lato"/>
              <a:cs typeface="Lato"/>
              <a:sym typeface="Lato"/>
            </a:endParaRPr>
          </a:p>
          <a:p>
            <a:pPr indent="0" lvl="0" marL="0" rtl="0" algn="l">
              <a:lnSpc>
                <a:spcPct val="200000"/>
              </a:lnSpc>
              <a:spcBef>
                <a:spcPts val="0"/>
              </a:spcBef>
              <a:spcAft>
                <a:spcPts val="0"/>
              </a:spcAft>
              <a:buNone/>
            </a:pPr>
            <a:r>
              <a:rPr lang="ru" sz="1200">
                <a:latin typeface="Lato"/>
                <a:ea typeface="Lato"/>
                <a:cs typeface="Lato"/>
                <a:sym typeface="Lato"/>
              </a:rPr>
              <a:t>Work under Pressure</a:t>
            </a:r>
            <a:endParaRPr sz="1200">
              <a:latin typeface="Lato"/>
              <a:ea typeface="Lato"/>
              <a:cs typeface="Lato"/>
              <a:sym typeface="Lato"/>
            </a:endParaRPr>
          </a:p>
          <a:p>
            <a:pPr indent="0" lvl="0" marL="0" rtl="0" algn="l">
              <a:lnSpc>
                <a:spcPct val="200000"/>
              </a:lnSpc>
              <a:spcBef>
                <a:spcPts val="0"/>
              </a:spcBef>
              <a:spcAft>
                <a:spcPts val="0"/>
              </a:spcAft>
              <a:buNone/>
            </a:pPr>
            <a:r>
              <a:rPr lang="ru" sz="1200">
                <a:latin typeface="Lato"/>
                <a:ea typeface="Lato"/>
                <a:cs typeface="Lato"/>
                <a:sym typeface="Lato"/>
              </a:rPr>
              <a:t>Analytical Skills</a:t>
            </a:r>
            <a:endParaRPr sz="1200">
              <a:latin typeface="Lato"/>
              <a:ea typeface="Lato"/>
              <a:cs typeface="Lato"/>
              <a:sym typeface="Lato"/>
            </a:endParaRPr>
          </a:p>
          <a:p>
            <a:pPr indent="0" lvl="0" marL="0" rtl="0" algn="l">
              <a:lnSpc>
                <a:spcPct val="200000"/>
              </a:lnSpc>
              <a:spcBef>
                <a:spcPts val="0"/>
              </a:spcBef>
              <a:spcAft>
                <a:spcPts val="0"/>
              </a:spcAft>
              <a:buNone/>
            </a:pPr>
            <a:r>
              <a:rPr lang="ru" sz="1200">
                <a:latin typeface="Lato"/>
                <a:ea typeface="Lato"/>
                <a:cs typeface="Lato"/>
                <a:sym typeface="Lato"/>
              </a:rPr>
              <a:t>Communication/Leadership </a:t>
            </a:r>
            <a:endParaRPr sz="1200">
              <a:latin typeface="Lato"/>
              <a:ea typeface="Lato"/>
              <a:cs typeface="Lato"/>
              <a:sym typeface="Lato"/>
            </a:endParaRPr>
          </a:p>
          <a:p>
            <a:pPr indent="0" lvl="0" marL="0" rtl="0" algn="l">
              <a:lnSpc>
                <a:spcPct val="200000"/>
              </a:lnSpc>
              <a:spcBef>
                <a:spcPts val="0"/>
              </a:spcBef>
              <a:spcAft>
                <a:spcPts val="0"/>
              </a:spcAft>
              <a:buNone/>
            </a:pPr>
            <a:r>
              <a:rPr lang="ru" sz="1200">
                <a:latin typeface="Lato"/>
                <a:ea typeface="Lato"/>
                <a:cs typeface="Lato"/>
                <a:sym typeface="Lato"/>
              </a:rPr>
              <a:t>Multi-tasking</a:t>
            </a:r>
            <a:endParaRPr sz="1200">
              <a:latin typeface="Lato"/>
              <a:ea typeface="Lato"/>
              <a:cs typeface="Lato"/>
              <a:sym typeface="Lato"/>
            </a:endParaRPr>
          </a:p>
        </p:txBody>
      </p:sp>
      <p:grpSp>
        <p:nvGrpSpPr>
          <p:cNvPr id="84" name="Google Shape;84;p13"/>
          <p:cNvGrpSpPr/>
          <p:nvPr/>
        </p:nvGrpSpPr>
        <p:grpSpPr>
          <a:xfrm>
            <a:off x="535238" y="6600081"/>
            <a:ext cx="2095500" cy="69000"/>
            <a:chOff x="547700" y="6607238"/>
            <a:chExt cx="2095500" cy="69000"/>
          </a:xfrm>
        </p:grpSpPr>
        <p:sp>
          <p:nvSpPr>
            <p:cNvPr id="85" name="Google Shape;85;p13"/>
            <p:cNvSpPr/>
            <p:nvPr/>
          </p:nvSpPr>
          <p:spPr>
            <a:xfrm>
              <a:off x="547700" y="6607238"/>
              <a:ext cx="2095500" cy="69000"/>
            </a:xfrm>
            <a:prstGeom prst="rect">
              <a:avLst/>
            </a:prstGeom>
            <a:solidFill>
              <a:srgbClr val="B7B7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13"/>
            <p:cNvSpPr/>
            <p:nvPr/>
          </p:nvSpPr>
          <p:spPr>
            <a:xfrm>
              <a:off x="547700" y="6607238"/>
              <a:ext cx="1724100" cy="69000"/>
            </a:xfrm>
            <a:prstGeom prst="rect">
              <a:avLst/>
            </a:pr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7" name="Google Shape;87;p13"/>
          <p:cNvGrpSpPr/>
          <p:nvPr/>
        </p:nvGrpSpPr>
        <p:grpSpPr>
          <a:xfrm>
            <a:off x="535238" y="7333088"/>
            <a:ext cx="2095500" cy="69013"/>
            <a:chOff x="547700" y="6607238"/>
            <a:chExt cx="2095500" cy="69013"/>
          </a:xfrm>
        </p:grpSpPr>
        <p:sp>
          <p:nvSpPr>
            <p:cNvPr id="88" name="Google Shape;88;p13"/>
            <p:cNvSpPr/>
            <p:nvPr/>
          </p:nvSpPr>
          <p:spPr>
            <a:xfrm>
              <a:off x="547700" y="6607238"/>
              <a:ext cx="2095500" cy="69000"/>
            </a:xfrm>
            <a:prstGeom prst="rect">
              <a:avLst/>
            </a:prstGeom>
            <a:solidFill>
              <a:srgbClr val="B7B7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13"/>
            <p:cNvSpPr/>
            <p:nvPr/>
          </p:nvSpPr>
          <p:spPr>
            <a:xfrm>
              <a:off x="547700" y="6607250"/>
              <a:ext cx="1478700" cy="69000"/>
            </a:xfrm>
            <a:prstGeom prst="rect">
              <a:avLst/>
            </a:pr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0" name="Google Shape;90;p13"/>
          <p:cNvGrpSpPr/>
          <p:nvPr/>
        </p:nvGrpSpPr>
        <p:grpSpPr>
          <a:xfrm>
            <a:off x="535238" y="7702163"/>
            <a:ext cx="2095500" cy="69013"/>
            <a:chOff x="547700" y="6607238"/>
            <a:chExt cx="2095500" cy="69013"/>
          </a:xfrm>
        </p:grpSpPr>
        <p:sp>
          <p:nvSpPr>
            <p:cNvPr id="91" name="Google Shape;91;p13"/>
            <p:cNvSpPr/>
            <p:nvPr/>
          </p:nvSpPr>
          <p:spPr>
            <a:xfrm>
              <a:off x="547700" y="6607238"/>
              <a:ext cx="2095500" cy="69000"/>
            </a:xfrm>
            <a:prstGeom prst="rect">
              <a:avLst/>
            </a:prstGeom>
            <a:solidFill>
              <a:srgbClr val="B7B7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13"/>
            <p:cNvSpPr/>
            <p:nvPr/>
          </p:nvSpPr>
          <p:spPr>
            <a:xfrm>
              <a:off x="547700" y="6607250"/>
              <a:ext cx="1854900" cy="69000"/>
            </a:xfrm>
            <a:prstGeom prst="rect">
              <a:avLst/>
            </a:pr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3" name="Google Shape;93;p13"/>
          <p:cNvGrpSpPr/>
          <p:nvPr/>
        </p:nvGrpSpPr>
        <p:grpSpPr>
          <a:xfrm>
            <a:off x="535238" y="8066688"/>
            <a:ext cx="2095500" cy="69013"/>
            <a:chOff x="547700" y="6607238"/>
            <a:chExt cx="2095500" cy="69013"/>
          </a:xfrm>
        </p:grpSpPr>
        <p:sp>
          <p:nvSpPr>
            <p:cNvPr id="94" name="Google Shape;94;p13"/>
            <p:cNvSpPr/>
            <p:nvPr/>
          </p:nvSpPr>
          <p:spPr>
            <a:xfrm>
              <a:off x="547700" y="6607238"/>
              <a:ext cx="2095500" cy="69000"/>
            </a:xfrm>
            <a:prstGeom prst="rect">
              <a:avLst/>
            </a:prstGeom>
            <a:solidFill>
              <a:srgbClr val="B7B7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13"/>
            <p:cNvSpPr/>
            <p:nvPr/>
          </p:nvSpPr>
          <p:spPr>
            <a:xfrm>
              <a:off x="547700" y="6607250"/>
              <a:ext cx="1595400" cy="69000"/>
            </a:xfrm>
            <a:prstGeom prst="rect">
              <a:avLst/>
            </a:pr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6" name="Google Shape;96;p13"/>
          <p:cNvGrpSpPr/>
          <p:nvPr/>
        </p:nvGrpSpPr>
        <p:grpSpPr>
          <a:xfrm>
            <a:off x="535238" y="8833188"/>
            <a:ext cx="2095500" cy="69013"/>
            <a:chOff x="547700" y="6607238"/>
            <a:chExt cx="2095500" cy="69013"/>
          </a:xfrm>
        </p:grpSpPr>
        <p:sp>
          <p:nvSpPr>
            <p:cNvPr id="97" name="Google Shape;97;p13"/>
            <p:cNvSpPr/>
            <p:nvPr/>
          </p:nvSpPr>
          <p:spPr>
            <a:xfrm>
              <a:off x="547700" y="6607238"/>
              <a:ext cx="2095500" cy="69000"/>
            </a:xfrm>
            <a:prstGeom prst="rect">
              <a:avLst/>
            </a:prstGeom>
            <a:solidFill>
              <a:srgbClr val="B7B7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13"/>
            <p:cNvSpPr/>
            <p:nvPr/>
          </p:nvSpPr>
          <p:spPr>
            <a:xfrm>
              <a:off x="547700" y="6607250"/>
              <a:ext cx="1595400" cy="69000"/>
            </a:xfrm>
            <a:prstGeom prst="rect">
              <a:avLst/>
            </a:pr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9" name="Google Shape;99;p13"/>
          <p:cNvGrpSpPr/>
          <p:nvPr/>
        </p:nvGrpSpPr>
        <p:grpSpPr>
          <a:xfrm>
            <a:off x="535238" y="9196638"/>
            <a:ext cx="2095500" cy="69013"/>
            <a:chOff x="547700" y="6607238"/>
            <a:chExt cx="2095500" cy="69013"/>
          </a:xfrm>
        </p:grpSpPr>
        <p:sp>
          <p:nvSpPr>
            <p:cNvPr id="100" name="Google Shape;100;p13"/>
            <p:cNvSpPr/>
            <p:nvPr/>
          </p:nvSpPr>
          <p:spPr>
            <a:xfrm>
              <a:off x="547700" y="6607238"/>
              <a:ext cx="2095500" cy="69000"/>
            </a:xfrm>
            <a:prstGeom prst="rect">
              <a:avLst/>
            </a:prstGeom>
            <a:solidFill>
              <a:srgbClr val="B7B7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13"/>
            <p:cNvSpPr/>
            <p:nvPr/>
          </p:nvSpPr>
          <p:spPr>
            <a:xfrm>
              <a:off x="547700" y="6607250"/>
              <a:ext cx="1595400" cy="69000"/>
            </a:xfrm>
            <a:prstGeom prst="rect">
              <a:avLst/>
            </a:pr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2" name="Google Shape;102;p13"/>
          <p:cNvGrpSpPr/>
          <p:nvPr/>
        </p:nvGrpSpPr>
        <p:grpSpPr>
          <a:xfrm>
            <a:off x="535238" y="9566750"/>
            <a:ext cx="2095500" cy="69013"/>
            <a:chOff x="547700" y="6607238"/>
            <a:chExt cx="2095500" cy="69013"/>
          </a:xfrm>
        </p:grpSpPr>
        <p:sp>
          <p:nvSpPr>
            <p:cNvPr id="103" name="Google Shape;103;p13"/>
            <p:cNvSpPr/>
            <p:nvPr/>
          </p:nvSpPr>
          <p:spPr>
            <a:xfrm>
              <a:off x="547700" y="6607238"/>
              <a:ext cx="2095500" cy="69000"/>
            </a:xfrm>
            <a:prstGeom prst="rect">
              <a:avLst/>
            </a:prstGeom>
            <a:solidFill>
              <a:srgbClr val="B7B7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13"/>
            <p:cNvSpPr/>
            <p:nvPr/>
          </p:nvSpPr>
          <p:spPr>
            <a:xfrm>
              <a:off x="547700" y="6607250"/>
              <a:ext cx="1595400" cy="69000"/>
            </a:xfrm>
            <a:prstGeom prst="rect">
              <a:avLst/>
            </a:pr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5" name="Google Shape;105;p13"/>
          <p:cNvGrpSpPr/>
          <p:nvPr/>
        </p:nvGrpSpPr>
        <p:grpSpPr>
          <a:xfrm>
            <a:off x="535238" y="9933800"/>
            <a:ext cx="2095500" cy="69013"/>
            <a:chOff x="547700" y="6607238"/>
            <a:chExt cx="2095500" cy="69013"/>
          </a:xfrm>
        </p:grpSpPr>
        <p:sp>
          <p:nvSpPr>
            <p:cNvPr id="106" name="Google Shape;106;p13"/>
            <p:cNvSpPr/>
            <p:nvPr/>
          </p:nvSpPr>
          <p:spPr>
            <a:xfrm>
              <a:off x="547700" y="6607238"/>
              <a:ext cx="2095500" cy="69000"/>
            </a:xfrm>
            <a:prstGeom prst="rect">
              <a:avLst/>
            </a:prstGeom>
            <a:solidFill>
              <a:srgbClr val="B7B7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3"/>
            <p:cNvSpPr/>
            <p:nvPr/>
          </p:nvSpPr>
          <p:spPr>
            <a:xfrm>
              <a:off x="547700" y="6607250"/>
              <a:ext cx="1595400" cy="69000"/>
            </a:xfrm>
            <a:prstGeom prst="rect">
              <a:avLst/>
            </a:pr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14"/>
          <p:cNvSpPr/>
          <p:nvPr/>
        </p:nvSpPr>
        <p:spPr>
          <a:xfrm>
            <a:off x="-4750" y="1428750"/>
            <a:ext cx="7569600" cy="9263400"/>
          </a:xfrm>
          <a:prstGeom prst="rect">
            <a:avLst/>
          </a:pr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4"/>
          <p:cNvSpPr/>
          <p:nvPr/>
        </p:nvSpPr>
        <p:spPr>
          <a:xfrm>
            <a:off x="-9525" y="-9525"/>
            <a:ext cx="7569600" cy="2169600"/>
          </a:xfrm>
          <a:prstGeom prst="rect">
            <a:avLst/>
          </a:prstGeom>
          <a:solidFill>
            <a:srgbClr val="131F2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4" name="Google Shape;114;p14"/>
          <p:cNvPicPr preferRelativeResize="0"/>
          <p:nvPr/>
        </p:nvPicPr>
        <p:blipFill>
          <a:blip r:embed="rId3">
            <a:alphaModFix/>
          </a:blip>
          <a:stretch>
            <a:fillRect/>
          </a:stretch>
        </p:blipFill>
        <p:spPr>
          <a:xfrm>
            <a:off x="620950" y="257200"/>
            <a:ext cx="1944115" cy="2169600"/>
          </a:xfrm>
          <a:prstGeom prst="rect">
            <a:avLst/>
          </a:prstGeom>
          <a:noFill/>
          <a:ln cap="flat" cmpd="sng" w="76200">
            <a:solidFill>
              <a:schemeClr val="lt1"/>
            </a:solidFill>
            <a:prstDash val="solid"/>
            <a:round/>
            <a:headEnd len="sm" w="sm" type="none"/>
            <a:tailEnd len="sm" w="sm" type="none"/>
          </a:ln>
        </p:spPr>
      </p:pic>
      <p:pic>
        <p:nvPicPr>
          <p:cNvPr id="115" name="Google Shape;115;p14"/>
          <p:cNvPicPr preferRelativeResize="0"/>
          <p:nvPr/>
        </p:nvPicPr>
        <p:blipFill>
          <a:blip r:embed="rId4">
            <a:alphaModFix/>
          </a:blip>
          <a:stretch>
            <a:fillRect/>
          </a:stretch>
        </p:blipFill>
        <p:spPr>
          <a:xfrm>
            <a:off x="4854608" y="1635320"/>
            <a:ext cx="196110" cy="159809"/>
          </a:xfrm>
          <a:prstGeom prst="rect">
            <a:avLst/>
          </a:prstGeom>
          <a:noFill/>
          <a:ln>
            <a:noFill/>
          </a:ln>
        </p:spPr>
      </p:pic>
      <p:pic>
        <p:nvPicPr>
          <p:cNvPr id="116" name="Google Shape;116;p14"/>
          <p:cNvPicPr preferRelativeResize="0"/>
          <p:nvPr/>
        </p:nvPicPr>
        <p:blipFill>
          <a:blip r:embed="rId5">
            <a:alphaModFix/>
          </a:blip>
          <a:stretch>
            <a:fillRect/>
          </a:stretch>
        </p:blipFill>
        <p:spPr>
          <a:xfrm>
            <a:off x="3257553" y="1569944"/>
            <a:ext cx="159793" cy="225186"/>
          </a:xfrm>
          <a:prstGeom prst="rect">
            <a:avLst/>
          </a:prstGeom>
          <a:noFill/>
          <a:ln>
            <a:noFill/>
          </a:ln>
        </p:spPr>
      </p:pic>
      <p:pic>
        <p:nvPicPr>
          <p:cNvPr id="117" name="Google Shape;117;p14"/>
          <p:cNvPicPr preferRelativeResize="0"/>
          <p:nvPr/>
        </p:nvPicPr>
        <p:blipFill>
          <a:blip r:embed="rId6">
            <a:alphaModFix/>
          </a:blip>
          <a:stretch>
            <a:fillRect/>
          </a:stretch>
        </p:blipFill>
        <p:spPr>
          <a:xfrm>
            <a:off x="6487980" y="1562680"/>
            <a:ext cx="130740" cy="232450"/>
          </a:xfrm>
          <a:prstGeom prst="rect">
            <a:avLst/>
          </a:prstGeom>
          <a:noFill/>
          <a:ln>
            <a:noFill/>
          </a:ln>
        </p:spPr>
      </p:pic>
      <p:sp>
        <p:nvSpPr>
          <p:cNvPr id="118" name="Google Shape;118;p14"/>
          <p:cNvSpPr txBox="1"/>
          <p:nvPr/>
        </p:nvSpPr>
        <p:spPr>
          <a:xfrm>
            <a:off x="2762250" y="194288"/>
            <a:ext cx="4014900" cy="954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5000">
                <a:solidFill>
                  <a:schemeClr val="lt1"/>
                </a:solidFill>
                <a:latin typeface="Bebas Neue"/>
                <a:ea typeface="Bebas Neue"/>
                <a:cs typeface="Bebas Neue"/>
                <a:sym typeface="Bebas Neue"/>
              </a:rPr>
              <a:t>Makayla Padberg</a:t>
            </a:r>
            <a:endParaRPr sz="5000">
              <a:solidFill>
                <a:schemeClr val="lt1"/>
              </a:solidFill>
              <a:latin typeface="Bebas Neue"/>
              <a:ea typeface="Bebas Neue"/>
              <a:cs typeface="Bebas Neue"/>
              <a:sym typeface="Bebas Neue"/>
            </a:endParaRPr>
          </a:p>
        </p:txBody>
      </p:sp>
      <p:sp>
        <p:nvSpPr>
          <p:cNvPr id="119" name="Google Shape;119;p14"/>
          <p:cNvSpPr txBox="1"/>
          <p:nvPr/>
        </p:nvSpPr>
        <p:spPr>
          <a:xfrm>
            <a:off x="2762250" y="922963"/>
            <a:ext cx="40149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2200">
                <a:solidFill>
                  <a:srgbClr val="D9BC76"/>
                </a:solidFill>
                <a:latin typeface="Montserrat SemiBold"/>
                <a:ea typeface="Montserrat SemiBold"/>
                <a:cs typeface="Montserrat SemiBold"/>
                <a:sym typeface="Montserrat SemiBold"/>
              </a:rPr>
              <a:t>ACCOUNT MANAGER</a:t>
            </a:r>
            <a:endParaRPr sz="2200">
              <a:solidFill>
                <a:srgbClr val="D9BC76"/>
              </a:solidFill>
              <a:latin typeface="Montserrat SemiBold"/>
              <a:ea typeface="Montserrat SemiBold"/>
              <a:cs typeface="Montserrat SemiBold"/>
              <a:sym typeface="Montserrat SemiBold"/>
            </a:endParaRPr>
          </a:p>
        </p:txBody>
      </p:sp>
      <p:sp>
        <p:nvSpPr>
          <p:cNvPr id="120" name="Google Shape;120;p14"/>
          <p:cNvSpPr txBox="1"/>
          <p:nvPr/>
        </p:nvSpPr>
        <p:spPr>
          <a:xfrm>
            <a:off x="2668300" y="1755675"/>
            <a:ext cx="1338300" cy="323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sz="900">
                <a:solidFill>
                  <a:schemeClr val="lt1"/>
                </a:solidFill>
                <a:latin typeface="Lato"/>
                <a:ea typeface="Lato"/>
                <a:cs typeface="Lato"/>
                <a:sym typeface="Lato"/>
              </a:rPr>
              <a:t>Bilzen, 17218 USA</a:t>
            </a:r>
            <a:endParaRPr sz="900">
              <a:solidFill>
                <a:schemeClr val="lt1"/>
              </a:solidFill>
              <a:latin typeface="Lato"/>
              <a:ea typeface="Lato"/>
              <a:cs typeface="Lato"/>
              <a:sym typeface="Lato"/>
            </a:endParaRPr>
          </a:p>
        </p:txBody>
      </p:sp>
      <p:sp>
        <p:nvSpPr>
          <p:cNvPr id="121" name="Google Shape;121;p14"/>
          <p:cNvSpPr txBox="1"/>
          <p:nvPr/>
        </p:nvSpPr>
        <p:spPr>
          <a:xfrm>
            <a:off x="4283513" y="1755675"/>
            <a:ext cx="1338300" cy="323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sz="900">
                <a:solidFill>
                  <a:schemeClr val="lt1"/>
                </a:solidFill>
                <a:latin typeface="Lato"/>
                <a:ea typeface="Lato"/>
                <a:cs typeface="Lato"/>
                <a:sym typeface="Lato"/>
              </a:rPr>
              <a:t>mail@domain.ltd</a:t>
            </a:r>
            <a:endParaRPr sz="900">
              <a:solidFill>
                <a:schemeClr val="lt1"/>
              </a:solidFill>
              <a:latin typeface="Lato"/>
              <a:ea typeface="Lato"/>
              <a:cs typeface="Lato"/>
              <a:sym typeface="Lato"/>
            </a:endParaRPr>
          </a:p>
        </p:txBody>
      </p:sp>
      <p:sp>
        <p:nvSpPr>
          <p:cNvPr id="122" name="Google Shape;122;p14"/>
          <p:cNvSpPr txBox="1"/>
          <p:nvPr/>
        </p:nvSpPr>
        <p:spPr>
          <a:xfrm>
            <a:off x="6086700" y="1755675"/>
            <a:ext cx="933300" cy="323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sz="900">
                <a:solidFill>
                  <a:schemeClr val="lt1"/>
                </a:solidFill>
                <a:latin typeface="Lato"/>
                <a:ea typeface="Lato"/>
                <a:cs typeface="Lato"/>
                <a:sym typeface="Lato"/>
              </a:rPr>
              <a:t>986-462-6578</a:t>
            </a:r>
            <a:endParaRPr sz="900">
              <a:solidFill>
                <a:schemeClr val="lt1"/>
              </a:solidFill>
              <a:latin typeface="Lato"/>
              <a:ea typeface="Lato"/>
              <a:cs typeface="Lato"/>
              <a:sym typeface="Lato"/>
            </a:endParaRPr>
          </a:p>
        </p:txBody>
      </p:sp>
      <p:cxnSp>
        <p:nvCxnSpPr>
          <p:cNvPr id="123" name="Google Shape;123;p14"/>
          <p:cNvCxnSpPr/>
          <p:nvPr/>
        </p:nvCxnSpPr>
        <p:spPr>
          <a:xfrm>
            <a:off x="4062400" y="1547825"/>
            <a:ext cx="0" cy="409500"/>
          </a:xfrm>
          <a:prstGeom prst="straightConnector1">
            <a:avLst/>
          </a:prstGeom>
          <a:noFill/>
          <a:ln cap="flat" cmpd="sng" w="19050">
            <a:solidFill>
              <a:srgbClr val="D9BC76"/>
            </a:solidFill>
            <a:prstDash val="solid"/>
            <a:round/>
            <a:headEnd len="med" w="med" type="none"/>
            <a:tailEnd len="med" w="med" type="none"/>
          </a:ln>
        </p:spPr>
      </p:cxnSp>
      <p:cxnSp>
        <p:nvCxnSpPr>
          <p:cNvPr id="124" name="Google Shape;124;p14"/>
          <p:cNvCxnSpPr/>
          <p:nvPr/>
        </p:nvCxnSpPr>
        <p:spPr>
          <a:xfrm>
            <a:off x="5772150" y="1547825"/>
            <a:ext cx="0" cy="409500"/>
          </a:xfrm>
          <a:prstGeom prst="straightConnector1">
            <a:avLst/>
          </a:prstGeom>
          <a:noFill/>
          <a:ln cap="flat" cmpd="sng" w="19050">
            <a:solidFill>
              <a:srgbClr val="D9BC76"/>
            </a:solidFill>
            <a:prstDash val="solid"/>
            <a:round/>
            <a:headEnd len="med" w="med" type="none"/>
            <a:tailEnd len="med" w="med" type="none"/>
          </a:ln>
        </p:spPr>
      </p:cxnSp>
      <p:sp>
        <p:nvSpPr>
          <p:cNvPr id="125" name="Google Shape;125;p14"/>
          <p:cNvSpPr txBox="1"/>
          <p:nvPr/>
        </p:nvSpPr>
        <p:spPr>
          <a:xfrm>
            <a:off x="430473" y="2467000"/>
            <a:ext cx="22050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800">
                <a:solidFill>
                  <a:srgbClr val="D9BC76"/>
                </a:solidFill>
                <a:latin typeface="Montserrat SemiBold"/>
                <a:ea typeface="Montserrat SemiBold"/>
                <a:cs typeface="Montserrat SemiBold"/>
                <a:sym typeface="Montserrat SemiBold"/>
              </a:rPr>
              <a:t>HOBBIES</a:t>
            </a:r>
            <a:endParaRPr sz="1800">
              <a:solidFill>
                <a:srgbClr val="D9BC76"/>
              </a:solidFill>
              <a:latin typeface="Montserrat SemiBold"/>
              <a:ea typeface="Montserrat SemiBold"/>
              <a:cs typeface="Montserrat SemiBold"/>
              <a:sym typeface="Montserrat SemiBold"/>
            </a:endParaRPr>
          </a:p>
        </p:txBody>
      </p:sp>
      <p:sp>
        <p:nvSpPr>
          <p:cNvPr id="126" name="Google Shape;126;p14"/>
          <p:cNvSpPr txBox="1"/>
          <p:nvPr/>
        </p:nvSpPr>
        <p:spPr>
          <a:xfrm>
            <a:off x="2768857" y="2467000"/>
            <a:ext cx="4260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800">
                <a:solidFill>
                  <a:srgbClr val="D9BC76"/>
                </a:solidFill>
                <a:latin typeface="Montserrat SemiBold"/>
                <a:ea typeface="Montserrat SemiBold"/>
                <a:cs typeface="Montserrat SemiBold"/>
                <a:sym typeface="Montserrat SemiBold"/>
              </a:rPr>
              <a:t>CONTINUED WORK EXPERIENCE</a:t>
            </a:r>
            <a:endParaRPr sz="1800">
              <a:solidFill>
                <a:srgbClr val="D9BC76"/>
              </a:solidFill>
              <a:latin typeface="Montserrat SemiBold"/>
              <a:ea typeface="Montserrat SemiBold"/>
              <a:cs typeface="Montserrat SemiBold"/>
              <a:sym typeface="Montserrat SemiBold"/>
            </a:endParaRPr>
          </a:p>
        </p:txBody>
      </p:sp>
      <p:cxnSp>
        <p:nvCxnSpPr>
          <p:cNvPr id="127" name="Google Shape;127;p14"/>
          <p:cNvCxnSpPr/>
          <p:nvPr/>
        </p:nvCxnSpPr>
        <p:spPr>
          <a:xfrm>
            <a:off x="540000" y="2857500"/>
            <a:ext cx="2095500" cy="0"/>
          </a:xfrm>
          <a:prstGeom prst="straightConnector1">
            <a:avLst/>
          </a:prstGeom>
          <a:noFill/>
          <a:ln cap="flat" cmpd="sng" w="9525">
            <a:solidFill>
              <a:schemeClr val="dk2"/>
            </a:solidFill>
            <a:prstDash val="solid"/>
            <a:round/>
            <a:headEnd len="med" w="med" type="none"/>
            <a:tailEnd len="med" w="med" type="none"/>
          </a:ln>
        </p:spPr>
      </p:cxnSp>
      <p:cxnSp>
        <p:nvCxnSpPr>
          <p:cNvPr id="128" name="Google Shape;128;p14"/>
          <p:cNvCxnSpPr/>
          <p:nvPr/>
        </p:nvCxnSpPr>
        <p:spPr>
          <a:xfrm>
            <a:off x="2876550" y="2857500"/>
            <a:ext cx="4152900" cy="0"/>
          </a:xfrm>
          <a:prstGeom prst="straightConnector1">
            <a:avLst/>
          </a:prstGeom>
          <a:noFill/>
          <a:ln cap="flat" cmpd="sng" w="9525">
            <a:solidFill>
              <a:schemeClr val="dk2"/>
            </a:solidFill>
            <a:prstDash val="solid"/>
            <a:round/>
            <a:headEnd len="med" w="med" type="none"/>
            <a:tailEnd len="med" w="med" type="none"/>
          </a:ln>
        </p:spPr>
      </p:cxnSp>
      <p:sp>
        <p:nvSpPr>
          <p:cNvPr id="129" name="Google Shape;129;p14"/>
          <p:cNvSpPr txBox="1"/>
          <p:nvPr/>
        </p:nvSpPr>
        <p:spPr>
          <a:xfrm>
            <a:off x="2781325" y="2857525"/>
            <a:ext cx="4248000" cy="2281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1" lang="ru" sz="1200">
                <a:solidFill>
                  <a:schemeClr val="dk1"/>
                </a:solidFill>
                <a:latin typeface="Lato"/>
                <a:ea typeface="Lato"/>
                <a:cs typeface="Lato"/>
                <a:sym typeface="Lato"/>
              </a:rPr>
              <a:t>PROJECT MANAGER</a:t>
            </a:r>
            <a:r>
              <a:rPr lang="ru" sz="1200">
                <a:solidFill>
                  <a:schemeClr val="dk1"/>
                </a:solidFill>
                <a:latin typeface="Lato"/>
                <a:ea typeface="Lato"/>
                <a:cs typeface="Lato"/>
                <a:sym typeface="Lato"/>
              </a:rPr>
              <a:t> 				   </a:t>
            </a:r>
            <a:r>
              <a:rPr b="1" lang="ru" sz="1200">
                <a:solidFill>
                  <a:schemeClr val="dk1"/>
                </a:solidFill>
                <a:latin typeface="Lato"/>
                <a:ea typeface="Lato"/>
                <a:cs typeface="Lato"/>
                <a:sym typeface="Lato"/>
              </a:rPr>
              <a:t>2018-2021</a:t>
            </a:r>
            <a:endParaRPr b="1" sz="12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rPr lang="ru" sz="1200">
                <a:solidFill>
                  <a:schemeClr val="dk1"/>
                </a:solidFill>
                <a:latin typeface="Lato"/>
                <a:ea typeface="Lato"/>
                <a:cs typeface="Lato"/>
                <a:sym typeface="Lato"/>
              </a:rPr>
              <a:t>Cisco Systems, Inc., Austin, TX, United States</a:t>
            </a:r>
            <a:endParaRPr sz="12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rPr b="1" lang="ru" sz="1200">
                <a:solidFill>
                  <a:schemeClr val="dk1"/>
                </a:solidFill>
                <a:latin typeface="Lato"/>
                <a:ea typeface="Lato"/>
                <a:cs typeface="Lato"/>
                <a:sym typeface="Lato"/>
              </a:rPr>
              <a:t>On-boarded US customers who purchased Cisco Smart.</a:t>
            </a:r>
            <a:endParaRPr sz="1200">
              <a:solidFill>
                <a:schemeClr val="dk1"/>
              </a:solidFill>
              <a:latin typeface="Lato"/>
              <a:ea typeface="Lato"/>
              <a:cs typeface="Lato"/>
              <a:sym typeface="Lato"/>
            </a:endParaRPr>
          </a:p>
          <a:p>
            <a:pPr indent="-304800" lvl="0" marL="457200" rtl="0" algn="l">
              <a:lnSpc>
                <a:spcPct val="115000"/>
              </a:lnSpc>
              <a:spcBef>
                <a:spcPts val="0"/>
              </a:spcBef>
              <a:spcAft>
                <a:spcPts val="0"/>
              </a:spcAft>
              <a:buClr>
                <a:srgbClr val="666666"/>
              </a:buClr>
              <a:buSzPts val="1200"/>
              <a:buFont typeface="Lato"/>
              <a:buChar char="●"/>
            </a:pPr>
            <a:r>
              <a:rPr lang="ru" sz="1200">
                <a:solidFill>
                  <a:srgbClr val="666666"/>
                </a:solidFill>
                <a:latin typeface="Lato"/>
                <a:ea typeface="Lato"/>
                <a:cs typeface="Lato"/>
                <a:sym typeface="Lato"/>
              </a:rPr>
              <a:t>Net Total Care (SNTC) Portal and Common Service Platform Collector (CSPC).</a:t>
            </a:r>
            <a:endParaRPr sz="1200">
              <a:solidFill>
                <a:srgbClr val="666666"/>
              </a:solidFill>
              <a:latin typeface="Lato"/>
              <a:ea typeface="Lato"/>
              <a:cs typeface="Lato"/>
              <a:sym typeface="Lato"/>
            </a:endParaRPr>
          </a:p>
          <a:p>
            <a:pPr indent="-304800" lvl="0" marL="457200" rtl="0" algn="l">
              <a:lnSpc>
                <a:spcPct val="115000"/>
              </a:lnSpc>
              <a:spcBef>
                <a:spcPts val="0"/>
              </a:spcBef>
              <a:spcAft>
                <a:spcPts val="0"/>
              </a:spcAft>
              <a:buClr>
                <a:srgbClr val="666666"/>
              </a:buClr>
              <a:buSzPts val="1200"/>
              <a:buFont typeface="Lato"/>
              <a:buChar char="●"/>
            </a:pPr>
            <a:r>
              <a:rPr lang="ru" sz="1200">
                <a:solidFill>
                  <a:srgbClr val="666666"/>
                </a:solidFill>
                <a:latin typeface="Lato"/>
                <a:ea typeface="Lato"/>
                <a:cs typeface="Lato"/>
                <a:sym typeface="Lato"/>
              </a:rPr>
              <a:t>Responsible for 25 customers consistently.</a:t>
            </a:r>
            <a:endParaRPr sz="1200">
              <a:solidFill>
                <a:srgbClr val="666666"/>
              </a:solidFill>
              <a:latin typeface="Lato"/>
              <a:ea typeface="Lato"/>
              <a:cs typeface="Lato"/>
              <a:sym typeface="Lato"/>
            </a:endParaRPr>
          </a:p>
          <a:p>
            <a:pPr indent="-304800" lvl="0" marL="457200" rtl="0" algn="l">
              <a:lnSpc>
                <a:spcPct val="115000"/>
              </a:lnSpc>
              <a:spcBef>
                <a:spcPts val="0"/>
              </a:spcBef>
              <a:spcAft>
                <a:spcPts val="0"/>
              </a:spcAft>
              <a:buClr>
                <a:srgbClr val="666666"/>
              </a:buClr>
              <a:buSzPts val="1200"/>
              <a:buFont typeface="Lato"/>
              <a:buChar char="●"/>
            </a:pPr>
            <a:r>
              <a:rPr lang="ru" sz="1200">
                <a:solidFill>
                  <a:srgbClr val="666666"/>
                </a:solidFill>
                <a:latin typeface="Lato"/>
                <a:ea typeface="Lato"/>
                <a:cs typeface="Lato"/>
                <a:sym typeface="Lato"/>
              </a:rPr>
              <a:t>Focused on Customer Experience and Customer Success with advanced.</a:t>
            </a:r>
            <a:endParaRPr sz="1200">
              <a:solidFill>
                <a:srgbClr val="666666"/>
              </a:solidFill>
              <a:latin typeface="Lato"/>
              <a:ea typeface="Lato"/>
              <a:cs typeface="Lato"/>
              <a:sym typeface="Lato"/>
            </a:endParaRPr>
          </a:p>
          <a:p>
            <a:pPr indent="0" lvl="0" marL="0" rtl="0" algn="l">
              <a:lnSpc>
                <a:spcPct val="115000"/>
              </a:lnSpc>
              <a:spcBef>
                <a:spcPts val="0"/>
              </a:spcBef>
              <a:spcAft>
                <a:spcPts val="0"/>
              </a:spcAft>
              <a:buNone/>
            </a:pPr>
            <a:r>
              <a:rPr lang="ru" sz="1200">
                <a:solidFill>
                  <a:schemeClr val="dk1"/>
                </a:solidFill>
                <a:latin typeface="Lato"/>
                <a:ea typeface="Lato"/>
                <a:cs typeface="Lato"/>
                <a:sym typeface="Lato"/>
              </a:rPr>
              <a:t>Ensured full training of Smart Net Total Care (SNTC) Portal and coordination with SMEs for configuration of service.</a:t>
            </a:r>
            <a:endParaRPr sz="1200">
              <a:latin typeface="Lato"/>
              <a:ea typeface="Lato"/>
              <a:cs typeface="Lato"/>
              <a:sym typeface="Lato"/>
            </a:endParaRPr>
          </a:p>
        </p:txBody>
      </p:sp>
      <p:sp>
        <p:nvSpPr>
          <p:cNvPr id="130" name="Google Shape;130;p14"/>
          <p:cNvSpPr txBox="1"/>
          <p:nvPr/>
        </p:nvSpPr>
        <p:spPr>
          <a:xfrm>
            <a:off x="2768838" y="5129425"/>
            <a:ext cx="27432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800">
                <a:solidFill>
                  <a:srgbClr val="D9BC76"/>
                </a:solidFill>
                <a:latin typeface="Montserrat SemiBold"/>
                <a:ea typeface="Montserrat SemiBold"/>
                <a:cs typeface="Montserrat SemiBold"/>
                <a:sym typeface="Montserrat SemiBold"/>
              </a:rPr>
              <a:t>CERTIFICATES</a:t>
            </a:r>
            <a:endParaRPr sz="1800">
              <a:solidFill>
                <a:srgbClr val="D9BC76"/>
              </a:solidFill>
              <a:latin typeface="Montserrat SemiBold"/>
              <a:ea typeface="Montserrat SemiBold"/>
              <a:cs typeface="Montserrat SemiBold"/>
              <a:sym typeface="Montserrat SemiBold"/>
            </a:endParaRPr>
          </a:p>
        </p:txBody>
      </p:sp>
      <p:cxnSp>
        <p:nvCxnSpPr>
          <p:cNvPr id="131" name="Google Shape;131;p14"/>
          <p:cNvCxnSpPr/>
          <p:nvPr/>
        </p:nvCxnSpPr>
        <p:spPr>
          <a:xfrm>
            <a:off x="2876550" y="5519938"/>
            <a:ext cx="4152900" cy="0"/>
          </a:xfrm>
          <a:prstGeom prst="straightConnector1">
            <a:avLst/>
          </a:prstGeom>
          <a:noFill/>
          <a:ln cap="flat" cmpd="sng" w="9525">
            <a:solidFill>
              <a:schemeClr val="dk2"/>
            </a:solidFill>
            <a:prstDash val="solid"/>
            <a:round/>
            <a:headEnd len="med" w="med" type="none"/>
            <a:tailEnd len="med" w="med" type="none"/>
          </a:ln>
        </p:spPr>
      </p:cxnSp>
      <p:sp>
        <p:nvSpPr>
          <p:cNvPr id="132" name="Google Shape;132;p14"/>
          <p:cNvSpPr txBox="1"/>
          <p:nvPr/>
        </p:nvSpPr>
        <p:spPr>
          <a:xfrm>
            <a:off x="2781325" y="5519950"/>
            <a:ext cx="4248000" cy="3237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ru" sz="1200">
                <a:solidFill>
                  <a:schemeClr val="dk1"/>
                </a:solidFill>
                <a:latin typeface="Lato"/>
                <a:ea typeface="Lato"/>
                <a:cs typeface="Lato"/>
                <a:sym typeface="Lato"/>
              </a:rPr>
              <a:t>Sales Acceleration Center - ISAC for Sellers                  12/2017</a:t>
            </a:r>
            <a:endParaRPr b="1" sz="1200">
              <a:solidFill>
                <a:schemeClr val="dk1"/>
              </a:solidFill>
              <a:latin typeface="Lato"/>
              <a:ea typeface="Lato"/>
              <a:cs typeface="Lato"/>
              <a:sym typeface="Lato"/>
            </a:endParaRPr>
          </a:p>
          <a:p>
            <a:pPr indent="0" lvl="0" marL="0" rtl="0" algn="l">
              <a:lnSpc>
                <a:spcPct val="115000"/>
              </a:lnSpc>
              <a:spcBef>
                <a:spcPts val="0"/>
              </a:spcBef>
              <a:spcAft>
                <a:spcPts val="0"/>
              </a:spcAft>
              <a:buNone/>
            </a:pPr>
            <a:r>
              <a:rPr lang="ru" sz="1200">
                <a:solidFill>
                  <a:schemeClr val="dk1"/>
                </a:solidFill>
                <a:latin typeface="Lato"/>
                <a:ea typeface="Lato"/>
                <a:cs typeface="Lato"/>
                <a:sym typeface="Lato"/>
              </a:rPr>
              <a:t>Proven to have effectively applied newly practiced skills to grow pipeline, accelerate the sales cycle and increase revenue attainment.</a:t>
            </a:r>
            <a:endParaRPr sz="1200">
              <a:solidFill>
                <a:schemeClr val="dk1"/>
              </a:solidFill>
              <a:latin typeface="Lato"/>
              <a:ea typeface="Lato"/>
              <a:cs typeface="Lato"/>
              <a:sym typeface="Lato"/>
            </a:endParaRPr>
          </a:p>
          <a:p>
            <a:pPr indent="0" lvl="0" marL="0" rtl="0" algn="l">
              <a:lnSpc>
                <a:spcPct val="115000"/>
              </a:lnSpc>
              <a:spcBef>
                <a:spcPts val="0"/>
              </a:spcBef>
              <a:spcAft>
                <a:spcPts val="0"/>
              </a:spcAft>
              <a:buNone/>
            </a:pPr>
            <a:r>
              <a:t/>
            </a:r>
            <a:endParaRPr b="1" sz="600">
              <a:solidFill>
                <a:schemeClr val="dk1"/>
              </a:solidFill>
              <a:latin typeface="Lato"/>
              <a:ea typeface="Lato"/>
              <a:cs typeface="Lato"/>
              <a:sym typeface="Lato"/>
            </a:endParaRPr>
          </a:p>
          <a:p>
            <a:pPr indent="0" lvl="0" marL="0" rtl="0" algn="l">
              <a:lnSpc>
                <a:spcPct val="115000"/>
              </a:lnSpc>
              <a:spcBef>
                <a:spcPts val="0"/>
              </a:spcBef>
              <a:spcAft>
                <a:spcPts val="0"/>
              </a:spcAft>
              <a:buNone/>
            </a:pPr>
            <a:r>
              <a:rPr b="1" lang="ru" sz="1200">
                <a:solidFill>
                  <a:schemeClr val="dk1"/>
                </a:solidFill>
                <a:latin typeface="Lato"/>
                <a:ea typeface="Lato"/>
                <a:cs typeface="Lato"/>
                <a:sym typeface="Lato"/>
              </a:rPr>
              <a:t>Selling Profession Certification                                              03/2015</a:t>
            </a:r>
            <a:endParaRPr b="1" sz="1200">
              <a:solidFill>
                <a:schemeClr val="dk1"/>
              </a:solidFill>
              <a:latin typeface="Lato"/>
              <a:ea typeface="Lato"/>
              <a:cs typeface="Lato"/>
              <a:sym typeface="Lato"/>
            </a:endParaRPr>
          </a:p>
          <a:p>
            <a:pPr indent="0" lvl="0" marL="0" rtl="0" algn="l">
              <a:lnSpc>
                <a:spcPct val="115000"/>
              </a:lnSpc>
              <a:spcBef>
                <a:spcPts val="0"/>
              </a:spcBef>
              <a:spcAft>
                <a:spcPts val="0"/>
              </a:spcAft>
              <a:buNone/>
            </a:pPr>
            <a:r>
              <a:rPr lang="ru" sz="1200">
                <a:solidFill>
                  <a:schemeClr val="dk1"/>
                </a:solidFill>
                <a:latin typeface="Lato"/>
                <a:ea typeface="Lato"/>
                <a:cs typeface="Lato"/>
                <a:sym typeface="Lato"/>
              </a:rPr>
              <a:t>Experienced sellers, recognized for demonstrated expertise and professionalism. </a:t>
            </a:r>
            <a:endParaRPr sz="1200">
              <a:solidFill>
                <a:schemeClr val="dk1"/>
              </a:solidFill>
              <a:latin typeface="Lato"/>
              <a:ea typeface="Lato"/>
              <a:cs typeface="Lato"/>
              <a:sym typeface="Lato"/>
            </a:endParaRPr>
          </a:p>
          <a:p>
            <a:pPr indent="0" lvl="0" marL="0" rtl="0" algn="l">
              <a:lnSpc>
                <a:spcPct val="115000"/>
              </a:lnSpc>
              <a:spcBef>
                <a:spcPts val="0"/>
              </a:spcBef>
              <a:spcAft>
                <a:spcPts val="0"/>
              </a:spcAft>
              <a:buNone/>
            </a:pPr>
            <a:r>
              <a:t/>
            </a:r>
            <a:endParaRPr b="1" sz="600">
              <a:solidFill>
                <a:schemeClr val="dk1"/>
              </a:solidFill>
              <a:latin typeface="Lato"/>
              <a:ea typeface="Lato"/>
              <a:cs typeface="Lato"/>
              <a:sym typeface="Lato"/>
            </a:endParaRPr>
          </a:p>
          <a:p>
            <a:pPr indent="0" lvl="0" marL="0" rtl="0" algn="l">
              <a:lnSpc>
                <a:spcPct val="115000"/>
              </a:lnSpc>
              <a:spcBef>
                <a:spcPts val="0"/>
              </a:spcBef>
              <a:spcAft>
                <a:spcPts val="0"/>
              </a:spcAft>
              <a:buNone/>
            </a:pPr>
            <a:r>
              <a:rPr b="1" lang="ru" sz="1200">
                <a:solidFill>
                  <a:schemeClr val="dk1"/>
                </a:solidFill>
                <a:latin typeface="Lato"/>
                <a:ea typeface="Lato"/>
                <a:cs typeface="Lato"/>
                <a:sym typeface="Lato"/>
              </a:rPr>
              <a:t>Design Thinking Practitioner                                                   19/2014</a:t>
            </a:r>
            <a:endParaRPr b="1" sz="1200">
              <a:solidFill>
                <a:schemeClr val="dk1"/>
              </a:solidFill>
              <a:latin typeface="Lato"/>
              <a:ea typeface="Lato"/>
              <a:cs typeface="Lato"/>
              <a:sym typeface="Lato"/>
            </a:endParaRPr>
          </a:p>
          <a:p>
            <a:pPr indent="0" lvl="0" marL="0" rtl="0" algn="l">
              <a:lnSpc>
                <a:spcPct val="115000"/>
              </a:lnSpc>
              <a:spcBef>
                <a:spcPts val="0"/>
              </a:spcBef>
              <a:spcAft>
                <a:spcPts val="0"/>
              </a:spcAft>
              <a:buNone/>
            </a:pPr>
            <a:r>
              <a:rPr lang="ru" sz="1200">
                <a:solidFill>
                  <a:schemeClr val="dk1"/>
                </a:solidFill>
                <a:latin typeface="Lato"/>
                <a:ea typeface="Lato"/>
                <a:cs typeface="Lato"/>
                <a:sym typeface="Lato"/>
              </a:rPr>
              <a:t>Acquired knowledge of applying Design Thinking and its value.</a:t>
            </a:r>
            <a:endParaRPr sz="1200">
              <a:solidFill>
                <a:schemeClr val="dk1"/>
              </a:solidFill>
              <a:latin typeface="Lato"/>
              <a:ea typeface="Lato"/>
              <a:cs typeface="Lato"/>
              <a:sym typeface="Lato"/>
            </a:endParaRPr>
          </a:p>
          <a:p>
            <a:pPr indent="0" lvl="0" marL="0" rtl="0" algn="l">
              <a:lnSpc>
                <a:spcPct val="115000"/>
              </a:lnSpc>
              <a:spcBef>
                <a:spcPts val="0"/>
              </a:spcBef>
              <a:spcAft>
                <a:spcPts val="0"/>
              </a:spcAft>
              <a:buNone/>
            </a:pPr>
            <a:r>
              <a:t/>
            </a:r>
            <a:endParaRPr b="1" sz="600">
              <a:solidFill>
                <a:schemeClr val="dk1"/>
              </a:solidFill>
              <a:latin typeface="Lato"/>
              <a:ea typeface="Lato"/>
              <a:cs typeface="Lato"/>
              <a:sym typeface="Lato"/>
            </a:endParaRPr>
          </a:p>
          <a:p>
            <a:pPr indent="0" lvl="0" marL="0" rtl="0" algn="l">
              <a:lnSpc>
                <a:spcPct val="115000"/>
              </a:lnSpc>
              <a:spcBef>
                <a:spcPts val="0"/>
              </a:spcBef>
              <a:spcAft>
                <a:spcPts val="0"/>
              </a:spcAft>
              <a:buNone/>
            </a:pPr>
            <a:r>
              <a:rPr b="1" lang="ru" sz="1200">
                <a:solidFill>
                  <a:schemeClr val="dk1"/>
                </a:solidFill>
                <a:latin typeface="Lato"/>
                <a:ea typeface="Lato"/>
                <a:cs typeface="Lato"/>
                <a:sym typeface="Lato"/>
              </a:rPr>
              <a:t>Cloud &amp; Cognitive Patterns                                                       21/2011</a:t>
            </a:r>
            <a:endParaRPr b="1" sz="1200">
              <a:solidFill>
                <a:schemeClr val="dk1"/>
              </a:solidFill>
              <a:latin typeface="Lato"/>
              <a:ea typeface="Lato"/>
              <a:cs typeface="Lato"/>
              <a:sym typeface="Lato"/>
            </a:endParaRPr>
          </a:p>
          <a:p>
            <a:pPr indent="0" lvl="0" marL="0" rtl="0" algn="l">
              <a:lnSpc>
                <a:spcPct val="115000"/>
              </a:lnSpc>
              <a:spcBef>
                <a:spcPts val="0"/>
              </a:spcBef>
              <a:spcAft>
                <a:spcPts val="0"/>
              </a:spcAft>
              <a:buNone/>
            </a:pPr>
            <a:r>
              <a:rPr lang="ru" sz="1200">
                <a:solidFill>
                  <a:schemeClr val="dk1"/>
                </a:solidFill>
                <a:latin typeface="Lato"/>
                <a:ea typeface="Lato"/>
                <a:cs typeface="Lato"/>
                <a:sym typeface="Lato"/>
              </a:rPr>
              <a:t>Strategic point of view for Architecting for Disruption to win in the Cloud &amp; Cognitive Era.</a:t>
            </a:r>
            <a:endParaRPr sz="1200">
              <a:solidFill>
                <a:schemeClr val="dk1"/>
              </a:solidFill>
              <a:latin typeface="Lato"/>
              <a:ea typeface="Lato"/>
              <a:cs typeface="Lato"/>
              <a:sym typeface="Lato"/>
            </a:endParaRPr>
          </a:p>
        </p:txBody>
      </p:sp>
      <p:pic>
        <p:nvPicPr>
          <p:cNvPr id="133" name="Google Shape;133;p14"/>
          <p:cNvPicPr preferRelativeResize="0"/>
          <p:nvPr/>
        </p:nvPicPr>
        <p:blipFill>
          <a:blip r:embed="rId7">
            <a:alphaModFix/>
          </a:blip>
          <a:stretch>
            <a:fillRect/>
          </a:stretch>
        </p:blipFill>
        <p:spPr>
          <a:xfrm>
            <a:off x="580035" y="3246035"/>
            <a:ext cx="491581" cy="280904"/>
          </a:xfrm>
          <a:prstGeom prst="rect">
            <a:avLst/>
          </a:prstGeom>
          <a:noFill/>
          <a:ln>
            <a:noFill/>
          </a:ln>
        </p:spPr>
      </p:pic>
      <p:sp>
        <p:nvSpPr>
          <p:cNvPr id="134" name="Google Shape;134;p14"/>
          <p:cNvSpPr txBox="1"/>
          <p:nvPr/>
        </p:nvSpPr>
        <p:spPr>
          <a:xfrm>
            <a:off x="435225" y="2857500"/>
            <a:ext cx="7812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200">
                <a:latin typeface="Lato"/>
                <a:ea typeface="Lato"/>
                <a:cs typeface="Lato"/>
                <a:sym typeface="Lato"/>
              </a:rPr>
              <a:t>Camping</a:t>
            </a:r>
            <a:endParaRPr sz="1200">
              <a:latin typeface="Lato"/>
              <a:ea typeface="Lato"/>
              <a:cs typeface="Lato"/>
              <a:sym typeface="Lato"/>
            </a:endParaRPr>
          </a:p>
        </p:txBody>
      </p:sp>
      <p:pic>
        <p:nvPicPr>
          <p:cNvPr id="135" name="Google Shape;135;p14"/>
          <p:cNvPicPr preferRelativeResize="0"/>
          <p:nvPr/>
        </p:nvPicPr>
        <p:blipFill>
          <a:blip r:embed="rId8">
            <a:alphaModFix/>
          </a:blip>
          <a:stretch>
            <a:fillRect/>
          </a:stretch>
        </p:blipFill>
        <p:spPr>
          <a:xfrm>
            <a:off x="1787350" y="3211888"/>
            <a:ext cx="357150" cy="349200"/>
          </a:xfrm>
          <a:prstGeom prst="rect">
            <a:avLst/>
          </a:prstGeom>
          <a:noFill/>
          <a:ln>
            <a:noFill/>
          </a:ln>
        </p:spPr>
      </p:pic>
      <p:sp>
        <p:nvSpPr>
          <p:cNvPr id="136" name="Google Shape;136;p14"/>
          <p:cNvSpPr txBox="1"/>
          <p:nvPr/>
        </p:nvSpPr>
        <p:spPr>
          <a:xfrm>
            <a:off x="1458325" y="2857500"/>
            <a:ext cx="11991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200">
                <a:latin typeface="Lato"/>
                <a:ea typeface="Lato"/>
                <a:cs typeface="Lato"/>
                <a:sym typeface="Lato"/>
              </a:rPr>
              <a:t>Playing guitar</a:t>
            </a:r>
            <a:endParaRPr sz="1200">
              <a:latin typeface="Lato"/>
              <a:ea typeface="Lato"/>
              <a:cs typeface="Lato"/>
              <a:sym typeface="Lato"/>
            </a:endParaRPr>
          </a:p>
        </p:txBody>
      </p:sp>
      <p:pic>
        <p:nvPicPr>
          <p:cNvPr id="137" name="Google Shape;137;p14"/>
          <p:cNvPicPr preferRelativeResize="0"/>
          <p:nvPr/>
        </p:nvPicPr>
        <p:blipFill>
          <a:blip r:embed="rId9">
            <a:alphaModFix/>
          </a:blip>
          <a:stretch>
            <a:fillRect/>
          </a:stretch>
        </p:blipFill>
        <p:spPr>
          <a:xfrm>
            <a:off x="735310" y="3964025"/>
            <a:ext cx="181027" cy="369300"/>
          </a:xfrm>
          <a:prstGeom prst="rect">
            <a:avLst/>
          </a:prstGeom>
          <a:noFill/>
          <a:ln>
            <a:noFill/>
          </a:ln>
        </p:spPr>
      </p:pic>
      <p:sp>
        <p:nvSpPr>
          <p:cNvPr id="138" name="Google Shape;138;p14"/>
          <p:cNvSpPr txBox="1"/>
          <p:nvPr/>
        </p:nvSpPr>
        <p:spPr>
          <a:xfrm>
            <a:off x="454525" y="3623138"/>
            <a:ext cx="7812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200">
                <a:latin typeface="Lato"/>
                <a:ea typeface="Lato"/>
                <a:cs typeface="Lato"/>
                <a:sym typeface="Lato"/>
              </a:rPr>
              <a:t>Karaoke</a:t>
            </a:r>
            <a:endParaRPr sz="1200">
              <a:latin typeface="Lato"/>
              <a:ea typeface="Lato"/>
              <a:cs typeface="Lato"/>
              <a:sym typeface="Lato"/>
            </a:endParaRPr>
          </a:p>
        </p:txBody>
      </p:sp>
      <p:pic>
        <p:nvPicPr>
          <p:cNvPr id="139" name="Google Shape;139;p14"/>
          <p:cNvPicPr preferRelativeResize="0"/>
          <p:nvPr/>
        </p:nvPicPr>
        <p:blipFill>
          <a:blip r:embed="rId10">
            <a:alphaModFix/>
          </a:blip>
          <a:stretch>
            <a:fillRect/>
          </a:stretch>
        </p:blipFill>
        <p:spPr>
          <a:xfrm>
            <a:off x="1766952" y="3982183"/>
            <a:ext cx="397946" cy="351129"/>
          </a:xfrm>
          <a:prstGeom prst="rect">
            <a:avLst/>
          </a:prstGeom>
          <a:noFill/>
          <a:ln>
            <a:noFill/>
          </a:ln>
        </p:spPr>
      </p:pic>
      <p:sp>
        <p:nvSpPr>
          <p:cNvPr id="140" name="Google Shape;140;p14"/>
          <p:cNvSpPr txBox="1"/>
          <p:nvPr/>
        </p:nvSpPr>
        <p:spPr>
          <a:xfrm>
            <a:off x="1458325" y="3623150"/>
            <a:ext cx="1100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200">
                <a:latin typeface="Lato"/>
                <a:ea typeface="Lato"/>
                <a:cs typeface="Lato"/>
                <a:sym typeface="Lato"/>
              </a:rPr>
              <a:t>Photography</a:t>
            </a:r>
            <a:endParaRPr sz="1200">
              <a:latin typeface="Lato"/>
              <a:ea typeface="Lato"/>
              <a:cs typeface="Lato"/>
              <a:sym typeface="Lato"/>
            </a:endParaRPr>
          </a:p>
        </p:txBody>
      </p:sp>
      <p:sp>
        <p:nvSpPr>
          <p:cNvPr id="141" name="Google Shape;141;p14"/>
          <p:cNvSpPr txBox="1"/>
          <p:nvPr/>
        </p:nvSpPr>
        <p:spPr>
          <a:xfrm>
            <a:off x="430473" y="4439050"/>
            <a:ext cx="22050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800">
                <a:solidFill>
                  <a:srgbClr val="D9BC76"/>
                </a:solidFill>
                <a:latin typeface="Montserrat SemiBold"/>
                <a:ea typeface="Montserrat SemiBold"/>
                <a:cs typeface="Montserrat SemiBold"/>
                <a:sym typeface="Montserrat SemiBold"/>
              </a:rPr>
              <a:t>VOLUNTEERING</a:t>
            </a:r>
            <a:endParaRPr sz="1800">
              <a:solidFill>
                <a:srgbClr val="D9BC76"/>
              </a:solidFill>
              <a:latin typeface="Montserrat SemiBold"/>
              <a:ea typeface="Montserrat SemiBold"/>
              <a:cs typeface="Montserrat SemiBold"/>
              <a:sym typeface="Montserrat SemiBold"/>
            </a:endParaRPr>
          </a:p>
        </p:txBody>
      </p:sp>
      <p:cxnSp>
        <p:nvCxnSpPr>
          <p:cNvPr id="142" name="Google Shape;142;p14"/>
          <p:cNvCxnSpPr/>
          <p:nvPr/>
        </p:nvCxnSpPr>
        <p:spPr>
          <a:xfrm>
            <a:off x="540000" y="4829550"/>
            <a:ext cx="2095500" cy="0"/>
          </a:xfrm>
          <a:prstGeom prst="straightConnector1">
            <a:avLst/>
          </a:prstGeom>
          <a:noFill/>
          <a:ln cap="flat" cmpd="sng" w="9525">
            <a:solidFill>
              <a:schemeClr val="dk2"/>
            </a:solidFill>
            <a:prstDash val="solid"/>
            <a:round/>
            <a:headEnd len="med" w="med" type="none"/>
            <a:tailEnd len="med" w="med" type="none"/>
          </a:ln>
        </p:spPr>
      </p:cxnSp>
      <p:sp>
        <p:nvSpPr>
          <p:cNvPr id="143" name="Google Shape;143;p14"/>
          <p:cNvSpPr txBox="1"/>
          <p:nvPr/>
        </p:nvSpPr>
        <p:spPr>
          <a:xfrm>
            <a:off x="437588" y="4829538"/>
            <a:ext cx="2095500" cy="2918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ru" sz="1200">
                <a:latin typeface="Lato"/>
                <a:ea typeface="Lato"/>
                <a:cs typeface="Lato"/>
                <a:sym typeface="Lato"/>
              </a:rPr>
              <a:t>01/2017 - present</a:t>
            </a:r>
            <a:endParaRPr b="1" sz="1200">
              <a:latin typeface="Lato"/>
              <a:ea typeface="Lato"/>
              <a:cs typeface="Lato"/>
              <a:sym typeface="Lato"/>
            </a:endParaRPr>
          </a:p>
          <a:p>
            <a:pPr indent="0" lvl="0" marL="0" rtl="0" algn="l">
              <a:lnSpc>
                <a:spcPct val="115000"/>
              </a:lnSpc>
              <a:spcBef>
                <a:spcPts val="0"/>
              </a:spcBef>
              <a:spcAft>
                <a:spcPts val="0"/>
              </a:spcAft>
              <a:buNone/>
            </a:pPr>
            <a:r>
              <a:rPr lang="ru" sz="1200">
                <a:latin typeface="Lato"/>
                <a:ea typeface="Lato"/>
                <a:cs typeface="Lato"/>
                <a:sym typeface="Lato"/>
              </a:rPr>
              <a:t>Alumni Social and Sports Coordinator, University of South Florida Alumni chapter, Austin</a:t>
            </a:r>
            <a:endParaRPr sz="1200">
              <a:latin typeface="Lato"/>
              <a:ea typeface="Lato"/>
              <a:cs typeface="Lato"/>
              <a:sym typeface="Lato"/>
            </a:endParaRPr>
          </a:p>
          <a:p>
            <a:pPr indent="0" lvl="0" marL="0" rtl="0" algn="l">
              <a:lnSpc>
                <a:spcPct val="115000"/>
              </a:lnSpc>
              <a:spcBef>
                <a:spcPts val="0"/>
              </a:spcBef>
              <a:spcAft>
                <a:spcPts val="0"/>
              </a:spcAft>
              <a:buNone/>
            </a:pPr>
            <a:r>
              <a:t/>
            </a:r>
            <a:endParaRPr sz="600">
              <a:latin typeface="Lato"/>
              <a:ea typeface="Lato"/>
              <a:cs typeface="Lato"/>
              <a:sym typeface="Lato"/>
            </a:endParaRPr>
          </a:p>
          <a:p>
            <a:pPr indent="0" lvl="0" marL="0" rtl="0" algn="l">
              <a:lnSpc>
                <a:spcPct val="115000"/>
              </a:lnSpc>
              <a:spcBef>
                <a:spcPts val="0"/>
              </a:spcBef>
              <a:spcAft>
                <a:spcPts val="0"/>
              </a:spcAft>
              <a:buNone/>
            </a:pPr>
            <a:r>
              <a:rPr b="1" lang="ru" sz="1200">
                <a:latin typeface="Lato"/>
                <a:ea typeface="Lato"/>
                <a:cs typeface="Lato"/>
                <a:sym typeface="Lato"/>
              </a:rPr>
              <a:t>12/2013 - 01/2016</a:t>
            </a:r>
            <a:endParaRPr b="1" sz="1200">
              <a:latin typeface="Lato"/>
              <a:ea typeface="Lato"/>
              <a:cs typeface="Lato"/>
              <a:sym typeface="Lato"/>
            </a:endParaRPr>
          </a:p>
          <a:p>
            <a:pPr indent="0" lvl="0" marL="0" rtl="0" algn="l">
              <a:lnSpc>
                <a:spcPct val="115000"/>
              </a:lnSpc>
              <a:spcBef>
                <a:spcPts val="0"/>
              </a:spcBef>
              <a:spcAft>
                <a:spcPts val="0"/>
              </a:spcAft>
              <a:buNone/>
            </a:pPr>
            <a:r>
              <a:rPr lang="ru" sz="1200">
                <a:latin typeface="Lato"/>
                <a:ea typeface="Lato"/>
                <a:cs typeface="Lato"/>
                <a:sym typeface="Lato"/>
              </a:rPr>
              <a:t>Big Sister, Big Brother Big Sister, Austin</a:t>
            </a:r>
            <a:endParaRPr sz="1200">
              <a:latin typeface="Lato"/>
              <a:ea typeface="Lato"/>
              <a:cs typeface="Lato"/>
              <a:sym typeface="Lato"/>
            </a:endParaRPr>
          </a:p>
          <a:p>
            <a:pPr indent="0" lvl="0" marL="0" rtl="0" algn="l">
              <a:lnSpc>
                <a:spcPct val="115000"/>
              </a:lnSpc>
              <a:spcBef>
                <a:spcPts val="0"/>
              </a:spcBef>
              <a:spcAft>
                <a:spcPts val="0"/>
              </a:spcAft>
              <a:buNone/>
            </a:pPr>
            <a:r>
              <a:t/>
            </a:r>
            <a:endParaRPr sz="600">
              <a:latin typeface="Lato"/>
              <a:ea typeface="Lato"/>
              <a:cs typeface="Lato"/>
              <a:sym typeface="Lato"/>
            </a:endParaRPr>
          </a:p>
          <a:p>
            <a:pPr indent="0" lvl="0" marL="0" rtl="0" algn="l">
              <a:lnSpc>
                <a:spcPct val="115000"/>
              </a:lnSpc>
              <a:spcBef>
                <a:spcPts val="0"/>
              </a:spcBef>
              <a:spcAft>
                <a:spcPts val="0"/>
              </a:spcAft>
              <a:buNone/>
            </a:pPr>
            <a:r>
              <a:rPr b="1" lang="ru" sz="1200">
                <a:latin typeface="Lato"/>
                <a:ea typeface="Lato"/>
                <a:cs typeface="Lato"/>
                <a:sym typeface="Lato"/>
              </a:rPr>
              <a:t>01/2013 - 01/2017</a:t>
            </a:r>
            <a:endParaRPr b="1" sz="1200">
              <a:latin typeface="Lato"/>
              <a:ea typeface="Lato"/>
              <a:cs typeface="Lato"/>
              <a:sym typeface="Lato"/>
            </a:endParaRPr>
          </a:p>
          <a:p>
            <a:pPr indent="0" lvl="0" marL="0" rtl="0" algn="l">
              <a:lnSpc>
                <a:spcPct val="115000"/>
              </a:lnSpc>
              <a:spcBef>
                <a:spcPts val="0"/>
              </a:spcBef>
              <a:spcAft>
                <a:spcPts val="0"/>
              </a:spcAft>
              <a:buNone/>
            </a:pPr>
            <a:r>
              <a:rPr lang="ru" sz="1200">
                <a:latin typeface="Lato"/>
                <a:ea typeface="Lato"/>
                <a:cs typeface="Lato"/>
                <a:sym typeface="Lato"/>
              </a:rPr>
              <a:t>Alumni Coordinator, University of South Florida Alumni chapter, Austin</a:t>
            </a:r>
            <a:endParaRPr sz="1200">
              <a:latin typeface="Lato"/>
              <a:ea typeface="Lato"/>
              <a:cs typeface="Lato"/>
              <a:sym typeface="Lato"/>
            </a:endParaRPr>
          </a:p>
        </p:txBody>
      </p:sp>
      <p:sp>
        <p:nvSpPr>
          <p:cNvPr id="144" name="Google Shape;144;p14"/>
          <p:cNvSpPr txBox="1"/>
          <p:nvPr/>
        </p:nvSpPr>
        <p:spPr>
          <a:xfrm>
            <a:off x="430473" y="7747950"/>
            <a:ext cx="22050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800">
                <a:solidFill>
                  <a:srgbClr val="D9BC76"/>
                </a:solidFill>
                <a:latin typeface="Montserrat SemiBold"/>
                <a:ea typeface="Montserrat SemiBold"/>
                <a:cs typeface="Montserrat SemiBold"/>
                <a:sym typeface="Montserrat SemiBold"/>
              </a:rPr>
              <a:t>REFERENCES</a:t>
            </a:r>
            <a:endParaRPr sz="1800">
              <a:solidFill>
                <a:srgbClr val="D9BC76"/>
              </a:solidFill>
              <a:latin typeface="Montserrat SemiBold"/>
              <a:ea typeface="Montserrat SemiBold"/>
              <a:cs typeface="Montserrat SemiBold"/>
              <a:sym typeface="Montserrat SemiBold"/>
            </a:endParaRPr>
          </a:p>
        </p:txBody>
      </p:sp>
      <p:cxnSp>
        <p:nvCxnSpPr>
          <p:cNvPr id="145" name="Google Shape;145;p14"/>
          <p:cNvCxnSpPr/>
          <p:nvPr/>
        </p:nvCxnSpPr>
        <p:spPr>
          <a:xfrm>
            <a:off x="540000" y="8138450"/>
            <a:ext cx="2095500" cy="0"/>
          </a:xfrm>
          <a:prstGeom prst="straightConnector1">
            <a:avLst/>
          </a:prstGeom>
          <a:noFill/>
          <a:ln cap="flat" cmpd="sng" w="9525">
            <a:solidFill>
              <a:schemeClr val="dk2"/>
            </a:solidFill>
            <a:prstDash val="solid"/>
            <a:round/>
            <a:headEnd len="med" w="med" type="none"/>
            <a:tailEnd len="med" w="med" type="none"/>
          </a:ln>
        </p:spPr>
      </p:cxnSp>
      <p:sp>
        <p:nvSpPr>
          <p:cNvPr id="146" name="Google Shape;146;p14"/>
          <p:cNvSpPr txBox="1"/>
          <p:nvPr/>
        </p:nvSpPr>
        <p:spPr>
          <a:xfrm>
            <a:off x="437588" y="8206063"/>
            <a:ext cx="2095500" cy="1962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ru" sz="1200">
                <a:latin typeface="Lato"/>
                <a:ea typeface="Lato"/>
                <a:cs typeface="Lato"/>
                <a:sym typeface="Lato"/>
              </a:rPr>
              <a:t>Mrs. Abbie Hoppe</a:t>
            </a:r>
            <a:endParaRPr b="1" sz="1200">
              <a:latin typeface="Lato"/>
              <a:ea typeface="Lato"/>
              <a:cs typeface="Lato"/>
              <a:sym typeface="Lato"/>
            </a:endParaRPr>
          </a:p>
          <a:p>
            <a:pPr indent="0" lvl="0" marL="0" rtl="0" algn="l">
              <a:lnSpc>
                <a:spcPct val="115000"/>
              </a:lnSpc>
              <a:spcBef>
                <a:spcPts val="0"/>
              </a:spcBef>
              <a:spcAft>
                <a:spcPts val="0"/>
              </a:spcAft>
              <a:buNone/>
            </a:pPr>
            <a:r>
              <a:rPr lang="ru" sz="1200">
                <a:latin typeface="Lato"/>
                <a:ea typeface="Lato"/>
                <a:cs typeface="Lato"/>
                <a:sym typeface="Lato"/>
              </a:rPr>
              <a:t>Account Executive</a:t>
            </a:r>
            <a:endParaRPr sz="1200">
              <a:latin typeface="Lato"/>
              <a:ea typeface="Lato"/>
              <a:cs typeface="Lato"/>
              <a:sym typeface="Lato"/>
            </a:endParaRPr>
          </a:p>
          <a:p>
            <a:pPr indent="0" lvl="0" marL="0" rtl="0" algn="l">
              <a:lnSpc>
                <a:spcPct val="115000"/>
              </a:lnSpc>
              <a:spcBef>
                <a:spcPts val="0"/>
              </a:spcBef>
              <a:spcAft>
                <a:spcPts val="0"/>
              </a:spcAft>
              <a:buNone/>
            </a:pPr>
            <a:r>
              <a:rPr lang="ru" sz="1200">
                <a:latin typeface="Lato"/>
                <a:ea typeface="Lato"/>
                <a:cs typeface="Lato"/>
                <a:sym typeface="Lato"/>
              </a:rPr>
              <a:t>391-480-4487</a:t>
            </a:r>
            <a:endParaRPr sz="1200">
              <a:latin typeface="Lato"/>
              <a:ea typeface="Lato"/>
              <a:cs typeface="Lato"/>
              <a:sym typeface="Lato"/>
            </a:endParaRPr>
          </a:p>
          <a:p>
            <a:pPr indent="0" lvl="0" marL="0" rtl="0" algn="l">
              <a:lnSpc>
                <a:spcPct val="115000"/>
              </a:lnSpc>
              <a:spcBef>
                <a:spcPts val="0"/>
              </a:spcBef>
              <a:spcAft>
                <a:spcPts val="0"/>
              </a:spcAft>
              <a:buNone/>
            </a:pPr>
            <a:r>
              <a:rPr lang="ru" sz="1200">
                <a:latin typeface="Lato"/>
                <a:ea typeface="Lato"/>
                <a:cs typeface="Lato"/>
                <a:sym typeface="Lato"/>
              </a:rPr>
              <a:t>mail@domain.ltd</a:t>
            </a:r>
            <a:endParaRPr sz="1200">
              <a:latin typeface="Lato"/>
              <a:ea typeface="Lato"/>
              <a:cs typeface="Lato"/>
              <a:sym typeface="Lato"/>
            </a:endParaRPr>
          </a:p>
          <a:p>
            <a:pPr indent="0" lvl="0" marL="0" rtl="0" algn="l">
              <a:lnSpc>
                <a:spcPct val="115000"/>
              </a:lnSpc>
              <a:spcBef>
                <a:spcPts val="0"/>
              </a:spcBef>
              <a:spcAft>
                <a:spcPts val="0"/>
              </a:spcAft>
              <a:buNone/>
            </a:pPr>
            <a:r>
              <a:t/>
            </a:r>
            <a:endParaRPr sz="600">
              <a:latin typeface="Lato"/>
              <a:ea typeface="Lato"/>
              <a:cs typeface="Lato"/>
              <a:sym typeface="Lato"/>
            </a:endParaRPr>
          </a:p>
          <a:p>
            <a:pPr indent="0" lvl="0" marL="0" rtl="0" algn="l">
              <a:lnSpc>
                <a:spcPct val="115000"/>
              </a:lnSpc>
              <a:spcBef>
                <a:spcPts val="0"/>
              </a:spcBef>
              <a:spcAft>
                <a:spcPts val="0"/>
              </a:spcAft>
              <a:buNone/>
            </a:pPr>
            <a:r>
              <a:rPr b="1" lang="ru" sz="1200">
                <a:latin typeface="Lato"/>
                <a:ea typeface="Lato"/>
                <a:cs typeface="Lato"/>
                <a:sym typeface="Lato"/>
              </a:rPr>
              <a:t>Layne Medhurst</a:t>
            </a:r>
            <a:endParaRPr b="1" sz="1200">
              <a:latin typeface="Lato"/>
              <a:ea typeface="Lato"/>
              <a:cs typeface="Lato"/>
              <a:sym typeface="Lato"/>
            </a:endParaRPr>
          </a:p>
          <a:p>
            <a:pPr indent="0" lvl="0" marL="0" rtl="0" algn="l">
              <a:lnSpc>
                <a:spcPct val="115000"/>
              </a:lnSpc>
              <a:spcBef>
                <a:spcPts val="0"/>
              </a:spcBef>
              <a:spcAft>
                <a:spcPts val="0"/>
              </a:spcAft>
              <a:buNone/>
            </a:pPr>
            <a:r>
              <a:rPr lang="ru" sz="1200">
                <a:latin typeface="Lato"/>
                <a:ea typeface="Lato"/>
                <a:cs typeface="Lato"/>
                <a:sym typeface="Lato"/>
              </a:rPr>
              <a:t>Account Manager</a:t>
            </a:r>
            <a:endParaRPr sz="1200">
              <a:latin typeface="Lato"/>
              <a:ea typeface="Lato"/>
              <a:cs typeface="Lato"/>
              <a:sym typeface="Lato"/>
            </a:endParaRPr>
          </a:p>
          <a:p>
            <a:pPr indent="0" lvl="0" marL="0" rtl="0" algn="l">
              <a:lnSpc>
                <a:spcPct val="115000"/>
              </a:lnSpc>
              <a:spcBef>
                <a:spcPts val="0"/>
              </a:spcBef>
              <a:spcAft>
                <a:spcPts val="0"/>
              </a:spcAft>
              <a:buNone/>
            </a:pPr>
            <a:r>
              <a:rPr lang="ru" sz="1200">
                <a:latin typeface="Lato"/>
                <a:ea typeface="Lato"/>
                <a:cs typeface="Lato"/>
                <a:sym typeface="Lato"/>
              </a:rPr>
              <a:t>323-120-4264</a:t>
            </a:r>
            <a:endParaRPr sz="1200">
              <a:latin typeface="Lato"/>
              <a:ea typeface="Lato"/>
              <a:cs typeface="Lato"/>
              <a:sym typeface="Lato"/>
            </a:endParaRPr>
          </a:p>
          <a:p>
            <a:pPr indent="0" lvl="0" marL="0" rtl="0" algn="l">
              <a:lnSpc>
                <a:spcPct val="115000"/>
              </a:lnSpc>
              <a:spcBef>
                <a:spcPts val="0"/>
              </a:spcBef>
              <a:spcAft>
                <a:spcPts val="0"/>
              </a:spcAft>
              <a:buNone/>
            </a:pPr>
            <a:r>
              <a:rPr lang="ru" sz="1200">
                <a:latin typeface="Lato"/>
                <a:ea typeface="Lato"/>
                <a:cs typeface="Lato"/>
                <a:sym typeface="Lato"/>
              </a:rPr>
              <a:t>mail@domain.ltd</a:t>
            </a:r>
            <a:endParaRPr sz="1200">
              <a:latin typeface="Lato"/>
              <a:ea typeface="Lato"/>
              <a:cs typeface="Lato"/>
              <a:sym typeface="Lato"/>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15"/>
          <p:cNvSpPr/>
          <p:nvPr/>
        </p:nvSpPr>
        <p:spPr>
          <a:xfrm>
            <a:off x="-4750" y="1428750"/>
            <a:ext cx="7569600" cy="9263400"/>
          </a:xfrm>
          <a:prstGeom prst="rect">
            <a:avLst/>
          </a:pr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15"/>
          <p:cNvSpPr/>
          <p:nvPr/>
        </p:nvSpPr>
        <p:spPr>
          <a:xfrm>
            <a:off x="-9525" y="-9525"/>
            <a:ext cx="7569600" cy="2169600"/>
          </a:xfrm>
          <a:prstGeom prst="rect">
            <a:avLst/>
          </a:prstGeom>
          <a:solidFill>
            <a:srgbClr val="131F2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3" name="Google Shape;153;p15"/>
          <p:cNvPicPr preferRelativeResize="0"/>
          <p:nvPr/>
        </p:nvPicPr>
        <p:blipFill>
          <a:blip r:embed="rId3">
            <a:alphaModFix/>
          </a:blip>
          <a:stretch>
            <a:fillRect/>
          </a:stretch>
        </p:blipFill>
        <p:spPr>
          <a:xfrm>
            <a:off x="620950" y="257200"/>
            <a:ext cx="1944115" cy="2169600"/>
          </a:xfrm>
          <a:prstGeom prst="rect">
            <a:avLst/>
          </a:prstGeom>
          <a:noFill/>
          <a:ln cap="flat" cmpd="sng" w="76200">
            <a:solidFill>
              <a:schemeClr val="lt1"/>
            </a:solidFill>
            <a:prstDash val="solid"/>
            <a:round/>
            <a:headEnd len="sm" w="sm" type="none"/>
            <a:tailEnd len="sm" w="sm" type="none"/>
          </a:ln>
        </p:spPr>
      </p:pic>
      <p:pic>
        <p:nvPicPr>
          <p:cNvPr id="154" name="Google Shape;154;p15"/>
          <p:cNvPicPr preferRelativeResize="0"/>
          <p:nvPr/>
        </p:nvPicPr>
        <p:blipFill>
          <a:blip r:embed="rId4">
            <a:alphaModFix/>
          </a:blip>
          <a:stretch>
            <a:fillRect/>
          </a:stretch>
        </p:blipFill>
        <p:spPr>
          <a:xfrm>
            <a:off x="4854608" y="1635320"/>
            <a:ext cx="196110" cy="159809"/>
          </a:xfrm>
          <a:prstGeom prst="rect">
            <a:avLst/>
          </a:prstGeom>
          <a:noFill/>
          <a:ln>
            <a:noFill/>
          </a:ln>
        </p:spPr>
      </p:pic>
      <p:pic>
        <p:nvPicPr>
          <p:cNvPr id="155" name="Google Shape;155;p15"/>
          <p:cNvPicPr preferRelativeResize="0"/>
          <p:nvPr/>
        </p:nvPicPr>
        <p:blipFill>
          <a:blip r:embed="rId5">
            <a:alphaModFix/>
          </a:blip>
          <a:stretch>
            <a:fillRect/>
          </a:stretch>
        </p:blipFill>
        <p:spPr>
          <a:xfrm>
            <a:off x="3257550" y="1569944"/>
            <a:ext cx="159793" cy="225186"/>
          </a:xfrm>
          <a:prstGeom prst="rect">
            <a:avLst/>
          </a:prstGeom>
          <a:noFill/>
          <a:ln>
            <a:noFill/>
          </a:ln>
        </p:spPr>
      </p:pic>
      <p:pic>
        <p:nvPicPr>
          <p:cNvPr id="156" name="Google Shape;156;p15"/>
          <p:cNvPicPr preferRelativeResize="0"/>
          <p:nvPr/>
        </p:nvPicPr>
        <p:blipFill>
          <a:blip r:embed="rId6">
            <a:alphaModFix/>
          </a:blip>
          <a:stretch>
            <a:fillRect/>
          </a:stretch>
        </p:blipFill>
        <p:spPr>
          <a:xfrm>
            <a:off x="6487980" y="1562680"/>
            <a:ext cx="130740" cy="232450"/>
          </a:xfrm>
          <a:prstGeom prst="rect">
            <a:avLst/>
          </a:prstGeom>
          <a:noFill/>
          <a:ln>
            <a:noFill/>
          </a:ln>
        </p:spPr>
      </p:pic>
      <p:sp>
        <p:nvSpPr>
          <p:cNvPr id="157" name="Google Shape;157;p15"/>
          <p:cNvSpPr txBox="1"/>
          <p:nvPr/>
        </p:nvSpPr>
        <p:spPr>
          <a:xfrm>
            <a:off x="2762250" y="194288"/>
            <a:ext cx="4014900" cy="954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5000">
                <a:solidFill>
                  <a:schemeClr val="lt1"/>
                </a:solidFill>
                <a:latin typeface="Bebas Neue"/>
                <a:ea typeface="Bebas Neue"/>
                <a:cs typeface="Bebas Neue"/>
                <a:sym typeface="Bebas Neue"/>
              </a:rPr>
              <a:t>Makayla Padberg</a:t>
            </a:r>
            <a:endParaRPr sz="5000">
              <a:solidFill>
                <a:schemeClr val="lt1"/>
              </a:solidFill>
              <a:latin typeface="Bebas Neue"/>
              <a:ea typeface="Bebas Neue"/>
              <a:cs typeface="Bebas Neue"/>
              <a:sym typeface="Bebas Neue"/>
            </a:endParaRPr>
          </a:p>
        </p:txBody>
      </p:sp>
      <p:sp>
        <p:nvSpPr>
          <p:cNvPr id="158" name="Google Shape;158;p15"/>
          <p:cNvSpPr txBox="1"/>
          <p:nvPr/>
        </p:nvSpPr>
        <p:spPr>
          <a:xfrm>
            <a:off x="2762250" y="922963"/>
            <a:ext cx="40149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2200">
                <a:solidFill>
                  <a:srgbClr val="D9BC76"/>
                </a:solidFill>
                <a:latin typeface="Montserrat SemiBold"/>
                <a:ea typeface="Montserrat SemiBold"/>
                <a:cs typeface="Montserrat SemiBold"/>
                <a:sym typeface="Montserrat SemiBold"/>
              </a:rPr>
              <a:t>ACCOUNT MANAGER</a:t>
            </a:r>
            <a:endParaRPr sz="2200">
              <a:solidFill>
                <a:srgbClr val="D9BC76"/>
              </a:solidFill>
              <a:latin typeface="Montserrat SemiBold"/>
              <a:ea typeface="Montserrat SemiBold"/>
              <a:cs typeface="Montserrat SemiBold"/>
              <a:sym typeface="Montserrat SemiBold"/>
            </a:endParaRPr>
          </a:p>
        </p:txBody>
      </p:sp>
      <p:sp>
        <p:nvSpPr>
          <p:cNvPr id="159" name="Google Shape;159;p15"/>
          <p:cNvSpPr txBox="1"/>
          <p:nvPr/>
        </p:nvSpPr>
        <p:spPr>
          <a:xfrm>
            <a:off x="2668300" y="1755675"/>
            <a:ext cx="1338300" cy="323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sz="900">
                <a:solidFill>
                  <a:schemeClr val="lt1"/>
                </a:solidFill>
                <a:latin typeface="Lato"/>
                <a:ea typeface="Lato"/>
                <a:cs typeface="Lato"/>
                <a:sym typeface="Lato"/>
              </a:rPr>
              <a:t>Bilzen, 17218 USA</a:t>
            </a:r>
            <a:endParaRPr sz="900">
              <a:solidFill>
                <a:schemeClr val="lt1"/>
              </a:solidFill>
              <a:latin typeface="Lato"/>
              <a:ea typeface="Lato"/>
              <a:cs typeface="Lato"/>
              <a:sym typeface="Lato"/>
            </a:endParaRPr>
          </a:p>
        </p:txBody>
      </p:sp>
      <p:sp>
        <p:nvSpPr>
          <p:cNvPr id="160" name="Google Shape;160;p15"/>
          <p:cNvSpPr txBox="1"/>
          <p:nvPr/>
        </p:nvSpPr>
        <p:spPr>
          <a:xfrm>
            <a:off x="4283513" y="1755675"/>
            <a:ext cx="1338300" cy="323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sz="900">
                <a:solidFill>
                  <a:schemeClr val="lt1"/>
                </a:solidFill>
                <a:latin typeface="Lato"/>
                <a:ea typeface="Lato"/>
                <a:cs typeface="Lato"/>
                <a:sym typeface="Lato"/>
              </a:rPr>
              <a:t>mail@domain.ltd</a:t>
            </a:r>
            <a:endParaRPr sz="900">
              <a:solidFill>
                <a:schemeClr val="lt1"/>
              </a:solidFill>
              <a:latin typeface="Lato"/>
              <a:ea typeface="Lato"/>
              <a:cs typeface="Lato"/>
              <a:sym typeface="Lato"/>
            </a:endParaRPr>
          </a:p>
        </p:txBody>
      </p:sp>
      <p:sp>
        <p:nvSpPr>
          <p:cNvPr id="161" name="Google Shape;161;p15"/>
          <p:cNvSpPr txBox="1"/>
          <p:nvPr/>
        </p:nvSpPr>
        <p:spPr>
          <a:xfrm>
            <a:off x="6086700" y="1755675"/>
            <a:ext cx="933300" cy="323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sz="900">
                <a:solidFill>
                  <a:schemeClr val="lt1"/>
                </a:solidFill>
                <a:latin typeface="Lato"/>
                <a:ea typeface="Lato"/>
                <a:cs typeface="Lato"/>
                <a:sym typeface="Lato"/>
              </a:rPr>
              <a:t>986-462-6578</a:t>
            </a:r>
            <a:endParaRPr sz="900">
              <a:solidFill>
                <a:schemeClr val="lt1"/>
              </a:solidFill>
              <a:latin typeface="Lato"/>
              <a:ea typeface="Lato"/>
              <a:cs typeface="Lato"/>
              <a:sym typeface="Lato"/>
            </a:endParaRPr>
          </a:p>
        </p:txBody>
      </p:sp>
      <p:cxnSp>
        <p:nvCxnSpPr>
          <p:cNvPr id="162" name="Google Shape;162;p15"/>
          <p:cNvCxnSpPr/>
          <p:nvPr/>
        </p:nvCxnSpPr>
        <p:spPr>
          <a:xfrm>
            <a:off x="4062400" y="1547825"/>
            <a:ext cx="0" cy="409500"/>
          </a:xfrm>
          <a:prstGeom prst="straightConnector1">
            <a:avLst/>
          </a:prstGeom>
          <a:noFill/>
          <a:ln cap="flat" cmpd="sng" w="19050">
            <a:solidFill>
              <a:srgbClr val="D9BC76"/>
            </a:solidFill>
            <a:prstDash val="solid"/>
            <a:round/>
            <a:headEnd len="med" w="med" type="none"/>
            <a:tailEnd len="med" w="med" type="none"/>
          </a:ln>
        </p:spPr>
      </p:cxnSp>
      <p:cxnSp>
        <p:nvCxnSpPr>
          <p:cNvPr id="163" name="Google Shape;163;p15"/>
          <p:cNvCxnSpPr/>
          <p:nvPr/>
        </p:nvCxnSpPr>
        <p:spPr>
          <a:xfrm>
            <a:off x="5772150" y="1547825"/>
            <a:ext cx="0" cy="409500"/>
          </a:xfrm>
          <a:prstGeom prst="straightConnector1">
            <a:avLst/>
          </a:prstGeom>
          <a:noFill/>
          <a:ln cap="flat" cmpd="sng" w="19050">
            <a:solidFill>
              <a:srgbClr val="D9BC76"/>
            </a:solidFill>
            <a:prstDash val="solid"/>
            <a:round/>
            <a:headEnd len="med" w="med" type="none"/>
            <a:tailEnd len="med" w="med" type="none"/>
          </a:ln>
        </p:spPr>
      </p:cxnSp>
      <p:sp>
        <p:nvSpPr>
          <p:cNvPr id="164" name="Google Shape;164;p15"/>
          <p:cNvSpPr txBox="1"/>
          <p:nvPr/>
        </p:nvSpPr>
        <p:spPr>
          <a:xfrm>
            <a:off x="430473" y="2467000"/>
            <a:ext cx="22050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800">
                <a:solidFill>
                  <a:srgbClr val="D9BC76"/>
                </a:solidFill>
                <a:latin typeface="Montserrat SemiBold"/>
                <a:ea typeface="Montserrat SemiBold"/>
                <a:cs typeface="Montserrat SemiBold"/>
                <a:sym typeface="Montserrat SemiBold"/>
              </a:rPr>
              <a:t>TO:</a:t>
            </a:r>
            <a:endParaRPr sz="1800">
              <a:solidFill>
                <a:srgbClr val="D9BC76"/>
              </a:solidFill>
              <a:latin typeface="Montserrat SemiBold"/>
              <a:ea typeface="Montserrat SemiBold"/>
              <a:cs typeface="Montserrat SemiBold"/>
              <a:sym typeface="Montserrat SemiBold"/>
            </a:endParaRPr>
          </a:p>
        </p:txBody>
      </p:sp>
      <p:sp>
        <p:nvSpPr>
          <p:cNvPr id="165" name="Google Shape;165;p15"/>
          <p:cNvSpPr txBox="1"/>
          <p:nvPr/>
        </p:nvSpPr>
        <p:spPr>
          <a:xfrm>
            <a:off x="2768857" y="2467000"/>
            <a:ext cx="4260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800">
                <a:solidFill>
                  <a:srgbClr val="D9BC76"/>
                </a:solidFill>
                <a:latin typeface="Montserrat SemiBold"/>
                <a:ea typeface="Montserrat SemiBold"/>
                <a:cs typeface="Montserrat SemiBold"/>
                <a:sym typeface="Montserrat SemiBold"/>
              </a:rPr>
              <a:t>Dear Mister Heaney</a:t>
            </a:r>
            <a:endParaRPr sz="1800">
              <a:solidFill>
                <a:srgbClr val="D9BC76"/>
              </a:solidFill>
              <a:latin typeface="Montserrat SemiBold"/>
              <a:ea typeface="Montserrat SemiBold"/>
              <a:cs typeface="Montserrat SemiBold"/>
              <a:sym typeface="Montserrat SemiBold"/>
            </a:endParaRPr>
          </a:p>
        </p:txBody>
      </p:sp>
      <p:cxnSp>
        <p:nvCxnSpPr>
          <p:cNvPr id="166" name="Google Shape;166;p15"/>
          <p:cNvCxnSpPr/>
          <p:nvPr/>
        </p:nvCxnSpPr>
        <p:spPr>
          <a:xfrm>
            <a:off x="540000" y="2857500"/>
            <a:ext cx="2095500" cy="0"/>
          </a:xfrm>
          <a:prstGeom prst="straightConnector1">
            <a:avLst/>
          </a:prstGeom>
          <a:noFill/>
          <a:ln cap="flat" cmpd="sng" w="9525">
            <a:solidFill>
              <a:schemeClr val="dk2"/>
            </a:solidFill>
            <a:prstDash val="solid"/>
            <a:round/>
            <a:headEnd len="med" w="med" type="none"/>
            <a:tailEnd len="med" w="med" type="none"/>
          </a:ln>
        </p:spPr>
      </p:cxnSp>
      <p:cxnSp>
        <p:nvCxnSpPr>
          <p:cNvPr id="167" name="Google Shape;167;p15"/>
          <p:cNvCxnSpPr/>
          <p:nvPr/>
        </p:nvCxnSpPr>
        <p:spPr>
          <a:xfrm>
            <a:off x="2876550" y="2857500"/>
            <a:ext cx="4152900" cy="0"/>
          </a:xfrm>
          <a:prstGeom prst="straightConnector1">
            <a:avLst/>
          </a:prstGeom>
          <a:noFill/>
          <a:ln cap="flat" cmpd="sng" w="9525">
            <a:solidFill>
              <a:schemeClr val="dk2"/>
            </a:solidFill>
            <a:prstDash val="solid"/>
            <a:round/>
            <a:headEnd len="med" w="med" type="none"/>
            <a:tailEnd len="med" w="med" type="none"/>
          </a:ln>
        </p:spPr>
      </p:cxnSp>
      <p:sp>
        <p:nvSpPr>
          <p:cNvPr id="168" name="Google Shape;168;p15"/>
          <p:cNvSpPr txBox="1"/>
          <p:nvPr/>
        </p:nvSpPr>
        <p:spPr>
          <a:xfrm>
            <a:off x="2781325" y="2857525"/>
            <a:ext cx="4248000" cy="3980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ru" sz="1200">
                <a:solidFill>
                  <a:schemeClr val="dk1"/>
                </a:solidFill>
                <a:latin typeface="Lato"/>
                <a:ea typeface="Lato"/>
                <a:cs typeface="Lato"/>
                <a:sym typeface="Lato"/>
              </a:rPr>
              <a:t>Lorem ipsum dolor sit amet, consectetuer adipiscing elit, sed diam nonummy nibh euismod tincidunt ut laoreet dolore magna aliquam erat volutpat. Ut wisi enim ad minim veniam, quis nostrud exerci tation ullamcorper suscipit lobortis nisl ut aliquip ex ea commodo consequat.</a:t>
            </a:r>
            <a:endParaRPr sz="1200">
              <a:solidFill>
                <a:schemeClr val="dk1"/>
              </a:solidFill>
              <a:latin typeface="Lato"/>
              <a:ea typeface="Lato"/>
              <a:cs typeface="Lato"/>
              <a:sym typeface="Lato"/>
            </a:endParaRPr>
          </a:p>
          <a:p>
            <a:pPr indent="0" lvl="0" marL="0" rtl="0" algn="l">
              <a:lnSpc>
                <a:spcPct val="115000"/>
              </a:lnSpc>
              <a:spcBef>
                <a:spcPts val="0"/>
              </a:spcBef>
              <a:spcAft>
                <a:spcPts val="0"/>
              </a:spcAft>
              <a:buNone/>
            </a:pPr>
            <a:r>
              <a:t/>
            </a:r>
            <a:endParaRPr sz="600">
              <a:solidFill>
                <a:schemeClr val="dk1"/>
              </a:solidFill>
              <a:latin typeface="Lato"/>
              <a:ea typeface="Lato"/>
              <a:cs typeface="Lato"/>
              <a:sym typeface="Lato"/>
            </a:endParaRPr>
          </a:p>
          <a:p>
            <a:pPr indent="0" lvl="0" marL="0" rtl="0" algn="l">
              <a:lnSpc>
                <a:spcPct val="115000"/>
              </a:lnSpc>
              <a:spcBef>
                <a:spcPts val="0"/>
              </a:spcBef>
              <a:spcAft>
                <a:spcPts val="0"/>
              </a:spcAft>
              <a:buNone/>
            </a:pPr>
            <a:r>
              <a:rPr lang="ru" sz="1200">
                <a:solidFill>
                  <a:schemeClr val="dk1"/>
                </a:solidFill>
                <a:latin typeface="Lato"/>
                <a:ea typeface="Lato"/>
                <a:cs typeface="Lato"/>
                <a:sym typeface="Lato"/>
              </a:rPr>
              <a:t>Duis autem vel eum iriure dolor in hendrerit in vulputate velit esse molestie consequat, vel illum dolore eu feugiat nulla facilisis at vero eros et accumsan et iusto odio dignissim qui blandit praesent luptatum zzril delenit augue duis dolore te feugait nulla facilisi.</a:t>
            </a:r>
            <a:endParaRPr sz="1200">
              <a:solidFill>
                <a:schemeClr val="dk1"/>
              </a:solidFill>
              <a:latin typeface="Lato"/>
              <a:ea typeface="Lato"/>
              <a:cs typeface="Lato"/>
              <a:sym typeface="Lato"/>
            </a:endParaRPr>
          </a:p>
          <a:p>
            <a:pPr indent="0" lvl="0" marL="0" rtl="0" algn="l">
              <a:lnSpc>
                <a:spcPct val="115000"/>
              </a:lnSpc>
              <a:spcBef>
                <a:spcPts val="0"/>
              </a:spcBef>
              <a:spcAft>
                <a:spcPts val="0"/>
              </a:spcAft>
              <a:buNone/>
            </a:pPr>
            <a:r>
              <a:t/>
            </a:r>
            <a:endParaRPr sz="600">
              <a:solidFill>
                <a:schemeClr val="dk1"/>
              </a:solidFill>
              <a:latin typeface="Lato"/>
              <a:ea typeface="Lato"/>
              <a:cs typeface="Lato"/>
              <a:sym typeface="Lato"/>
            </a:endParaRPr>
          </a:p>
          <a:p>
            <a:pPr indent="0" lvl="0" marL="0" rtl="0" algn="l">
              <a:lnSpc>
                <a:spcPct val="115000"/>
              </a:lnSpc>
              <a:spcBef>
                <a:spcPts val="0"/>
              </a:spcBef>
              <a:spcAft>
                <a:spcPts val="0"/>
              </a:spcAft>
              <a:buNone/>
            </a:pPr>
            <a:r>
              <a:rPr lang="ru" sz="1200">
                <a:solidFill>
                  <a:schemeClr val="dk1"/>
                </a:solidFill>
                <a:latin typeface="Lato"/>
                <a:ea typeface="Lato"/>
                <a:cs typeface="Lato"/>
                <a:sym typeface="Lato"/>
              </a:rPr>
              <a:t>Lorem ipsum dolor sit amet, cons ectetuer adipiscing elit, sed diam nonummy nibh euismod tincidunt ut laoreet dolore magna aliquam erat volutpat. Ut wisi enim ad minim veniam, quis nostrud exerci tation ullamcorper suscipit lobortis nisl ut aliquip ex ea commodo consequat.</a:t>
            </a:r>
            <a:endParaRPr sz="1200">
              <a:solidFill>
                <a:schemeClr val="dk1"/>
              </a:solidFill>
              <a:latin typeface="Lato"/>
              <a:ea typeface="Lato"/>
              <a:cs typeface="Lato"/>
              <a:sym typeface="Lato"/>
            </a:endParaRPr>
          </a:p>
          <a:p>
            <a:pPr indent="0" lvl="0" marL="0" rtl="0" algn="l">
              <a:lnSpc>
                <a:spcPct val="115000"/>
              </a:lnSpc>
              <a:spcBef>
                <a:spcPts val="0"/>
              </a:spcBef>
              <a:spcAft>
                <a:spcPts val="0"/>
              </a:spcAft>
              <a:buNone/>
            </a:pPr>
            <a:r>
              <a:t/>
            </a:r>
            <a:endParaRPr sz="1200">
              <a:solidFill>
                <a:schemeClr val="dk1"/>
              </a:solidFill>
              <a:latin typeface="Lato"/>
              <a:ea typeface="Lato"/>
              <a:cs typeface="Lato"/>
              <a:sym typeface="Lato"/>
            </a:endParaRPr>
          </a:p>
          <a:p>
            <a:pPr indent="0" lvl="0" marL="0" rtl="0" algn="l">
              <a:lnSpc>
                <a:spcPct val="115000"/>
              </a:lnSpc>
              <a:spcBef>
                <a:spcPts val="0"/>
              </a:spcBef>
              <a:spcAft>
                <a:spcPts val="0"/>
              </a:spcAft>
              <a:buNone/>
            </a:pPr>
            <a:r>
              <a:rPr lang="ru" sz="1200">
                <a:solidFill>
                  <a:schemeClr val="dk1"/>
                </a:solidFill>
                <a:latin typeface="Lato"/>
                <a:ea typeface="Lato"/>
                <a:cs typeface="Lato"/>
                <a:sym typeface="Lato"/>
              </a:rPr>
              <a:t>Sincerely,</a:t>
            </a:r>
            <a:endParaRPr sz="1200">
              <a:solidFill>
                <a:schemeClr val="dk1"/>
              </a:solidFill>
              <a:latin typeface="Lato"/>
              <a:ea typeface="Lato"/>
              <a:cs typeface="Lato"/>
              <a:sym typeface="Lato"/>
            </a:endParaRPr>
          </a:p>
        </p:txBody>
      </p:sp>
      <p:sp>
        <p:nvSpPr>
          <p:cNvPr id="169" name="Google Shape;169;p15"/>
          <p:cNvSpPr txBox="1"/>
          <p:nvPr/>
        </p:nvSpPr>
        <p:spPr>
          <a:xfrm>
            <a:off x="454275" y="2865350"/>
            <a:ext cx="2205000" cy="1431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ru" sz="1200">
                <a:latin typeface="Lato"/>
                <a:ea typeface="Lato"/>
                <a:cs typeface="Lato"/>
                <a:sym typeface="Lato"/>
              </a:rPr>
              <a:t>Tad Heaney MD</a:t>
            </a:r>
            <a:endParaRPr b="1" sz="1200">
              <a:latin typeface="Lato"/>
              <a:ea typeface="Lato"/>
              <a:cs typeface="Lato"/>
              <a:sym typeface="Lato"/>
            </a:endParaRPr>
          </a:p>
          <a:p>
            <a:pPr indent="0" lvl="0" marL="0" rtl="0" algn="l">
              <a:lnSpc>
                <a:spcPct val="115000"/>
              </a:lnSpc>
              <a:spcBef>
                <a:spcPts val="0"/>
              </a:spcBef>
              <a:spcAft>
                <a:spcPts val="0"/>
              </a:spcAft>
              <a:buNone/>
            </a:pPr>
            <a:r>
              <a:rPr lang="ru" sz="1200">
                <a:latin typeface="Lato"/>
                <a:ea typeface="Lato"/>
                <a:cs typeface="Lato"/>
                <a:sym typeface="Lato"/>
              </a:rPr>
              <a:t>Jakubowski, Marks and Hintz</a:t>
            </a:r>
            <a:endParaRPr sz="1200">
              <a:latin typeface="Lato"/>
              <a:ea typeface="Lato"/>
              <a:cs typeface="Lato"/>
              <a:sym typeface="Lato"/>
            </a:endParaRPr>
          </a:p>
          <a:p>
            <a:pPr indent="0" lvl="0" marL="0" rtl="0" algn="l">
              <a:lnSpc>
                <a:spcPct val="115000"/>
              </a:lnSpc>
              <a:spcBef>
                <a:spcPts val="0"/>
              </a:spcBef>
              <a:spcAft>
                <a:spcPts val="0"/>
              </a:spcAft>
              <a:buNone/>
            </a:pPr>
            <a:r>
              <a:rPr lang="ru" sz="1200">
                <a:latin typeface="Lato"/>
                <a:ea typeface="Lato"/>
                <a:cs typeface="Lato"/>
                <a:sym typeface="Lato"/>
              </a:rPr>
              <a:t>597 Treutel Plains</a:t>
            </a:r>
            <a:endParaRPr sz="1200">
              <a:latin typeface="Lato"/>
              <a:ea typeface="Lato"/>
              <a:cs typeface="Lato"/>
              <a:sym typeface="Lato"/>
            </a:endParaRPr>
          </a:p>
          <a:p>
            <a:pPr indent="0" lvl="0" marL="0" rtl="0" algn="l">
              <a:lnSpc>
                <a:spcPct val="115000"/>
              </a:lnSpc>
              <a:spcBef>
                <a:spcPts val="0"/>
              </a:spcBef>
              <a:spcAft>
                <a:spcPts val="0"/>
              </a:spcAft>
              <a:buNone/>
            </a:pPr>
            <a:r>
              <a:rPr lang="ru" sz="1200">
                <a:latin typeface="Lato"/>
                <a:ea typeface="Lato"/>
                <a:cs typeface="Lato"/>
                <a:sym typeface="Lato"/>
              </a:rPr>
              <a:t>484-322-8586 mail@domain.ltd</a:t>
            </a:r>
            <a:endParaRPr sz="1200">
              <a:latin typeface="Lato"/>
              <a:ea typeface="Lato"/>
              <a:cs typeface="Lato"/>
              <a:sym typeface="Lato"/>
            </a:endParaRPr>
          </a:p>
          <a:p>
            <a:pPr indent="0" lvl="0" marL="0" rtl="0" algn="l">
              <a:lnSpc>
                <a:spcPct val="115000"/>
              </a:lnSpc>
              <a:spcBef>
                <a:spcPts val="0"/>
              </a:spcBef>
              <a:spcAft>
                <a:spcPts val="0"/>
              </a:spcAft>
              <a:buNone/>
            </a:pPr>
            <a:r>
              <a:rPr b="1" lang="ru" sz="1200">
                <a:latin typeface="Lato"/>
                <a:ea typeface="Lato"/>
                <a:cs typeface="Lato"/>
                <a:sym typeface="Lato"/>
              </a:rPr>
              <a:t>January 25/2020</a:t>
            </a:r>
            <a:endParaRPr b="1" sz="1200">
              <a:latin typeface="Lato"/>
              <a:ea typeface="Lato"/>
              <a:cs typeface="Lato"/>
              <a:sym typeface="Lato"/>
            </a:endParaRPr>
          </a:p>
        </p:txBody>
      </p:sp>
      <p:sp>
        <p:nvSpPr>
          <p:cNvPr id="170" name="Google Shape;170;p15"/>
          <p:cNvSpPr txBox="1"/>
          <p:nvPr/>
        </p:nvSpPr>
        <p:spPr>
          <a:xfrm>
            <a:off x="2762250" y="6676000"/>
            <a:ext cx="4152900" cy="892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4600">
                <a:latin typeface="Mrs Saint Delafield"/>
                <a:ea typeface="Mrs Saint Delafield"/>
                <a:cs typeface="Mrs Saint Delafield"/>
                <a:sym typeface="Mrs Saint Delafield"/>
              </a:rPr>
              <a:t>MPadberg</a:t>
            </a:r>
            <a:endParaRPr sz="4600">
              <a:latin typeface="Mrs Saint Delafield"/>
              <a:ea typeface="Mrs Saint Delafield"/>
              <a:cs typeface="Mrs Saint Delafield"/>
              <a:sym typeface="Mrs Saint Delafield"/>
            </a:endParaRPr>
          </a:p>
        </p:txBody>
      </p:sp>
      <p:sp>
        <p:nvSpPr>
          <p:cNvPr id="171" name="Google Shape;171;p15"/>
          <p:cNvSpPr txBox="1"/>
          <p:nvPr/>
        </p:nvSpPr>
        <p:spPr>
          <a:xfrm>
            <a:off x="2781300" y="7535375"/>
            <a:ext cx="42480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200">
                <a:latin typeface="Lato"/>
                <a:ea typeface="Lato"/>
                <a:cs typeface="Lato"/>
                <a:sym typeface="Lato"/>
              </a:rPr>
              <a:t>Makayla Padberg</a:t>
            </a:r>
            <a:endParaRPr sz="1200">
              <a:latin typeface="Lato"/>
              <a:ea typeface="Lato"/>
              <a:cs typeface="Lato"/>
              <a:sym typeface="Lato"/>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