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6400800" cx="4572000"/>
  <p:notesSz cx="6858000" cy="9144000"/>
  <p:embeddedFontLst>
    <p:embeddedFont>
      <p:font typeface="Quicksand"/>
      <p:regular r:id="rId7"/>
      <p:bold r:id="rId8"/>
    </p:embeddedFont>
    <p:embeddedFont>
      <p:font typeface="WindSong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016">
          <p15:clr>
            <a:srgbClr val="747775"/>
          </p15:clr>
        </p15:guide>
        <p15:guide id="2" pos="14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016" orient="horz"/>
        <p:guide pos="14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WindSong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Quicksand-regular.fntdata"/><Relationship Id="rId8" Type="http://schemas.openxmlformats.org/officeDocument/2006/relationships/font" Target="fonts/Quicksan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04680" y="685800"/>
            <a:ext cx="24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04680" y="685800"/>
            <a:ext cx="244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55854" y="926582"/>
            <a:ext cx="4260300" cy="255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55850" y="3526911"/>
            <a:ext cx="4260300" cy="9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55850" y="2676613"/>
            <a:ext cx="4260300" cy="10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55850" y="1434191"/>
            <a:ext cx="42603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55850" y="1434191"/>
            <a:ext cx="19998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2416200" y="1434191"/>
            <a:ext cx="1999800" cy="42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55850" y="691413"/>
            <a:ext cx="1404000" cy="94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55850" y="1729280"/>
            <a:ext cx="1404000" cy="395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245125" y="560187"/>
            <a:ext cx="3183900" cy="509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2286000" y="-156"/>
            <a:ext cx="2286000" cy="640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32750" y="1534618"/>
            <a:ext cx="2022600" cy="18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32750" y="3488271"/>
            <a:ext cx="2022600" cy="153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2469750" y="901071"/>
            <a:ext cx="1918500" cy="45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55850" y="5264716"/>
            <a:ext cx="2999400" cy="75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55850" y="1376511"/>
            <a:ext cx="4260300" cy="244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55850" y="3922769"/>
            <a:ext cx="4260300" cy="161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55850" y="553809"/>
            <a:ext cx="4260300" cy="7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55850" y="1434191"/>
            <a:ext cx="4260300" cy="42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236229" y="5803114"/>
            <a:ext cx="2742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4572000" cy="6400800"/>
          </a:xfrm>
          <a:prstGeom prst="rect">
            <a:avLst/>
          </a:prstGeom>
          <a:solidFill>
            <a:srgbClr val="FEFD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1017000" y="1909906"/>
            <a:ext cx="2538000" cy="7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750">
                <a:solidFill>
                  <a:srgbClr val="8F6022"/>
                </a:solidFill>
                <a:latin typeface="Quicksand"/>
                <a:ea typeface="Quicksand"/>
                <a:cs typeface="Quicksand"/>
                <a:sym typeface="Quicksand"/>
              </a:rPr>
              <a:t>S A V E</a:t>
            </a:r>
            <a:endParaRPr sz="4750">
              <a:solidFill>
                <a:srgbClr val="8F6022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017000" y="2872231"/>
            <a:ext cx="25380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650">
                <a:solidFill>
                  <a:srgbClr val="8F6022"/>
                </a:solidFill>
                <a:latin typeface="Quicksand"/>
                <a:ea typeface="Quicksand"/>
                <a:cs typeface="Quicksand"/>
                <a:sym typeface="Quicksand"/>
              </a:rPr>
              <a:t>D A T E</a:t>
            </a:r>
            <a:endParaRPr sz="4650">
              <a:solidFill>
                <a:srgbClr val="8F6022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8075" y="473450"/>
            <a:ext cx="1075850" cy="120522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1017000" y="2486831"/>
            <a:ext cx="2538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solidFill>
                  <a:srgbClr val="8F6022"/>
                </a:solidFill>
                <a:latin typeface="WindSong"/>
                <a:ea typeface="WindSong"/>
                <a:cs typeface="WindSong"/>
                <a:sym typeface="WindSong"/>
              </a:rPr>
              <a:t>the</a:t>
            </a:r>
            <a:endParaRPr sz="3400">
              <a:solidFill>
                <a:srgbClr val="8F6022"/>
              </a:solidFill>
              <a:latin typeface="WindSong"/>
              <a:ea typeface="WindSong"/>
              <a:cs typeface="WindSong"/>
              <a:sym typeface="WindSong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1017000" y="3806327"/>
            <a:ext cx="253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8F6022"/>
                </a:solidFill>
                <a:latin typeface="Quicksand"/>
                <a:ea typeface="Quicksand"/>
                <a:cs typeface="Quicksand"/>
                <a:sym typeface="Quicksand"/>
              </a:rPr>
              <a:t>f o r  t h e  w e d d i n g  o f</a:t>
            </a:r>
            <a:endParaRPr sz="900">
              <a:solidFill>
                <a:srgbClr val="8F6022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1017000" y="3974417"/>
            <a:ext cx="2538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8F6022"/>
                </a:solidFill>
                <a:latin typeface="Quicksand"/>
                <a:ea typeface="Quicksand"/>
                <a:cs typeface="Quicksand"/>
                <a:sym typeface="Quicksand"/>
              </a:rPr>
              <a:t>Y A S M I N + B E R T I E</a:t>
            </a:r>
            <a:endParaRPr sz="900">
              <a:solidFill>
                <a:srgbClr val="8F6022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1017000" y="4310602"/>
            <a:ext cx="2538000" cy="5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8F6022"/>
                </a:solidFill>
                <a:latin typeface="Quicksand"/>
                <a:ea typeface="Quicksand"/>
                <a:cs typeface="Quicksand"/>
                <a:sym typeface="Quicksand"/>
              </a:rPr>
              <a:t>J U N E  2 0 ,  2 0 2 4</a:t>
            </a:r>
            <a:endParaRPr sz="1600">
              <a:solidFill>
                <a:srgbClr val="8F6022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8F6022"/>
                </a:solidFill>
                <a:latin typeface="Quicksand"/>
                <a:ea typeface="Quicksand"/>
                <a:cs typeface="Quicksand"/>
                <a:sym typeface="Quicksand"/>
              </a:rPr>
              <a:t>A T  3 : 3 0  P M</a:t>
            </a:r>
            <a:endParaRPr sz="1600">
              <a:solidFill>
                <a:srgbClr val="8F6022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017000" y="5039001"/>
            <a:ext cx="2538000" cy="2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8F6022"/>
                </a:solidFill>
                <a:latin typeface="Quicksand"/>
                <a:ea typeface="Quicksand"/>
                <a:cs typeface="Quicksand"/>
                <a:sym typeface="Quicksand"/>
              </a:rPr>
              <a:t>T h e  P r i c e  R e s i d e n c e</a:t>
            </a:r>
            <a:endParaRPr sz="900">
              <a:solidFill>
                <a:srgbClr val="8F6022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8F6022"/>
                </a:solidFill>
                <a:latin typeface="Quicksand"/>
                <a:ea typeface="Quicksand"/>
                <a:cs typeface="Quicksand"/>
                <a:sym typeface="Quicksand"/>
              </a:rPr>
              <a:t>3 5  R o s e  S t r e e t ,  N Y</a:t>
            </a:r>
            <a:endParaRPr sz="900">
              <a:solidFill>
                <a:srgbClr val="8F6022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1017000" y="5582041"/>
            <a:ext cx="2538000" cy="2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50">
                <a:solidFill>
                  <a:srgbClr val="8F6022"/>
                </a:solidFill>
                <a:latin typeface="Quicksand"/>
                <a:ea typeface="Quicksand"/>
                <a:cs typeface="Quicksand"/>
                <a:sym typeface="Quicksand"/>
              </a:rPr>
              <a:t>P l e a s e  R S V P  b y  3 0 . 0 8</a:t>
            </a:r>
            <a:endParaRPr sz="750">
              <a:solidFill>
                <a:srgbClr val="8F6022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50">
                <a:solidFill>
                  <a:srgbClr val="8F6022"/>
                </a:solidFill>
                <a:latin typeface="Quicksand"/>
                <a:ea typeface="Quicksand"/>
                <a:cs typeface="Quicksand"/>
                <a:sym typeface="Quicksand"/>
              </a:rPr>
              <a:t>a t  5 6 8 . 5 6 7 . 4 4 5 5</a:t>
            </a:r>
            <a:endParaRPr sz="750">
              <a:solidFill>
                <a:srgbClr val="8F6022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