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 Medium"/>
      <p:regular r:id="rId7"/>
      <p:bold r:id="rId8"/>
      <p:italic r:id="rId9"/>
      <p:boldItalic r:id="rId10"/>
    </p:embeddedFont>
    <p:embeddedFont>
      <p:font typeface="Merriweather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22">
          <p15:clr>
            <a:srgbClr val="A4A3A4"/>
          </p15:clr>
        </p15:guide>
        <p15:guide id="2" pos="340">
          <p15:clr>
            <a:srgbClr val="9AA0A6"/>
          </p15:clr>
        </p15:guide>
        <p15:guide id="3" pos="2472">
          <p15:clr>
            <a:srgbClr val="9AA0A6"/>
          </p15:clr>
        </p15:guide>
        <p15:guide id="4" pos="229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22"/>
        <p:guide pos="340"/>
        <p:guide pos="2472"/>
        <p:guide pos="229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erriweather-regular.fntdata"/><Relationship Id="rId10" Type="http://schemas.openxmlformats.org/officeDocument/2006/relationships/font" Target="fonts/PoppinsMedium-boldItalic.fntdata"/><Relationship Id="rId13" Type="http://schemas.openxmlformats.org/officeDocument/2006/relationships/font" Target="fonts/Merriweather-italic.fntdata"/><Relationship Id="rId12" Type="http://schemas.openxmlformats.org/officeDocument/2006/relationships/font" Target="fonts/Merriweath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Medium-italic.fntdata"/><Relationship Id="rId14" Type="http://schemas.openxmlformats.org/officeDocument/2006/relationships/font" Target="fonts/Merriweath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Medium-regular.fntdata"/><Relationship Id="rId8" Type="http://schemas.openxmlformats.org/officeDocument/2006/relationships/font" Target="fonts/Poppi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2" Type="http://schemas.openxmlformats.org/officeDocument/2006/relationships/image" Target="../media/image7.png"/><Relationship Id="rId9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38175" y="395300"/>
            <a:ext cx="27432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800">
                <a:solidFill>
                  <a:srgbClr val="252424"/>
                </a:solidFill>
                <a:latin typeface="Merriweather"/>
                <a:ea typeface="Merriweather"/>
                <a:cs typeface="Merriweather"/>
                <a:sym typeface="Merriweather"/>
              </a:rPr>
              <a:t>Meeting</a:t>
            </a:r>
            <a:endParaRPr b="1" sz="4800">
              <a:solidFill>
                <a:srgbClr val="25242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rgbClr val="252424"/>
                </a:solidFill>
                <a:latin typeface="Merriweather"/>
                <a:ea typeface="Merriweather"/>
                <a:cs typeface="Merriweather"/>
                <a:sym typeface="Merriweather"/>
              </a:rPr>
              <a:t>Minutes</a:t>
            </a:r>
            <a:endParaRPr b="1" sz="4800">
              <a:solidFill>
                <a:srgbClr val="25242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914775" y="1238250"/>
            <a:ext cx="1043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5242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Date/Time</a:t>
            </a:r>
            <a:endParaRPr>
              <a:solidFill>
                <a:srgbClr val="25242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 rot="10800000">
            <a:off x="4957700" y="1400175"/>
            <a:ext cx="2067000" cy="0"/>
          </a:xfrm>
          <a:prstGeom prst="straightConnector1">
            <a:avLst/>
          </a:prstGeom>
          <a:noFill/>
          <a:ln cap="flat" cmpd="sng" w="19050">
            <a:solidFill>
              <a:srgbClr val="C8C6C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7" name="Google Shape;57;p13"/>
          <p:cNvGrpSpPr/>
          <p:nvPr/>
        </p:nvGrpSpPr>
        <p:grpSpPr>
          <a:xfrm>
            <a:off x="3914775" y="1514475"/>
            <a:ext cx="3109925" cy="215400"/>
            <a:chOff x="3914775" y="1514475"/>
            <a:chExt cx="3109925" cy="2154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3914775" y="1514475"/>
              <a:ext cx="87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52424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Location:</a:t>
              </a:r>
              <a:endParaRPr>
                <a:solidFill>
                  <a:srgbClr val="252424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cxnSp>
          <p:nvCxnSpPr>
            <p:cNvPr id="59" name="Google Shape;59;p13"/>
            <p:cNvCxnSpPr/>
            <p:nvPr/>
          </p:nvCxnSpPr>
          <p:spPr>
            <a:xfrm rot="10800000">
              <a:off x="4810100" y="1676400"/>
              <a:ext cx="22146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0" name="Google Shape;60;p13"/>
          <p:cNvGrpSpPr/>
          <p:nvPr/>
        </p:nvGrpSpPr>
        <p:grpSpPr>
          <a:xfrm>
            <a:off x="3914775" y="1928813"/>
            <a:ext cx="3109925" cy="1076350"/>
            <a:chOff x="3914775" y="1928813"/>
            <a:chExt cx="3109925" cy="1076350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3914775" y="1928813"/>
              <a:ext cx="3109925" cy="215400"/>
              <a:chOff x="3914775" y="1500188"/>
              <a:chExt cx="3109925" cy="215400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3914775" y="1500188"/>
                <a:ext cx="962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424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Attendees</a:t>
                </a:r>
                <a:r>
                  <a:rPr lang="ru">
                    <a:solidFill>
                      <a:srgbClr val="252424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:</a:t>
                </a:r>
                <a:endParaRPr>
                  <a:solidFill>
                    <a:srgbClr val="252424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cxnSp>
            <p:nvCxnSpPr>
              <p:cNvPr id="63" name="Google Shape;63;p13"/>
              <p:cNvCxnSpPr/>
              <p:nvPr/>
            </p:nvCxnSpPr>
            <p:spPr>
              <a:xfrm rot="10800000">
                <a:off x="4943600" y="1662113"/>
                <a:ext cx="208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8C6C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4" name="Google Shape;64;p13"/>
            <p:cNvCxnSpPr/>
            <p:nvPr/>
          </p:nvCxnSpPr>
          <p:spPr>
            <a:xfrm rot="10800000">
              <a:off x="3929000" y="2376488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 rot="10800000">
              <a:off x="3929000" y="2695588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 rot="10800000">
              <a:off x="3929000" y="3005163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530475" y="1928825"/>
            <a:ext cx="3109925" cy="1076338"/>
            <a:chOff x="3914775" y="1928825"/>
            <a:chExt cx="3109925" cy="1076338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3914775" y="1928825"/>
              <a:ext cx="3109925" cy="215400"/>
              <a:chOff x="3914775" y="1500200"/>
              <a:chExt cx="3109925" cy="2154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3914775" y="1500200"/>
                <a:ext cx="5934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424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Topic:</a:t>
                </a:r>
                <a:endParaRPr>
                  <a:solidFill>
                    <a:srgbClr val="252424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cxnSp>
            <p:nvCxnSpPr>
              <p:cNvPr id="70" name="Google Shape;70;p13"/>
              <p:cNvCxnSpPr/>
              <p:nvPr/>
            </p:nvCxnSpPr>
            <p:spPr>
              <a:xfrm rot="10800000">
                <a:off x="4517900" y="1662113"/>
                <a:ext cx="2506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8C6C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1" name="Google Shape;71;p13"/>
            <p:cNvCxnSpPr/>
            <p:nvPr/>
          </p:nvCxnSpPr>
          <p:spPr>
            <a:xfrm rot="10800000">
              <a:off x="3929000" y="2376488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 rot="10800000">
              <a:off x="3929000" y="2695588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 rot="10800000">
              <a:off x="3929000" y="3005163"/>
              <a:ext cx="30957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547700" y="3281375"/>
            <a:ext cx="6477000" cy="2562300"/>
            <a:chOff x="547700" y="3281375"/>
            <a:chExt cx="6477000" cy="2562300"/>
          </a:xfrm>
        </p:grpSpPr>
        <p:grpSp>
          <p:nvGrpSpPr>
            <p:cNvPr id="75" name="Google Shape;75;p13"/>
            <p:cNvGrpSpPr/>
            <p:nvPr/>
          </p:nvGrpSpPr>
          <p:grpSpPr>
            <a:xfrm>
              <a:off x="547700" y="3281375"/>
              <a:ext cx="6477000" cy="2562300"/>
              <a:chOff x="547700" y="3281375"/>
              <a:chExt cx="6477000" cy="2562300"/>
            </a:xfrm>
          </p:grpSpPr>
          <p:sp>
            <p:nvSpPr>
              <p:cNvPr id="76" name="Google Shape;76;p13"/>
              <p:cNvSpPr/>
              <p:nvPr/>
            </p:nvSpPr>
            <p:spPr>
              <a:xfrm>
                <a:off x="547700" y="3281375"/>
                <a:ext cx="6477000" cy="2562300"/>
              </a:xfrm>
              <a:prstGeom prst="rect">
                <a:avLst/>
              </a:prstGeom>
              <a:noFill/>
              <a:ln cap="flat" cmpd="sng" w="19050">
                <a:solidFill>
                  <a:srgbClr val="43444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547700" y="3281375"/>
                <a:ext cx="6477000" cy="347700"/>
              </a:xfrm>
              <a:prstGeom prst="rect">
                <a:avLst/>
              </a:prstGeom>
              <a:solidFill>
                <a:srgbClr val="DEE4E1"/>
              </a:solidFill>
              <a:ln cap="flat" cmpd="sng" w="19050">
                <a:solidFill>
                  <a:srgbClr val="43444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8" name="Google Shape;78;p13"/>
            <p:cNvSpPr txBox="1"/>
            <p:nvPr/>
          </p:nvSpPr>
          <p:spPr>
            <a:xfrm>
              <a:off x="719147" y="3338525"/>
              <a:ext cx="2095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Meeting Notes:</a:t>
              </a:r>
              <a:endParaRPr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pic>
        <p:nvPicPr>
          <p:cNvPr id="79" name="Google Shape;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700" y="6056962"/>
            <a:ext cx="8620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1533520" y="6034100"/>
            <a:ext cx="1538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oppins Medium"/>
                <a:ea typeface="Poppins Medium"/>
                <a:cs typeface="Poppins Medium"/>
                <a:sym typeface="Poppins Medium"/>
              </a:rPr>
              <a:t>Decisions: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1528760" y="6291300"/>
            <a:ext cx="5472128" cy="215400"/>
            <a:chOff x="1528760" y="6291300"/>
            <a:chExt cx="5472128" cy="2154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1528760" y="6291300"/>
              <a:ext cx="152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1.</a:t>
              </a:r>
              <a:endParaRPr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cxnSp>
          <p:nvCxnSpPr>
            <p:cNvPr id="83" name="Google Shape;83;p13"/>
            <p:cNvCxnSpPr/>
            <p:nvPr/>
          </p:nvCxnSpPr>
          <p:spPr>
            <a:xfrm rot="10800000">
              <a:off x="1719388" y="6453188"/>
              <a:ext cx="52815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" name="Google Shape;84;p13"/>
          <p:cNvGrpSpPr/>
          <p:nvPr/>
        </p:nvGrpSpPr>
        <p:grpSpPr>
          <a:xfrm>
            <a:off x="1528760" y="6600850"/>
            <a:ext cx="5472128" cy="215400"/>
            <a:chOff x="1528760" y="6600850"/>
            <a:chExt cx="5472128" cy="2154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1528760" y="6600850"/>
              <a:ext cx="152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2</a:t>
              </a: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.</a:t>
              </a:r>
              <a:endParaRPr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cxnSp>
          <p:nvCxnSpPr>
            <p:cNvPr id="86" name="Google Shape;86;p13"/>
            <p:cNvCxnSpPr/>
            <p:nvPr/>
          </p:nvCxnSpPr>
          <p:spPr>
            <a:xfrm rot="10800000">
              <a:off x="1719388" y="6762738"/>
              <a:ext cx="52815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" name="Google Shape;87;p13"/>
          <p:cNvGrpSpPr/>
          <p:nvPr/>
        </p:nvGrpSpPr>
        <p:grpSpPr>
          <a:xfrm>
            <a:off x="1528760" y="6914050"/>
            <a:ext cx="5472128" cy="215400"/>
            <a:chOff x="1528760" y="6914050"/>
            <a:chExt cx="5472128" cy="2154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1528760" y="6914050"/>
              <a:ext cx="152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3</a:t>
              </a:r>
              <a:r>
                <a:rPr lang="ru">
                  <a:latin typeface="Poppins Medium"/>
                  <a:ea typeface="Poppins Medium"/>
                  <a:cs typeface="Poppins Medium"/>
                  <a:sym typeface="Poppins Medium"/>
                </a:rPr>
                <a:t>.</a:t>
              </a:r>
              <a:endParaRPr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cxnSp>
          <p:nvCxnSpPr>
            <p:cNvPr id="89" name="Google Shape;89;p13"/>
            <p:cNvCxnSpPr/>
            <p:nvPr/>
          </p:nvCxnSpPr>
          <p:spPr>
            <a:xfrm rot="10800000">
              <a:off x="1719388" y="7075938"/>
              <a:ext cx="52815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3"/>
          <p:cNvSpPr/>
          <p:nvPr/>
        </p:nvSpPr>
        <p:spPr>
          <a:xfrm>
            <a:off x="547700" y="7671400"/>
            <a:ext cx="6477000" cy="2482200"/>
          </a:xfrm>
          <a:prstGeom prst="rect">
            <a:avLst/>
          </a:prstGeom>
          <a:noFill/>
          <a:ln cap="flat" cmpd="sng" w="19050">
            <a:solidFill>
              <a:srgbClr val="43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547700" y="7366600"/>
            <a:ext cx="6477000" cy="347700"/>
          </a:xfrm>
          <a:prstGeom prst="rect">
            <a:avLst/>
          </a:prstGeom>
          <a:solidFill>
            <a:srgbClr val="FADDD6"/>
          </a:solidFill>
          <a:ln cap="flat" cmpd="sng" w="19050">
            <a:solidFill>
              <a:srgbClr val="43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719147" y="7423750"/>
            <a:ext cx="2095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oppins Medium"/>
                <a:ea typeface="Poppins Medium"/>
                <a:cs typeface="Poppins Medium"/>
                <a:sym typeface="Poppins Medium"/>
              </a:rPr>
              <a:t>Action Items: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47700" y="7714300"/>
            <a:ext cx="6477000" cy="324600"/>
          </a:xfrm>
          <a:prstGeom prst="rect">
            <a:avLst/>
          </a:prstGeom>
          <a:noFill/>
          <a:ln cap="flat" cmpd="sng" w="19050">
            <a:solidFill>
              <a:srgbClr val="43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969150" y="7766519"/>
            <a:ext cx="2095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oppins Medium"/>
                <a:ea typeface="Poppins Medium"/>
                <a:cs typeface="Poppins Medium"/>
                <a:sym typeface="Poppins Medium"/>
              </a:rPr>
              <a:t>Task: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477738" y="7766525"/>
            <a:ext cx="1776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oppins Medium"/>
                <a:ea typeface="Poppins Medium"/>
                <a:cs typeface="Poppins Medium"/>
                <a:sym typeface="Poppins Medium"/>
              </a:rPr>
              <a:t>Assignee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254350" y="7766525"/>
            <a:ext cx="176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oppins Medium"/>
                <a:ea typeface="Poppins Medium"/>
                <a:cs typeface="Poppins Medium"/>
                <a:sym typeface="Poppins Medium"/>
              </a:rPr>
              <a:t>Due Date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97" name="Google Shape;97;p13"/>
          <p:cNvCxnSpPr/>
          <p:nvPr/>
        </p:nvCxnSpPr>
        <p:spPr>
          <a:xfrm>
            <a:off x="3486163" y="7710500"/>
            <a:ext cx="0" cy="2448000"/>
          </a:xfrm>
          <a:prstGeom prst="straightConnector1">
            <a:avLst/>
          </a:prstGeom>
          <a:noFill/>
          <a:ln cap="flat" cmpd="sng" w="19050">
            <a:solidFill>
              <a:srgbClr val="43444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5254338" y="7710500"/>
            <a:ext cx="0" cy="2448000"/>
          </a:xfrm>
          <a:prstGeom prst="straightConnector1">
            <a:avLst/>
          </a:prstGeom>
          <a:noFill/>
          <a:ln cap="flat" cmpd="sng" w="19050">
            <a:solidFill>
              <a:srgbClr val="43444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9" name="Google Shape;99;p13"/>
          <p:cNvGrpSpPr/>
          <p:nvPr/>
        </p:nvGrpSpPr>
        <p:grpSpPr>
          <a:xfrm>
            <a:off x="671525" y="8258175"/>
            <a:ext cx="2628900" cy="122700"/>
            <a:chOff x="671525" y="8258175"/>
            <a:chExt cx="2628900" cy="122700"/>
          </a:xfrm>
        </p:grpSpPr>
        <p:cxnSp>
          <p:nvCxnSpPr>
            <p:cNvPr id="100" name="Google Shape;100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1" name="Google Shape;101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671525" y="8563125"/>
            <a:ext cx="2628900" cy="122700"/>
            <a:chOff x="671525" y="8258175"/>
            <a:chExt cx="2628900" cy="122700"/>
          </a:xfrm>
        </p:grpSpPr>
        <p:cxnSp>
          <p:nvCxnSpPr>
            <p:cNvPr id="103" name="Google Shape;103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4" name="Google Shape;104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671525" y="8868075"/>
            <a:ext cx="2628900" cy="122700"/>
            <a:chOff x="671525" y="8258175"/>
            <a:chExt cx="2628900" cy="122700"/>
          </a:xfrm>
        </p:grpSpPr>
        <p:cxnSp>
          <p:nvCxnSpPr>
            <p:cNvPr id="106" name="Google Shape;106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7" name="Google Shape;107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671525" y="9173025"/>
            <a:ext cx="2628900" cy="122700"/>
            <a:chOff x="671525" y="8258175"/>
            <a:chExt cx="2628900" cy="122700"/>
          </a:xfrm>
        </p:grpSpPr>
        <p:cxnSp>
          <p:nvCxnSpPr>
            <p:cNvPr id="109" name="Google Shape;109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" name="Google Shape;110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671525" y="9477975"/>
            <a:ext cx="2628900" cy="122700"/>
            <a:chOff x="671525" y="8258175"/>
            <a:chExt cx="2628900" cy="122700"/>
          </a:xfrm>
        </p:grpSpPr>
        <p:cxnSp>
          <p:nvCxnSpPr>
            <p:cNvPr id="112" name="Google Shape;112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" name="Google Shape;113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671525" y="9782925"/>
            <a:ext cx="2628900" cy="122700"/>
            <a:chOff x="671525" y="8258175"/>
            <a:chExt cx="2628900" cy="122700"/>
          </a:xfrm>
        </p:grpSpPr>
        <p:cxnSp>
          <p:nvCxnSpPr>
            <p:cNvPr id="115" name="Google Shape;115;p13"/>
            <p:cNvCxnSpPr/>
            <p:nvPr/>
          </p:nvCxnSpPr>
          <p:spPr>
            <a:xfrm rot="10800000">
              <a:off x="681125" y="8380875"/>
              <a:ext cx="2619300" cy="0"/>
            </a:xfrm>
            <a:prstGeom prst="straightConnector1">
              <a:avLst/>
            </a:prstGeom>
            <a:noFill/>
            <a:ln cap="flat" cmpd="sng" w="19050">
              <a:solidFill>
                <a:srgbClr val="C8C6C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6" name="Google Shape;116;p13"/>
            <p:cNvSpPr/>
            <p:nvPr/>
          </p:nvSpPr>
          <p:spPr>
            <a:xfrm>
              <a:off x="671525" y="8258175"/>
              <a:ext cx="76200" cy="76200"/>
            </a:xfrm>
            <a:prstGeom prst="ellipse">
              <a:avLst/>
            </a:prstGeom>
            <a:solidFill>
              <a:srgbClr val="4344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-8" y="0"/>
            <a:ext cx="7560008" cy="10699054"/>
            <a:chOff x="-8" y="0"/>
            <a:chExt cx="7560008" cy="10699054"/>
          </a:xfrm>
        </p:grpSpPr>
        <p:pic>
          <p:nvPicPr>
            <p:cNvPr id="118" name="Google Shape;118;p13"/>
            <p:cNvPicPr preferRelativeResize="0"/>
            <p:nvPr/>
          </p:nvPicPr>
          <p:blipFill rotWithShape="1">
            <a:blip r:embed="rId4">
              <a:alphaModFix/>
            </a:blip>
            <a:srcRect b="0" l="65728" r="0" t="0"/>
            <a:stretch/>
          </p:blipFill>
          <p:spPr>
            <a:xfrm>
              <a:off x="0" y="4124425"/>
              <a:ext cx="409575" cy="3670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3"/>
            <p:cNvPicPr preferRelativeResize="0"/>
            <p:nvPr/>
          </p:nvPicPr>
          <p:blipFill rotWithShape="1">
            <a:blip r:embed="rId5">
              <a:alphaModFix/>
            </a:blip>
            <a:srcRect b="0" l="0" r="0" t="27145"/>
            <a:stretch/>
          </p:blipFill>
          <p:spPr>
            <a:xfrm>
              <a:off x="2852750" y="0"/>
              <a:ext cx="1776600" cy="76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 rotWithShape="1">
            <a:blip r:embed="rId6">
              <a:alphaModFix/>
            </a:blip>
            <a:srcRect b="0" l="0" r="24885" t="18493"/>
            <a:stretch/>
          </p:blipFill>
          <p:spPr>
            <a:xfrm>
              <a:off x="5924650" y="0"/>
              <a:ext cx="1635350" cy="1133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3"/>
            <p:cNvPicPr preferRelativeResize="0"/>
            <p:nvPr/>
          </p:nvPicPr>
          <p:blipFill rotWithShape="1">
            <a:blip r:embed="rId7">
              <a:alphaModFix/>
            </a:blip>
            <a:srcRect b="0" l="0" r="0" t="57481"/>
            <a:stretch/>
          </p:blipFill>
          <p:spPr>
            <a:xfrm>
              <a:off x="1488300" y="682"/>
              <a:ext cx="1866849" cy="324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3"/>
            <p:cNvPicPr preferRelativeResize="0"/>
            <p:nvPr/>
          </p:nvPicPr>
          <p:blipFill rotWithShape="1">
            <a:blip r:embed="rId8">
              <a:alphaModFix/>
            </a:blip>
            <a:srcRect b="0" l="71052" r="0" t="0"/>
            <a:stretch/>
          </p:blipFill>
          <p:spPr>
            <a:xfrm>
              <a:off x="-8" y="3608500"/>
              <a:ext cx="338150" cy="1292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 rotWithShape="1">
            <a:blip r:embed="rId9">
              <a:alphaModFix/>
            </a:blip>
            <a:srcRect b="0" l="0" r="69283" t="0"/>
            <a:stretch/>
          </p:blipFill>
          <p:spPr>
            <a:xfrm>
              <a:off x="7280025" y="2886525"/>
              <a:ext cx="279975" cy="232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3"/>
            <p:cNvPicPr preferRelativeResize="0"/>
            <p:nvPr/>
          </p:nvPicPr>
          <p:blipFill rotWithShape="1">
            <a:blip r:embed="rId10">
              <a:alphaModFix/>
            </a:blip>
            <a:srcRect b="36151" l="13103" r="0" t="0"/>
            <a:stretch/>
          </p:blipFill>
          <p:spPr>
            <a:xfrm>
              <a:off x="0" y="10223875"/>
              <a:ext cx="978675" cy="475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3"/>
            <p:cNvPicPr preferRelativeResize="0"/>
            <p:nvPr/>
          </p:nvPicPr>
          <p:blipFill rotWithShape="1">
            <a:blip r:embed="rId11">
              <a:alphaModFix/>
            </a:blip>
            <a:srcRect b="60978" l="0" r="0" t="0"/>
            <a:stretch/>
          </p:blipFill>
          <p:spPr>
            <a:xfrm>
              <a:off x="2409825" y="10374454"/>
              <a:ext cx="1866850" cy="324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3"/>
            <p:cNvPicPr preferRelativeResize="0"/>
            <p:nvPr/>
          </p:nvPicPr>
          <p:blipFill rotWithShape="1">
            <a:blip r:embed="rId12">
              <a:alphaModFix/>
            </a:blip>
            <a:srcRect b="34180" l="0" r="35987" t="0"/>
            <a:stretch/>
          </p:blipFill>
          <p:spPr>
            <a:xfrm>
              <a:off x="5491163" y="9053263"/>
              <a:ext cx="2067001" cy="16438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