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Medium"/>
      <p:regular r:id="rId7"/>
      <p:bold r:id="rId8"/>
      <p:italic r:id="rId9"/>
      <p:boldItalic r:id="rId10"/>
    </p:embeddedFont>
    <p:embeddedFont>
      <p:font typeface="Roboto"/>
      <p:regular r:id="rId11"/>
      <p:bold r:id="rId12"/>
      <p:italic r:id="rId13"/>
      <p:boldItalic r:id="rId14"/>
    </p:embeddedFont>
    <p:embeddedFont>
      <p:font typeface="Lora"/>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454">
          <p15:clr>
            <a:srgbClr val="747775"/>
          </p15:clr>
        </p15:guide>
        <p15:guide id="2" pos="4309">
          <p15:clr>
            <a:srgbClr val="747775"/>
          </p15:clr>
        </p15:guide>
        <p15:guide id="3" orient="horz" pos="283">
          <p15:clr>
            <a:srgbClr val="747775"/>
          </p15:clr>
        </p15:guide>
        <p15:guide id="4" orient="horz" pos="107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54"/>
        <p:guide pos="4309"/>
        <p:guide pos="283" orient="horz"/>
        <p:guide pos="1077"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regular.fntdata"/><Relationship Id="rId10" Type="http://schemas.openxmlformats.org/officeDocument/2006/relationships/font" Target="fonts/RobotoMedium-boldItalic.fntdata"/><Relationship Id="rId13" Type="http://schemas.openxmlformats.org/officeDocument/2006/relationships/font" Target="fonts/Roboto-italic.fntdata"/><Relationship Id="rId12"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Medium-italic.fntdata"/><Relationship Id="rId15" Type="http://schemas.openxmlformats.org/officeDocument/2006/relationships/font" Target="fonts/Lora-regular.fntdata"/><Relationship Id="rId14" Type="http://schemas.openxmlformats.org/officeDocument/2006/relationships/font" Target="fonts/Roboto-boldItalic.fntdata"/><Relationship Id="rId17" Type="http://schemas.openxmlformats.org/officeDocument/2006/relationships/font" Target="fonts/Lora-italic.fntdata"/><Relationship Id="rId16" Type="http://schemas.openxmlformats.org/officeDocument/2006/relationships/font" Target="fonts/Lora-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Lora-boldItalic.fntdata"/><Relationship Id="rId7" Type="http://schemas.openxmlformats.org/officeDocument/2006/relationships/font" Target="fonts/RobotoMedium-regular.fntdata"/><Relationship Id="rId8" Type="http://schemas.openxmlformats.org/officeDocument/2006/relationships/font" Target="fonts/Roboto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mt="8000"/>
          </a:blip>
          <a:stretch>
            <a:fillRect/>
          </a:stretch>
        </p:blipFill>
        <p:spPr>
          <a:xfrm>
            <a:off x="709175" y="2402704"/>
            <a:ext cx="6139350" cy="6596146"/>
          </a:xfrm>
          <a:prstGeom prst="rect">
            <a:avLst/>
          </a:prstGeom>
          <a:noFill/>
          <a:ln>
            <a:noFill/>
          </a:ln>
        </p:spPr>
      </p:pic>
      <p:sp>
        <p:nvSpPr>
          <p:cNvPr id="55" name="Google Shape;55;p13"/>
          <p:cNvSpPr txBox="1"/>
          <p:nvPr/>
        </p:nvSpPr>
        <p:spPr>
          <a:xfrm>
            <a:off x="709172" y="590960"/>
            <a:ext cx="45747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200">
                <a:solidFill>
                  <a:srgbClr val="2D2D2D"/>
                </a:solidFill>
                <a:latin typeface="Lora"/>
                <a:ea typeface="Lora"/>
                <a:cs typeface="Lora"/>
                <a:sym typeface="Lora"/>
              </a:rPr>
              <a:t>EAGLEVIEW LEGAL </a:t>
            </a:r>
            <a:endParaRPr sz="3200">
              <a:solidFill>
                <a:srgbClr val="2D2D2D"/>
              </a:solidFill>
              <a:latin typeface="Lora"/>
              <a:ea typeface="Lora"/>
              <a:cs typeface="Lora"/>
              <a:sym typeface="Lora"/>
            </a:endParaRPr>
          </a:p>
          <a:p>
            <a:pPr indent="0" lvl="0" marL="0" rtl="0" algn="l">
              <a:spcBef>
                <a:spcPts val="0"/>
              </a:spcBef>
              <a:spcAft>
                <a:spcPts val="0"/>
              </a:spcAft>
              <a:buNone/>
            </a:pPr>
            <a:r>
              <a:rPr lang="ru" sz="3200">
                <a:solidFill>
                  <a:srgbClr val="2D2D2D"/>
                </a:solidFill>
                <a:latin typeface="Lora"/>
                <a:ea typeface="Lora"/>
                <a:cs typeface="Lora"/>
                <a:sym typeface="Lora"/>
              </a:rPr>
              <a:t>ASSOCIATES </a:t>
            </a:r>
            <a:endParaRPr sz="3200">
              <a:solidFill>
                <a:srgbClr val="2D2D2D"/>
              </a:solidFill>
              <a:latin typeface="Lora"/>
              <a:ea typeface="Lora"/>
              <a:cs typeface="Lora"/>
              <a:sym typeface="Lora"/>
            </a:endParaRPr>
          </a:p>
        </p:txBody>
      </p:sp>
      <p:sp>
        <p:nvSpPr>
          <p:cNvPr id="56" name="Google Shape;56;p13"/>
          <p:cNvSpPr txBox="1"/>
          <p:nvPr/>
        </p:nvSpPr>
        <p:spPr>
          <a:xfrm>
            <a:off x="716952" y="2050450"/>
            <a:ext cx="190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2D2D2D"/>
                </a:solidFill>
                <a:latin typeface="Roboto Medium"/>
                <a:ea typeface="Roboto Medium"/>
                <a:cs typeface="Roboto Medium"/>
                <a:sym typeface="Roboto Medium"/>
              </a:rPr>
              <a:t>To: Alex Mitchell</a:t>
            </a:r>
            <a:endParaRPr sz="1200">
              <a:solidFill>
                <a:srgbClr val="2D2D2D"/>
              </a:solidFill>
              <a:latin typeface="Roboto Medium"/>
              <a:ea typeface="Roboto Medium"/>
              <a:cs typeface="Roboto Medium"/>
              <a:sym typeface="Roboto Medium"/>
            </a:endParaRPr>
          </a:p>
        </p:txBody>
      </p:sp>
      <p:grpSp>
        <p:nvGrpSpPr>
          <p:cNvPr id="57" name="Google Shape;57;p13"/>
          <p:cNvGrpSpPr/>
          <p:nvPr/>
        </p:nvGrpSpPr>
        <p:grpSpPr>
          <a:xfrm>
            <a:off x="716952" y="2322625"/>
            <a:ext cx="1737300" cy="513758"/>
            <a:chOff x="716952" y="2322625"/>
            <a:chExt cx="1737300" cy="513758"/>
          </a:xfrm>
        </p:grpSpPr>
        <p:sp>
          <p:nvSpPr>
            <p:cNvPr id="58" name="Google Shape;58;p13"/>
            <p:cNvSpPr txBox="1"/>
            <p:nvPr/>
          </p:nvSpPr>
          <p:spPr>
            <a:xfrm>
              <a:off x="716952" y="2322625"/>
              <a:ext cx="1737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mitchell@nexustech.ltd</a:t>
              </a:r>
              <a:endParaRPr sz="900">
                <a:solidFill>
                  <a:srgbClr val="2D2D2D"/>
                </a:solidFill>
                <a:latin typeface="Roboto"/>
                <a:ea typeface="Roboto"/>
                <a:cs typeface="Roboto"/>
                <a:sym typeface="Roboto"/>
              </a:endParaRPr>
            </a:p>
          </p:txBody>
        </p:sp>
        <p:sp>
          <p:nvSpPr>
            <p:cNvPr id="59" name="Google Shape;59;p13"/>
            <p:cNvSpPr txBox="1"/>
            <p:nvPr/>
          </p:nvSpPr>
          <p:spPr>
            <a:xfrm>
              <a:off x="716952" y="2510204"/>
              <a:ext cx="1737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+1 (555) 987-6543</a:t>
              </a:r>
              <a:endParaRPr sz="900">
                <a:solidFill>
                  <a:srgbClr val="2D2D2D"/>
                </a:solidFill>
                <a:latin typeface="Roboto"/>
                <a:ea typeface="Roboto"/>
                <a:cs typeface="Roboto"/>
                <a:sym typeface="Roboto"/>
              </a:endParaRPr>
            </a:p>
          </p:txBody>
        </p:sp>
        <p:sp>
          <p:nvSpPr>
            <p:cNvPr id="60" name="Google Shape;60;p13"/>
            <p:cNvSpPr txBox="1"/>
            <p:nvPr/>
          </p:nvSpPr>
          <p:spPr>
            <a:xfrm>
              <a:off x="716952" y="2697783"/>
              <a:ext cx="1737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Linkville, Techland, ZIP161</a:t>
              </a:r>
              <a:endParaRPr sz="900">
                <a:solidFill>
                  <a:srgbClr val="2D2D2D"/>
                </a:solidFill>
                <a:latin typeface="Roboto"/>
                <a:ea typeface="Roboto"/>
                <a:cs typeface="Roboto"/>
                <a:sym typeface="Roboto"/>
              </a:endParaRPr>
            </a:p>
          </p:txBody>
        </p:sp>
      </p:grpSp>
      <p:sp>
        <p:nvSpPr>
          <p:cNvPr id="61" name="Google Shape;61;p13"/>
          <p:cNvSpPr txBox="1"/>
          <p:nvPr/>
        </p:nvSpPr>
        <p:spPr>
          <a:xfrm>
            <a:off x="4935902" y="2064355"/>
            <a:ext cx="19041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100">
                <a:solidFill>
                  <a:srgbClr val="2D2D2D"/>
                </a:solidFill>
                <a:latin typeface="Roboto"/>
                <a:ea typeface="Roboto"/>
                <a:cs typeface="Roboto"/>
                <a:sym typeface="Roboto"/>
              </a:rPr>
              <a:t>2 September 2030</a:t>
            </a:r>
            <a:endParaRPr sz="1100">
              <a:solidFill>
                <a:srgbClr val="2D2D2D"/>
              </a:solidFill>
              <a:latin typeface="Roboto"/>
              <a:ea typeface="Roboto"/>
              <a:cs typeface="Roboto"/>
              <a:sym typeface="Roboto"/>
            </a:endParaRPr>
          </a:p>
        </p:txBody>
      </p:sp>
      <p:grpSp>
        <p:nvGrpSpPr>
          <p:cNvPr id="62" name="Google Shape;62;p13"/>
          <p:cNvGrpSpPr/>
          <p:nvPr/>
        </p:nvGrpSpPr>
        <p:grpSpPr>
          <a:xfrm>
            <a:off x="716946" y="3281055"/>
            <a:ext cx="6123000" cy="4803395"/>
            <a:chOff x="716946" y="3281055"/>
            <a:chExt cx="6123000" cy="4803395"/>
          </a:xfrm>
        </p:grpSpPr>
        <p:sp>
          <p:nvSpPr>
            <p:cNvPr id="63" name="Google Shape;63;p13"/>
            <p:cNvSpPr txBox="1"/>
            <p:nvPr/>
          </p:nvSpPr>
          <p:spPr>
            <a:xfrm>
              <a:off x="716952" y="3281055"/>
              <a:ext cx="1904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2D2D2D"/>
                  </a:solidFill>
                  <a:latin typeface="Roboto"/>
                  <a:ea typeface="Roboto"/>
                  <a:cs typeface="Roboto"/>
                  <a:sym typeface="Roboto"/>
                </a:rPr>
                <a:t>Dear Alex Mitchell,</a:t>
              </a:r>
              <a:endParaRPr sz="1100">
                <a:solidFill>
                  <a:srgbClr val="2D2D2D"/>
                </a:solidFill>
                <a:latin typeface="Roboto"/>
                <a:ea typeface="Roboto"/>
                <a:cs typeface="Roboto"/>
                <a:sym typeface="Roboto"/>
              </a:endParaRPr>
            </a:p>
          </p:txBody>
        </p:sp>
        <p:sp>
          <p:nvSpPr>
            <p:cNvPr id="64" name="Google Shape;64;p13"/>
            <p:cNvSpPr txBox="1"/>
            <p:nvPr/>
          </p:nvSpPr>
          <p:spPr>
            <a:xfrm>
              <a:off x="716946" y="3732950"/>
              <a:ext cx="6123000" cy="43515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lang="ru" sz="1100">
                  <a:solidFill>
                    <a:srgbClr val="2D2D2D"/>
                  </a:solidFill>
                  <a:latin typeface="Roboto"/>
                  <a:ea typeface="Roboto"/>
                  <a:cs typeface="Roboto"/>
                  <a:sym typeface="Roboto"/>
                </a:rPr>
                <a:t>I trust this letter finds you well. I am writing to you on behalf of [Law Firm Name], a reputable law firm dedicated to delivering comprehensive legal services. Our team of experienced attorneys is committed to providing effective solutions tailored to your specific needs.</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ru" sz="1100">
                  <a:solidFill>
                    <a:srgbClr val="2D2D2D"/>
                  </a:solidFill>
                  <a:latin typeface="Roboto"/>
                  <a:ea typeface="Roboto"/>
                  <a:cs typeface="Roboto"/>
                  <a:sym typeface="Roboto"/>
                </a:rPr>
                <a:t>At [Law Firm Name], we specialize in [mention areas of legal expertise, e.g., corporate law, real estate law, intellectual property]. With a deep understanding of the law and a proven history of successful outcomes, we are equipped to navigate even the most complex legal challenges.</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ru" sz="1100">
                  <a:solidFill>
                    <a:srgbClr val="2D2D2D"/>
                  </a:solidFill>
                  <a:latin typeface="Roboto"/>
                  <a:ea typeface="Roboto"/>
                  <a:cs typeface="Roboto"/>
                  <a:sym typeface="Roboto"/>
                </a:rPr>
                <a:t>We recognize the importance of personalized attention, and we take the time to thoroughly understand your unique circumstances. Our priority is to provide you with reliable legal advice, strategic guidance, and unwavering support throughout the legal process.</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ru" sz="1100">
                  <a:solidFill>
                    <a:srgbClr val="2D2D2D"/>
                  </a:solidFill>
                  <a:latin typeface="Roboto"/>
                  <a:ea typeface="Roboto"/>
                  <a:cs typeface="Roboto"/>
                  <a:sym typeface="Roboto"/>
                </a:rPr>
                <a:t>Should you require legal assistance or wish to discuss your situation further, please do not hesitate to contact us. You can reach us at [Phone Number] or [Email Address]. We are available to arrange a consultation at your convenience.</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ru" sz="1100">
                  <a:solidFill>
                    <a:srgbClr val="2D2D2D"/>
                  </a:solidFill>
                  <a:latin typeface="Roboto"/>
                  <a:ea typeface="Roboto"/>
                  <a:cs typeface="Roboto"/>
                  <a:sym typeface="Roboto"/>
                </a:rPr>
                <a:t>Thank you for considering [Law Firm Name] as your legal partner. We are committed to upholding your rights and achieving the best possible outcomes on your behalf.</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100">
                <a:solidFill>
                  <a:srgbClr val="2D2D2D"/>
                </a:solidFill>
                <a:latin typeface="Roboto"/>
                <a:ea typeface="Roboto"/>
                <a:cs typeface="Roboto"/>
                <a:sym typeface="Roboto"/>
              </a:endParaRPr>
            </a:p>
            <a:p>
              <a:pPr indent="0" lvl="0" marL="0" rtl="0" algn="l">
                <a:lnSpc>
                  <a:spcPct val="130000"/>
                </a:lnSpc>
                <a:spcBef>
                  <a:spcPts val="0"/>
                </a:spcBef>
                <a:spcAft>
                  <a:spcPts val="0"/>
                </a:spcAft>
                <a:buNone/>
              </a:pPr>
              <a:r>
                <a:rPr lang="ru" sz="1100">
                  <a:solidFill>
                    <a:srgbClr val="2D2D2D"/>
                  </a:solidFill>
                  <a:latin typeface="Roboto"/>
                  <a:ea typeface="Roboto"/>
                  <a:cs typeface="Roboto"/>
                  <a:sym typeface="Roboto"/>
                </a:rPr>
                <a:t>Sincerely,</a:t>
              </a:r>
              <a:endParaRPr sz="1100">
                <a:solidFill>
                  <a:srgbClr val="2D2D2D"/>
                </a:solidFill>
                <a:latin typeface="Roboto"/>
                <a:ea typeface="Roboto"/>
                <a:cs typeface="Roboto"/>
                <a:sym typeface="Roboto"/>
              </a:endParaRPr>
            </a:p>
          </p:txBody>
        </p:sp>
      </p:grpSp>
      <p:grpSp>
        <p:nvGrpSpPr>
          <p:cNvPr id="65" name="Google Shape;65;p13"/>
          <p:cNvGrpSpPr/>
          <p:nvPr/>
        </p:nvGrpSpPr>
        <p:grpSpPr>
          <a:xfrm>
            <a:off x="716952" y="8545530"/>
            <a:ext cx="1904100" cy="411150"/>
            <a:chOff x="716952" y="8545530"/>
            <a:chExt cx="1904100" cy="411150"/>
          </a:xfrm>
        </p:grpSpPr>
        <p:sp>
          <p:nvSpPr>
            <p:cNvPr id="66" name="Google Shape;66;p13"/>
            <p:cNvSpPr txBox="1"/>
            <p:nvPr/>
          </p:nvSpPr>
          <p:spPr>
            <a:xfrm>
              <a:off x="716952" y="8545530"/>
              <a:ext cx="1904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2D2D2D"/>
                  </a:solidFill>
                  <a:latin typeface="Roboto Medium"/>
                  <a:ea typeface="Roboto Medium"/>
                  <a:cs typeface="Roboto Medium"/>
                  <a:sym typeface="Roboto Medium"/>
                </a:rPr>
                <a:t>Ethan Davis</a:t>
              </a:r>
              <a:endParaRPr sz="1100">
                <a:solidFill>
                  <a:srgbClr val="2D2D2D"/>
                </a:solidFill>
                <a:latin typeface="Roboto Medium"/>
                <a:ea typeface="Roboto Medium"/>
                <a:cs typeface="Roboto Medium"/>
                <a:sym typeface="Roboto Medium"/>
              </a:endParaRPr>
            </a:p>
          </p:txBody>
        </p:sp>
        <p:sp>
          <p:nvSpPr>
            <p:cNvPr id="67" name="Google Shape;67;p13"/>
            <p:cNvSpPr txBox="1"/>
            <p:nvPr/>
          </p:nvSpPr>
          <p:spPr>
            <a:xfrm>
              <a:off x="716952" y="8802780"/>
              <a:ext cx="1904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2D2D2D"/>
                  </a:solidFill>
                  <a:latin typeface="Roboto"/>
                  <a:ea typeface="Roboto"/>
                  <a:cs typeface="Roboto"/>
                  <a:sym typeface="Roboto"/>
                </a:rPr>
                <a:t>Director</a:t>
              </a:r>
              <a:endParaRPr sz="1000">
                <a:solidFill>
                  <a:srgbClr val="2D2D2D"/>
                </a:solidFill>
                <a:latin typeface="Roboto"/>
                <a:ea typeface="Roboto"/>
                <a:cs typeface="Roboto"/>
                <a:sym typeface="Roboto"/>
              </a:endParaRPr>
            </a:p>
          </p:txBody>
        </p:sp>
      </p:grpSp>
      <p:cxnSp>
        <p:nvCxnSpPr>
          <p:cNvPr id="68" name="Google Shape;68;p13"/>
          <p:cNvCxnSpPr/>
          <p:nvPr/>
        </p:nvCxnSpPr>
        <p:spPr>
          <a:xfrm>
            <a:off x="720325" y="9531950"/>
            <a:ext cx="6114000" cy="0"/>
          </a:xfrm>
          <a:prstGeom prst="straightConnector1">
            <a:avLst/>
          </a:prstGeom>
          <a:noFill/>
          <a:ln cap="flat" cmpd="sng" w="28575">
            <a:solidFill>
              <a:srgbClr val="C29E60"/>
            </a:solidFill>
            <a:prstDash val="solid"/>
            <a:round/>
            <a:headEnd len="med" w="med" type="none"/>
            <a:tailEnd len="med" w="med" type="none"/>
          </a:ln>
        </p:spPr>
      </p:cxnSp>
      <p:grpSp>
        <p:nvGrpSpPr>
          <p:cNvPr id="69" name="Google Shape;69;p13"/>
          <p:cNvGrpSpPr/>
          <p:nvPr/>
        </p:nvGrpSpPr>
        <p:grpSpPr>
          <a:xfrm>
            <a:off x="5590925" y="452450"/>
            <a:ext cx="1257600" cy="1257600"/>
            <a:chOff x="5590925" y="452450"/>
            <a:chExt cx="1257600" cy="1257600"/>
          </a:xfrm>
        </p:grpSpPr>
        <p:sp>
          <p:nvSpPr>
            <p:cNvPr id="70" name="Google Shape;70;p13"/>
            <p:cNvSpPr/>
            <p:nvPr/>
          </p:nvSpPr>
          <p:spPr>
            <a:xfrm>
              <a:off x="5590925" y="452450"/>
              <a:ext cx="1257600" cy="1257600"/>
            </a:xfrm>
            <a:prstGeom prst="rect">
              <a:avLst/>
            </a:prstGeom>
            <a:solidFill>
              <a:srgbClr val="C29E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13"/>
            <p:cNvPicPr preferRelativeResize="0"/>
            <p:nvPr/>
          </p:nvPicPr>
          <p:blipFill>
            <a:blip r:embed="rId4">
              <a:alphaModFix/>
            </a:blip>
            <a:stretch>
              <a:fillRect/>
            </a:stretch>
          </p:blipFill>
          <p:spPr>
            <a:xfrm>
              <a:off x="5814800" y="646200"/>
              <a:ext cx="809850" cy="870100"/>
            </a:xfrm>
            <a:prstGeom prst="rect">
              <a:avLst/>
            </a:prstGeom>
            <a:noFill/>
            <a:ln>
              <a:noFill/>
            </a:ln>
          </p:spPr>
        </p:pic>
      </p:grpSp>
      <p:grpSp>
        <p:nvGrpSpPr>
          <p:cNvPr id="72" name="Google Shape;72;p13"/>
          <p:cNvGrpSpPr/>
          <p:nvPr/>
        </p:nvGrpSpPr>
        <p:grpSpPr>
          <a:xfrm>
            <a:off x="720325" y="9789569"/>
            <a:ext cx="1849876" cy="306788"/>
            <a:chOff x="720325" y="9789569"/>
            <a:chExt cx="1849876" cy="306788"/>
          </a:xfrm>
        </p:grpSpPr>
        <p:grpSp>
          <p:nvGrpSpPr>
            <p:cNvPr id="73" name="Google Shape;73;p13"/>
            <p:cNvGrpSpPr/>
            <p:nvPr/>
          </p:nvGrpSpPr>
          <p:grpSpPr>
            <a:xfrm>
              <a:off x="720325" y="9804813"/>
              <a:ext cx="276300" cy="276300"/>
              <a:chOff x="1418875" y="9820275"/>
              <a:chExt cx="276300" cy="276300"/>
            </a:xfrm>
          </p:grpSpPr>
          <p:sp>
            <p:nvSpPr>
              <p:cNvPr id="74" name="Google Shape;74;p13"/>
              <p:cNvSpPr/>
              <p:nvPr/>
            </p:nvSpPr>
            <p:spPr>
              <a:xfrm>
                <a:off x="1418875" y="9820275"/>
                <a:ext cx="276300" cy="276300"/>
              </a:xfrm>
              <a:prstGeom prst="rect">
                <a:avLst/>
              </a:prstGeom>
              <a:solidFill>
                <a:srgbClr val="C29E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 name="Google Shape;75;p13"/>
              <p:cNvPicPr preferRelativeResize="0"/>
              <p:nvPr/>
            </p:nvPicPr>
            <p:blipFill>
              <a:blip r:embed="rId5">
                <a:alphaModFix/>
              </a:blip>
              <a:stretch>
                <a:fillRect/>
              </a:stretch>
            </p:blipFill>
            <p:spPr>
              <a:xfrm>
                <a:off x="1476355" y="9873817"/>
                <a:ext cx="161330" cy="169200"/>
              </a:xfrm>
              <a:prstGeom prst="rect">
                <a:avLst/>
              </a:prstGeom>
              <a:noFill/>
              <a:ln>
                <a:noFill/>
              </a:ln>
            </p:spPr>
          </p:pic>
        </p:grpSp>
        <p:grpSp>
          <p:nvGrpSpPr>
            <p:cNvPr id="76" name="Google Shape;76;p13"/>
            <p:cNvGrpSpPr/>
            <p:nvPr/>
          </p:nvGrpSpPr>
          <p:grpSpPr>
            <a:xfrm>
              <a:off x="1225001" y="9789569"/>
              <a:ext cx="1345200" cy="306788"/>
              <a:chOff x="1255101" y="9789350"/>
              <a:chExt cx="1345200" cy="306788"/>
            </a:xfrm>
          </p:grpSpPr>
          <p:sp>
            <p:nvSpPr>
              <p:cNvPr id="77" name="Google Shape;77;p13"/>
              <p:cNvSpPr txBox="1"/>
              <p:nvPr/>
            </p:nvSpPr>
            <p:spPr>
              <a:xfrm>
                <a:off x="1255101" y="9789350"/>
                <a:ext cx="1345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rec@company.ltd</a:t>
                </a:r>
                <a:endParaRPr sz="900">
                  <a:solidFill>
                    <a:srgbClr val="2D2D2D"/>
                  </a:solidFill>
                  <a:latin typeface="Roboto"/>
                  <a:ea typeface="Roboto"/>
                  <a:cs typeface="Roboto"/>
                  <a:sym typeface="Roboto"/>
                </a:endParaRPr>
              </a:p>
            </p:txBody>
          </p:sp>
          <p:sp>
            <p:nvSpPr>
              <p:cNvPr id="78" name="Google Shape;78;p13"/>
              <p:cNvSpPr txBox="1"/>
              <p:nvPr/>
            </p:nvSpPr>
            <p:spPr>
              <a:xfrm>
                <a:off x="1255101" y="9957538"/>
                <a:ext cx="1345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my@company.ltd </a:t>
                </a:r>
                <a:endParaRPr sz="900">
                  <a:solidFill>
                    <a:srgbClr val="2D2D2D"/>
                  </a:solidFill>
                  <a:latin typeface="Roboto"/>
                  <a:ea typeface="Roboto"/>
                  <a:cs typeface="Roboto"/>
                  <a:sym typeface="Roboto"/>
                </a:endParaRPr>
              </a:p>
            </p:txBody>
          </p:sp>
        </p:grpSp>
      </p:grpSp>
      <p:grpSp>
        <p:nvGrpSpPr>
          <p:cNvPr id="79" name="Google Shape;79;p13"/>
          <p:cNvGrpSpPr/>
          <p:nvPr/>
        </p:nvGrpSpPr>
        <p:grpSpPr>
          <a:xfrm>
            <a:off x="2858375" y="9804363"/>
            <a:ext cx="2142300" cy="277200"/>
            <a:chOff x="2858375" y="9804363"/>
            <a:chExt cx="2142300" cy="277200"/>
          </a:xfrm>
        </p:grpSpPr>
        <p:grpSp>
          <p:nvGrpSpPr>
            <p:cNvPr id="80" name="Google Shape;80;p13"/>
            <p:cNvGrpSpPr/>
            <p:nvPr/>
          </p:nvGrpSpPr>
          <p:grpSpPr>
            <a:xfrm>
              <a:off x="2858375" y="9804813"/>
              <a:ext cx="276300" cy="276300"/>
              <a:chOff x="1615675" y="9820275"/>
              <a:chExt cx="276300" cy="276300"/>
            </a:xfrm>
          </p:grpSpPr>
          <p:sp>
            <p:nvSpPr>
              <p:cNvPr id="81" name="Google Shape;81;p13"/>
              <p:cNvSpPr/>
              <p:nvPr/>
            </p:nvSpPr>
            <p:spPr>
              <a:xfrm>
                <a:off x="1615675" y="9820275"/>
                <a:ext cx="276300" cy="276300"/>
              </a:xfrm>
              <a:prstGeom prst="rect">
                <a:avLst/>
              </a:prstGeom>
              <a:solidFill>
                <a:srgbClr val="C29E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 name="Google Shape;82;p13"/>
              <p:cNvPicPr preferRelativeResize="0"/>
              <p:nvPr/>
            </p:nvPicPr>
            <p:blipFill>
              <a:blip r:embed="rId6">
                <a:alphaModFix/>
              </a:blip>
              <a:stretch>
                <a:fillRect/>
              </a:stretch>
            </p:blipFill>
            <p:spPr>
              <a:xfrm>
                <a:off x="1695250" y="9881850"/>
                <a:ext cx="117138" cy="169200"/>
              </a:xfrm>
              <a:prstGeom prst="rect">
                <a:avLst/>
              </a:prstGeom>
              <a:noFill/>
              <a:ln>
                <a:noFill/>
              </a:ln>
            </p:spPr>
          </p:pic>
        </p:grpSp>
        <p:sp>
          <p:nvSpPr>
            <p:cNvPr id="83" name="Google Shape;83;p13"/>
            <p:cNvSpPr txBox="1"/>
            <p:nvPr/>
          </p:nvSpPr>
          <p:spPr>
            <a:xfrm>
              <a:off x="3363275" y="9804363"/>
              <a:ext cx="1637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900">
                  <a:solidFill>
                    <a:srgbClr val="2D2D2D"/>
                  </a:solidFill>
                  <a:latin typeface="Roboto"/>
                  <a:ea typeface="Roboto"/>
                  <a:cs typeface="Roboto"/>
                  <a:sym typeface="Roboto"/>
                </a:rPr>
                <a:t>123 Main Street, Suite 567</a:t>
              </a:r>
              <a:endParaRPr sz="900">
                <a:solidFill>
                  <a:srgbClr val="2D2D2D"/>
                </a:solidFill>
                <a:latin typeface="Roboto"/>
                <a:ea typeface="Roboto"/>
                <a:cs typeface="Roboto"/>
                <a:sym typeface="Roboto"/>
              </a:endParaRPr>
            </a:p>
            <a:p>
              <a:pPr indent="0" lvl="0" marL="0" rtl="0" algn="l">
                <a:spcBef>
                  <a:spcPts val="0"/>
                </a:spcBef>
                <a:spcAft>
                  <a:spcPts val="0"/>
                </a:spcAft>
                <a:buNone/>
              </a:pPr>
              <a:r>
                <a:rPr lang="ru" sz="900">
                  <a:solidFill>
                    <a:srgbClr val="2D2D2D"/>
                  </a:solidFill>
                  <a:latin typeface="Roboto"/>
                  <a:ea typeface="Roboto"/>
                  <a:cs typeface="Roboto"/>
                  <a:sym typeface="Roboto"/>
                </a:rPr>
                <a:t>Cityville, Stateland, ZIP123</a:t>
              </a:r>
              <a:endParaRPr sz="900">
                <a:solidFill>
                  <a:srgbClr val="2D2D2D"/>
                </a:solidFill>
                <a:latin typeface="Roboto"/>
                <a:ea typeface="Roboto"/>
                <a:cs typeface="Roboto"/>
                <a:sym typeface="Roboto"/>
              </a:endParaRPr>
            </a:p>
          </p:txBody>
        </p:sp>
      </p:grpSp>
      <p:grpSp>
        <p:nvGrpSpPr>
          <p:cNvPr id="84" name="Google Shape;84;p13"/>
          <p:cNvGrpSpPr/>
          <p:nvPr/>
        </p:nvGrpSpPr>
        <p:grpSpPr>
          <a:xfrm>
            <a:off x="5390800" y="9789569"/>
            <a:ext cx="1850101" cy="306788"/>
            <a:chOff x="5390800" y="9789569"/>
            <a:chExt cx="1850101" cy="306788"/>
          </a:xfrm>
        </p:grpSpPr>
        <p:grpSp>
          <p:nvGrpSpPr>
            <p:cNvPr id="85" name="Google Shape;85;p13"/>
            <p:cNvGrpSpPr/>
            <p:nvPr/>
          </p:nvGrpSpPr>
          <p:grpSpPr>
            <a:xfrm>
              <a:off x="5390800" y="9804813"/>
              <a:ext cx="276300" cy="276300"/>
              <a:chOff x="1447450" y="9820275"/>
              <a:chExt cx="276300" cy="276300"/>
            </a:xfrm>
          </p:grpSpPr>
          <p:sp>
            <p:nvSpPr>
              <p:cNvPr id="86" name="Google Shape;86;p13"/>
              <p:cNvSpPr/>
              <p:nvPr/>
            </p:nvSpPr>
            <p:spPr>
              <a:xfrm>
                <a:off x="1447450" y="9820275"/>
                <a:ext cx="276300" cy="276300"/>
              </a:xfrm>
              <a:prstGeom prst="rect">
                <a:avLst/>
              </a:prstGeom>
              <a:solidFill>
                <a:srgbClr val="C29E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3"/>
              <p:cNvPicPr preferRelativeResize="0"/>
              <p:nvPr/>
            </p:nvPicPr>
            <p:blipFill>
              <a:blip r:embed="rId7">
                <a:alphaModFix/>
              </a:blip>
              <a:stretch>
                <a:fillRect/>
              </a:stretch>
            </p:blipFill>
            <p:spPr>
              <a:xfrm>
                <a:off x="1528617" y="9867592"/>
                <a:ext cx="113951" cy="169200"/>
              </a:xfrm>
              <a:prstGeom prst="rect">
                <a:avLst/>
              </a:prstGeom>
              <a:noFill/>
              <a:ln>
                <a:noFill/>
              </a:ln>
            </p:spPr>
          </p:pic>
        </p:grpSp>
        <p:grpSp>
          <p:nvGrpSpPr>
            <p:cNvPr id="88" name="Google Shape;88;p13"/>
            <p:cNvGrpSpPr/>
            <p:nvPr/>
          </p:nvGrpSpPr>
          <p:grpSpPr>
            <a:xfrm>
              <a:off x="5895701" y="9789569"/>
              <a:ext cx="1345200" cy="306788"/>
              <a:chOff x="1255101" y="9789350"/>
              <a:chExt cx="1345200" cy="306788"/>
            </a:xfrm>
          </p:grpSpPr>
          <p:sp>
            <p:nvSpPr>
              <p:cNvPr id="89" name="Google Shape;89;p13"/>
              <p:cNvSpPr txBox="1"/>
              <p:nvPr/>
            </p:nvSpPr>
            <p:spPr>
              <a:xfrm>
                <a:off x="1255101" y="9789350"/>
                <a:ext cx="1345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+1 (555) 987-6543</a:t>
                </a:r>
                <a:endParaRPr sz="900">
                  <a:solidFill>
                    <a:srgbClr val="2D2D2D"/>
                  </a:solidFill>
                  <a:latin typeface="Roboto"/>
                  <a:ea typeface="Roboto"/>
                  <a:cs typeface="Roboto"/>
                  <a:sym typeface="Roboto"/>
                </a:endParaRPr>
              </a:p>
            </p:txBody>
          </p:sp>
          <p:sp>
            <p:nvSpPr>
              <p:cNvPr id="90" name="Google Shape;90;p13"/>
              <p:cNvSpPr txBox="1"/>
              <p:nvPr/>
            </p:nvSpPr>
            <p:spPr>
              <a:xfrm>
                <a:off x="1255101" y="9957538"/>
                <a:ext cx="13452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2D2D2D"/>
                    </a:solidFill>
                    <a:latin typeface="Roboto"/>
                    <a:ea typeface="Roboto"/>
                    <a:cs typeface="Roboto"/>
                    <a:sym typeface="Roboto"/>
                  </a:rPr>
                  <a:t>+1 (555) 987-6543</a:t>
                </a:r>
                <a:endParaRPr sz="900">
                  <a:solidFill>
                    <a:srgbClr val="2D2D2D"/>
                  </a:solidFill>
                  <a:latin typeface="Roboto"/>
                  <a:ea typeface="Roboto"/>
                  <a:cs typeface="Roboto"/>
                  <a:sym typeface="Roboto"/>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