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3">
          <p15:clr>
            <a:srgbClr val="747775"/>
          </p15:clr>
        </p15:guide>
        <p15:guide id="2" pos="4479">
          <p15:clr>
            <a:srgbClr val="747775"/>
          </p15:clr>
        </p15:guide>
        <p15:guide id="3" orient="horz" pos="6265">
          <p15:clr>
            <a:srgbClr val="747775"/>
          </p15:clr>
        </p15:guide>
        <p15:guide id="4" orient="horz" pos="367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/>
        <p:guide pos="4479"/>
        <p:guide pos="6265" orient="horz"/>
        <p:guide pos="367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486350"/>
            <a:ext cx="7560003" cy="53267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5400000">
            <a:off x="1255200" y="1941075"/>
            <a:ext cx="2633100" cy="51435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26632" l="31093" r="31911" t="32216"/>
          <a:stretch/>
        </p:blipFill>
        <p:spPr>
          <a:xfrm>
            <a:off x="2560615" y="3322780"/>
            <a:ext cx="2427600" cy="24276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4434662" y="837095"/>
            <a:ext cx="2678100" cy="908750"/>
            <a:chOff x="4434662" y="837095"/>
            <a:chExt cx="2678100" cy="908750"/>
          </a:xfrm>
        </p:grpSpPr>
        <p:sp>
          <p:nvSpPr>
            <p:cNvPr id="58" name="Google Shape;58;p13"/>
            <p:cNvSpPr/>
            <p:nvPr/>
          </p:nvSpPr>
          <p:spPr>
            <a:xfrm>
              <a:off x="4434662" y="842845"/>
              <a:ext cx="2678100" cy="903000"/>
            </a:xfrm>
            <a:prstGeom prst="rect">
              <a:avLst/>
            </a:prstGeom>
            <a:solidFill>
              <a:srgbClr val="3633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" name="Google Shape;59;p13"/>
            <p:cNvGrpSpPr/>
            <p:nvPr/>
          </p:nvGrpSpPr>
          <p:grpSpPr>
            <a:xfrm>
              <a:off x="4846019" y="837095"/>
              <a:ext cx="1855385" cy="858860"/>
              <a:chOff x="4873829" y="845385"/>
              <a:chExt cx="1855385" cy="858860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4880014" y="845385"/>
                <a:ext cx="18492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36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HOUSE</a:t>
                </a:r>
                <a:endParaRPr sz="36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4873829" y="1288745"/>
                <a:ext cx="18492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7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FOR SALE</a:t>
                </a:r>
                <a:endParaRPr sz="27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62" name="Google Shape;62;p13"/>
          <p:cNvGrpSpPr/>
          <p:nvPr/>
        </p:nvGrpSpPr>
        <p:grpSpPr>
          <a:xfrm>
            <a:off x="450000" y="5750375"/>
            <a:ext cx="488650" cy="80400"/>
            <a:chOff x="6695325" y="1895700"/>
            <a:chExt cx="488650" cy="80400"/>
          </a:xfrm>
        </p:grpSpPr>
        <p:sp>
          <p:nvSpPr>
            <p:cNvPr id="63" name="Google Shape;63;p13"/>
            <p:cNvSpPr/>
            <p:nvPr/>
          </p:nvSpPr>
          <p:spPr>
            <a:xfrm>
              <a:off x="6695325" y="1895700"/>
              <a:ext cx="80400" cy="80400"/>
            </a:xfrm>
            <a:prstGeom prst="ellipse">
              <a:avLst/>
            </a:prstGeom>
            <a:solidFill>
              <a:srgbClr val="3633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6899450" y="1895700"/>
              <a:ext cx="80400" cy="80400"/>
            </a:xfrm>
            <a:prstGeom prst="ellipse">
              <a:avLst/>
            </a:prstGeom>
            <a:solidFill>
              <a:srgbClr val="3633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7103575" y="1895700"/>
              <a:ext cx="80400" cy="80400"/>
            </a:xfrm>
            <a:prstGeom prst="ellipse">
              <a:avLst/>
            </a:prstGeom>
            <a:solidFill>
              <a:srgbClr val="3633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382448" y="3730992"/>
            <a:ext cx="2427600" cy="1473283"/>
            <a:chOff x="382448" y="3730992"/>
            <a:chExt cx="2427600" cy="1473283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382448" y="3730992"/>
              <a:ext cx="2427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000">
                  <a:solidFill>
                    <a:srgbClr val="36332D"/>
                  </a:solidFill>
                  <a:latin typeface="Open Sans"/>
                  <a:ea typeface="Open Sans"/>
                  <a:cs typeface="Open Sans"/>
                  <a:sym typeface="Open Sans"/>
                </a:rPr>
                <a:t>BEST</a:t>
              </a:r>
              <a:endParaRPr b="1" sz="6000">
                <a:solidFill>
                  <a:srgbClr val="3633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420548" y="4477399"/>
              <a:ext cx="18492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800">
                  <a:solidFill>
                    <a:srgbClr val="36332D"/>
                  </a:solidFill>
                  <a:latin typeface="Open Sans"/>
                  <a:ea typeface="Open Sans"/>
                  <a:cs typeface="Open Sans"/>
                  <a:sym typeface="Open Sans"/>
                </a:rPr>
                <a:t>CHOICE</a:t>
              </a:r>
              <a:endParaRPr sz="3800">
                <a:solidFill>
                  <a:srgbClr val="3633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439598" y="5050375"/>
              <a:ext cx="1999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36332D"/>
                  </a:solidFill>
                  <a:latin typeface="Open Sans"/>
                  <a:ea typeface="Open Sans"/>
                  <a:cs typeface="Open Sans"/>
                  <a:sym typeface="Open Sans"/>
                </a:rPr>
                <a:t>T R O P I C A L  M I N I M A L I S T</a:t>
              </a:r>
              <a:endParaRPr sz="1000">
                <a:solidFill>
                  <a:srgbClr val="3633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5110798" y="5517100"/>
            <a:ext cx="19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 R E M I U M  L I V I N G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443125" y="6164451"/>
            <a:ext cx="6691075" cy="1327524"/>
            <a:chOff x="443125" y="6164451"/>
            <a:chExt cx="6691075" cy="1327524"/>
          </a:xfrm>
        </p:grpSpPr>
        <p:grpSp>
          <p:nvGrpSpPr>
            <p:cNvPr id="72" name="Google Shape;72;p13"/>
            <p:cNvGrpSpPr/>
            <p:nvPr/>
          </p:nvGrpSpPr>
          <p:grpSpPr>
            <a:xfrm>
              <a:off x="443125" y="6164451"/>
              <a:ext cx="1809600" cy="1327524"/>
              <a:chOff x="452650" y="6164451"/>
              <a:chExt cx="1809600" cy="1327524"/>
            </a:xfrm>
          </p:grpSpPr>
          <p:pic>
            <p:nvPicPr>
              <p:cNvPr id="73" name="Google Shape;73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183270" y="6164451"/>
                <a:ext cx="348359" cy="3744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4" name="Google Shape;74;p13"/>
              <p:cNvSpPr txBox="1"/>
              <p:nvPr/>
            </p:nvSpPr>
            <p:spPr>
              <a:xfrm>
                <a:off x="452650" y="6772275"/>
                <a:ext cx="1809600" cy="71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Montserrat"/>
                    <a:ea typeface="Montserrat"/>
                    <a:cs typeface="Montserrat"/>
                    <a:sym typeface="Montserrat"/>
                  </a:rPr>
                  <a:t>Are you in search of your dream home? Look no further! We are delighted to present this exquisite house at </a:t>
                </a:r>
                <a:endParaRPr sz="110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75" name="Google Shape;75;p13"/>
            <p:cNvGrpSpPr/>
            <p:nvPr/>
          </p:nvGrpSpPr>
          <p:grpSpPr>
            <a:xfrm>
              <a:off x="2879350" y="6174297"/>
              <a:ext cx="1809600" cy="1317678"/>
              <a:chOff x="2879350" y="6174297"/>
              <a:chExt cx="1809600" cy="1317678"/>
            </a:xfrm>
          </p:grpSpPr>
          <p:pic>
            <p:nvPicPr>
              <p:cNvPr id="76" name="Google Shape;76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609975" y="6174297"/>
                <a:ext cx="348350" cy="3688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7" name="Google Shape;77;p13"/>
              <p:cNvSpPr txBox="1"/>
              <p:nvPr/>
            </p:nvSpPr>
            <p:spPr>
              <a:xfrm>
                <a:off x="2879350" y="6772275"/>
                <a:ext cx="1809600" cy="71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Montserrat"/>
                    <a:ea typeface="Montserrat"/>
                    <a:cs typeface="Montserrat"/>
                    <a:sym typeface="Montserrat"/>
                  </a:rPr>
                  <a:t>When purchasing a house, there are several important documents that you should review and consider.</a:t>
                </a:r>
                <a:endParaRPr sz="110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78" name="Google Shape;78;p13"/>
            <p:cNvGrpSpPr/>
            <p:nvPr/>
          </p:nvGrpSpPr>
          <p:grpSpPr>
            <a:xfrm>
              <a:off x="5301500" y="6170848"/>
              <a:ext cx="1832700" cy="1321127"/>
              <a:chOff x="5301500" y="6170848"/>
              <a:chExt cx="1832700" cy="1321127"/>
            </a:xfrm>
          </p:grpSpPr>
          <p:pic>
            <p:nvPicPr>
              <p:cNvPr id="79" name="Google Shape;79;p13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6043675" y="6170848"/>
                <a:ext cx="348350" cy="3505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0" name="Google Shape;80;p13"/>
              <p:cNvSpPr txBox="1"/>
              <p:nvPr/>
            </p:nvSpPr>
            <p:spPr>
              <a:xfrm>
                <a:off x="5301500" y="6772275"/>
                <a:ext cx="1832700" cy="71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Montserrat"/>
                    <a:ea typeface="Montserrat"/>
                    <a:cs typeface="Montserrat"/>
                    <a:sym typeface="Montserrat"/>
                  </a:rPr>
                  <a:t>With the right approach and resources, you can find a place that meets your needs while staying within your budget.</a:t>
                </a:r>
                <a:endParaRPr sz="110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81" name="Google Shape;81;p13"/>
          <p:cNvGrpSpPr/>
          <p:nvPr/>
        </p:nvGrpSpPr>
        <p:grpSpPr>
          <a:xfrm>
            <a:off x="457200" y="7855863"/>
            <a:ext cx="6653900" cy="1300800"/>
            <a:chOff x="457200" y="8062450"/>
            <a:chExt cx="6653900" cy="1300800"/>
          </a:xfrm>
        </p:grpSpPr>
        <p:sp>
          <p:nvSpPr>
            <p:cNvPr id="82" name="Google Shape;82;p13"/>
            <p:cNvSpPr/>
            <p:nvPr/>
          </p:nvSpPr>
          <p:spPr>
            <a:xfrm>
              <a:off x="2879350" y="8062450"/>
              <a:ext cx="1809600" cy="1300800"/>
            </a:xfrm>
            <a:prstGeom prst="rect">
              <a:avLst/>
            </a:prstGeom>
            <a:solidFill>
              <a:srgbClr val="3633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3" name="Google Shape;83;p13"/>
            <p:cNvGrpSpPr/>
            <p:nvPr/>
          </p:nvGrpSpPr>
          <p:grpSpPr>
            <a:xfrm>
              <a:off x="457200" y="8062450"/>
              <a:ext cx="1809600" cy="1300800"/>
              <a:chOff x="457200" y="7843375"/>
              <a:chExt cx="1809600" cy="1300800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457200" y="7843375"/>
                <a:ext cx="1809600" cy="13008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552450" y="8170525"/>
                <a:ext cx="1619100" cy="64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36332D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3376 Kembery Drive, Geneva, IL, Illinois, 60134</a:t>
                </a:r>
                <a:endParaRPr b="1">
                  <a:solidFill>
                    <a:srgbClr val="36332D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86" name="Google Shape;86;p13"/>
            <p:cNvSpPr txBox="1"/>
            <p:nvPr/>
          </p:nvSpPr>
          <p:spPr>
            <a:xfrm>
              <a:off x="2974600" y="8289550"/>
              <a:ext cx="1619100" cy="8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APPRAISAL REPORT</a:t>
              </a:r>
              <a:endParaRPr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PROPERTY DISCLOSURE STATEMENT PURCHASE AGREEMENT</a:t>
              </a:r>
              <a:endParaRPr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PROPERTY SURVEY</a:t>
              </a:r>
              <a:endParaRPr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87" name="Google Shape;87;p13"/>
            <p:cNvGrpSpPr/>
            <p:nvPr/>
          </p:nvGrpSpPr>
          <p:grpSpPr>
            <a:xfrm>
              <a:off x="5301500" y="8062450"/>
              <a:ext cx="1809600" cy="1300800"/>
              <a:chOff x="457200" y="7843375"/>
              <a:chExt cx="1809600" cy="1300800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457200" y="7843375"/>
                <a:ext cx="1809600" cy="1300800"/>
              </a:xfrm>
              <a:prstGeom prst="rect">
                <a:avLst/>
              </a:prstGeom>
              <a:solidFill>
                <a:srgbClr val="3633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36332D"/>
                  </a:solidFill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552450" y="8124325"/>
                <a:ext cx="16191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FINDING AFFORDABLE HOUSING: A GUIDE TO YOUR IDEAL HOME WITHIN BUDGET</a:t>
                </a:r>
                <a:endParaRPr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90" name="Google Shape;90;p13"/>
          <p:cNvGrpSpPr/>
          <p:nvPr/>
        </p:nvGrpSpPr>
        <p:grpSpPr>
          <a:xfrm>
            <a:off x="409574" y="9520550"/>
            <a:ext cx="6700413" cy="690249"/>
            <a:chOff x="409574" y="9520550"/>
            <a:chExt cx="6700413" cy="690249"/>
          </a:xfrm>
        </p:grpSpPr>
        <p:pic>
          <p:nvPicPr>
            <p:cNvPr id="91" name="Google Shape;9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09574" y="9520550"/>
              <a:ext cx="683101" cy="6902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3"/>
            <p:cNvSpPr txBox="1"/>
            <p:nvPr/>
          </p:nvSpPr>
          <p:spPr>
            <a:xfrm>
              <a:off x="2198850" y="9715100"/>
              <a:ext cx="3162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Montserrat"/>
                  <a:ea typeface="Montserrat"/>
                  <a:cs typeface="Montserrat"/>
                  <a:sym typeface="Montserrat"/>
                </a:rPr>
                <a:t>Lorem ipsum dolor sit amet, consectetur adipiscing elit, sed do eiusmod tempor incididunt ut labore et dolore magna acumsan lacus vel facilisis. </a:t>
              </a:r>
              <a:endParaRPr sz="8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93" name="Google Shape;93;p13"/>
            <p:cNvGrpSpPr/>
            <p:nvPr/>
          </p:nvGrpSpPr>
          <p:grpSpPr>
            <a:xfrm>
              <a:off x="5726388" y="9638900"/>
              <a:ext cx="1383600" cy="440175"/>
              <a:chOff x="5562600" y="9448400"/>
              <a:chExt cx="1383600" cy="440175"/>
            </a:xfrm>
          </p:grpSpPr>
          <p:sp>
            <p:nvSpPr>
              <p:cNvPr id="94" name="Google Shape;94;p13"/>
              <p:cNvSpPr txBox="1"/>
              <p:nvPr/>
            </p:nvSpPr>
            <p:spPr>
              <a:xfrm>
                <a:off x="5562600" y="9448400"/>
                <a:ext cx="13836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600">
                    <a:latin typeface="Montserrat"/>
                    <a:ea typeface="Montserrat"/>
                    <a:cs typeface="Montserrat"/>
                    <a:sym typeface="Montserrat"/>
                  </a:rPr>
                  <a:t>LOGO</a:t>
                </a:r>
                <a:endParaRPr sz="260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grpSp>
            <p:nvGrpSpPr>
              <p:cNvPr id="95" name="Google Shape;95;p13"/>
              <p:cNvGrpSpPr/>
              <p:nvPr/>
            </p:nvGrpSpPr>
            <p:grpSpPr>
              <a:xfrm>
                <a:off x="6407888" y="9808175"/>
                <a:ext cx="488650" cy="80400"/>
                <a:chOff x="6695325" y="1895700"/>
                <a:chExt cx="488650" cy="80400"/>
              </a:xfrm>
            </p:grpSpPr>
            <p:sp>
              <p:nvSpPr>
                <p:cNvPr id="96" name="Google Shape;96;p13"/>
                <p:cNvSpPr/>
                <p:nvPr/>
              </p:nvSpPr>
              <p:spPr>
                <a:xfrm>
                  <a:off x="6695325" y="1895700"/>
                  <a:ext cx="80400" cy="80400"/>
                </a:xfrm>
                <a:prstGeom prst="ellipse">
                  <a:avLst/>
                </a:prstGeom>
                <a:solidFill>
                  <a:srgbClr val="36332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" name="Google Shape;97;p13"/>
                <p:cNvSpPr/>
                <p:nvPr/>
              </p:nvSpPr>
              <p:spPr>
                <a:xfrm>
                  <a:off x="6899450" y="1895700"/>
                  <a:ext cx="80400" cy="80400"/>
                </a:xfrm>
                <a:prstGeom prst="ellipse">
                  <a:avLst/>
                </a:prstGeom>
                <a:solidFill>
                  <a:srgbClr val="36332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" name="Google Shape;98;p13"/>
                <p:cNvSpPr/>
                <p:nvPr/>
              </p:nvSpPr>
              <p:spPr>
                <a:xfrm>
                  <a:off x="7103575" y="1895700"/>
                  <a:ext cx="80400" cy="80400"/>
                </a:xfrm>
                <a:prstGeom prst="ellipse">
                  <a:avLst/>
                </a:prstGeom>
                <a:solidFill>
                  <a:srgbClr val="36332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99" name="Google Shape;99;p13"/>
          <p:cNvGrpSpPr/>
          <p:nvPr/>
        </p:nvGrpSpPr>
        <p:grpSpPr>
          <a:xfrm>
            <a:off x="6624100" y="1930850"/>
            <a:ext cx="488650" cy="80400"/>
            <a:chOff x="6695325" y="1895700"/>
            <a:chExt cx="488650" cy="80400"/>
          </a:xfrm>
        </p:grpSpPr>
        <p:sp>
          <p:nvSpPr>
            <p:cNvPr id="100" name="Google Shape;100;p13"/>
            <p:cNvSpPr/>
            <p:nvPr/>
          </p:nvSpPr>
          <p:spPr>
            <a:xfrm>
              <a:off x="6695325" y="1895700"/>
              <a:ext cx="80400" cy="8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6899450" y="1895700"/>
              <a:ext cx="80400" cy="8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7103575" y="1895700"/>
              <a:ext cx="80400" cy="8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