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Rubik"/>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3">
          <p15:clr>
            <a:srgbClr val="747775"/>
          </p15:clr>
        </p15:guide>
        <p15:guide id="2" pos="1660">
          <p15:clr>
            <a:srgbClr val="747775"/>
          </p15:clr>
        </p15:guide>
        <p15:guide id="3" orient="horz" pos="510">
          <p15:clr>
            <a:srgbClr val="747775"/>
          </p15:clr>
        </p15:guide>
        <p15:guide id="4" orient="horz" pos="574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
        <p:guide pos="1660"/>
        <p:guide pos="510" orient="horz"/>
        <p:guide pos="5744"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ubik-bold.fntdata"/><Relationship Id="rId10" Type="http://schemas.openxmlformats.org/officeDocument/2006/relationships/font" Target="fonts/Rubik-regular.fntdata"/><Relationship Id="rId13" Type="http://schemas.openxmlformats.org/officeDocument/2006/relationships/font" Target="fonts/Rubik-boldItalic.fntdata"/><Relationship Id="rId12" Type="http://schemas.openxmlformats.org/officeDocument/2006/relationships/font" Target="fonts/Rubik-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be722c564a_0_11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be722c564a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be722c564a_0_23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be722c564a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be8c56fec7_0_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be8c56fec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100"/>
            <a:ext cx="2634600" cy="10692000"/>
          </a:xfrm>
          <a:prstGeom prst="rect">
            <a:avLst/>
          </a:prstGeom>
          <a:solidFill>
            <a:srgbClr val="E6E6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0" y="9791300"/>
            <a:ext cx="6195900" cy="900600"/>
          </a:xfrm>
          <a:prstGeom prst="rtTriangle">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56" name="Google Shape;56;p13"/>
          <p:cNvGrpSpPr/>
          <p:nvPr/>
        </p:nvGrpSpPr>
        <p:grpSpPr>
          <a:xfrm>
            <a:off x="0" y="25"/>
            <a:ext cx="7560000" cy="1812300"/>
            <a:chOff x="0" y="25"/>
            <a:chExt cx="7560000" cy="1812300"/>
          </a:xfrm>
        </p:grpSpPr>
        <p:sp>
          <p:nvSpPr>
            <p:cNvPr id="57" name="Google Shape;57;p13"/>
            <p:cNvSpPr/>
            <p:nvPr/>
          </p:nvSpPr>
          <p:spPr>
            <a:xfrm rot="10800000">
              <a:off x="5299500" y="29"/>
              <a:ext cx="2260500" cy="864300"/>
            </a:xfrm>
            <a:prstGeom prst="rtTriangle">
              <a:avLst/>
            </a:prstGeom>
            <a:solidFill>
              <a:srgbClr val="4A4A5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 name="Google Shape;58;p13"/>
            <p:cNvSpPr/>
            <p:nvPr/>
          </p:nvSpPr>
          <p:spPr>
            <a:xfrm flipH="1" rot="10800000">
              <a:off x="0" y="25"/>
              <a:ext cx="7560000" cy="1812300"/>
            </a:xfrm>
            <a:prstGeom prst="rtTriangle">
              <a:avLst/>
            </a:prstGeom>
            <a:solidFill>
              <a:srgbClr val="DFD7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59" name="Google Shape;59;p13"/>
          <p:cNvGrpSpPr/>
          <p:nvPr/>
        </p:nvGrpSpPr>
        <p:grpSpPr>
          <a:xfrm>
            <a:off x="3122257" y="1331648"/>
            <a:ext cx="3292200" cy="736443"/>
            <a:chOff x="3122257" y="1331648"/>
            <a:chExt cx="3292200" cy="736443"/>
          </a:xfrm>
        </p:grpSpPr>
        <p:sp>
          <p:nvSpPr>
            <p:cNvPr id="60" name="Google Shape;60;p13"/>
            <p:cNvSpPr txBox="1"/>
            <p:nvPr/>
          </p:nvSpPr>
          <p:spPr>
            <a:xfrm>
              <a:off x="3122257" y="1331648"/>
              <a:ext cx="32922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800">
                  <a:solidFill>
                    <a:srgbClr val="4A4A52"/>
                  </a:solidFill>
                  <a:latin typeface="Rubik"/>
                  <a:ea typeface="Rubik"/>
                  <a:cs typeface="Rubik"/>
                  <a:sym typeface="Rubik"/>
                </a:rPr>
                <a:t>JANE DOE</a:t>
              </a:r>
              <a:endParaRPr b="1" sz="2800">
                <a:solidFill>
                  <a:srgbClr val="4A4A52"/>
                </a:solidFill>
                <a:latin typeface="Rubik"/>
                <a:ea typeface="Rubik"/>
                <a:cs typeface="Rubik"/>
                <a:sym typeface="Rubik"/>
              </a:endParaRPr>
            </a:p>
          </p:txBody>
        </p:sp>
        <p:sp>
          <p:nvSpPr>
            <p:cNvPr id="61" name="Google Shape;61;p13"/>
            <p:cNvSpPr txBox="1"/>
            <p:nvPr/>
          </p:nvSpPr>
          <p:spPr>
            <a:xfrm>
              <a:off x="3122257" y="1852691"/>
              <a:ext cx="3292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62" name="Google Shape;62;p13"/>
          <p:cNvPicPr preferRelativeResize="0"/>
          <p:nvPr/>
        </p:nvPicPr>
        <p:blipFill rotWithShape="1">
          <a:blip r:embed="rId3">
            <a:alphaModFix/>
          </a:blip>
          <a:srcRect b="23365" l="0" r="4205" t="0"/>
          <a:stretch/>
        </p:blipFill>
        <p:spPr>
          <a:xfrm>
            <a:off x="502875" y="810000"/>
            <a:ext cx="1709700" cy="1709700"/>
          </a:xfrm>
          <a:prstGeom prst="ellipse">
            <a:avLst/>
          </a:prstGeom>
          <a:noFill/>
          <a:ln>
            <a:noFill/>
          </a:ln>
        </p:spPr>
      </p:pic>
      <p:grpSp>
        <p:nvGrpSpPr>
          <p:cNvPr id="63" name="Google Shape;63;p13"/>
          <p:cNvGrpSpPr/>
          <p:nvPr/>
        </p:nvGrpSpPr>
        <p:grpSpPr>
          <a:xfrm>
            <a:off x="3137017" y="2993004"/>
            <a:ext cx="4121176" cy="1255541"/>
            <a:chOff x="3134054" y="1331648"/>
            <a:chExt cx="3292200" cy="1255541"/>
          </a:xfrm>
        </p:grpSpPr>
        <p:sp>
          <p:nvSpPr>
            <p:cNvPr id="64" name="Google Shape;64;p13"/>
            <p:cNvSpPr txBox="1"/>
            <p:nvPr/>
          </p:nvSpPr>
          <p:spPr>
            <a:xfrm>
              <a:off x="3134054" y="1331648"/>
              <a:ext cx="3292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OBJECTIVE</a:t>
              </a:r>
              <a:endParaRPr b="1" sz="1800">
                <a:solidFill>
                  <a:srgbClr val="4A4A52"/>
                </a:solidFill>
                <a:latin typeface="Rubik"/>
                <a:ea typeface="Rubik"/>
                <a:cs typeface="Rubik"/>
                <a:sym typeface="Rubik"/>
              </a:endParaRPr>
            </a:p>
          </p:txBody>
        </p:sp>
        <p:sp>
          <p:nvSpPr>
            <p:cNvPr id="65" name="Google Shape;65;p13"/>
            <p:cNvSpPr txBox="1"/>
            <p:nvPr/>
          </p:nvSpPr>
          <p:spPr>
            <a:xfrm>
              <a:off x="3134054" y="1808388"/>
              <a:ext cx="3292200" cy="778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Highly creative and detail-oriented Graphic Designer with a passion for visual storytelling and brand development. Seeking to leverage my expertise in graphic design to contribute to the success of a dynamic organization.</a:t>
              </a:r>
              <a:endParaRPr sz="1100">
                <a:solidFill>
                  <a:srgbClr val="4A4A52"/>
                </a:solidFill>
                <a:latin typeface="Rubik"/>
                <a:ea typeface="Rubik"/>
                <a:cs typeface="Rubik"/>
                <a:sym typeface="Rubik"/>
              </a:endParaRPr>
            </a:p>
          </p:txBody>
        </p:sp>
      </p:grpSp>
      <p:sp>
        <p:nvSpPr>
          <p:cNvPr id="66" name="Google Shape;66;p13"/>
          <p:cNvSpPr txBox="1"/>
          <p:nvPr/>
        </p:nvSpPr>
        <p:spPr>
          <a:xfrm>
            <a:off x="435248" y="2992990"/>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CONTACT</a:t>
            </a:r>
            <a:endParaRPr b="1" sz="1800">
              <a:solidFill>
                <a:srgbClr val="4A4A52"/>
              </a:solidFill>
              <a:latin typeface="Rubik"/>
              <a:ea typeface="Rubik"/>
              <a:cs typeface="Rubik"/>
              <a:sym typeface="Rubik"/>
            </a:endParaRPr>
          </a:p>
        </p:txBody>
      </p:sp>
      <p:grpSp>
        <p:nvGrpSpPr>
          <p:cNvPr id="67" name="Google Shape;67;p13"/>
          <p:cNvGrpSpPr/>
          <p:nvPr/>
        </p:nvGrpSpPr>
        <p:grpSpPr>
          <a:xfrm>
            <a:off x="435248" y="3469731"/>
            <a:ext cx="2082646" cy="368550"/>
            <a:chOff x="450016" y="3469731"/>
            <a:chExt cx="2082646" cy="368550"/>
          </a:xfrm>
        </p:grpSpPr>
        <p:sp>
          <p:nvSpPr>
            <p:cNvPr id="68" name="Google Shape;68;p13"/>
            <p:cNvSpPr txBox="1"/>
            <p:nvPr/>
          </p:nvSpPr>
          <p:spPr>
            <a:xfrm>
              <a:off x="450016" y="3469731"/>
              <a:ext cx="2082646"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Location:</a:t>
              </a:r>
              <a:endParaRPr b="1" sz="1100">
                <a:solidFill>
                  <a:srgbClr val="4A4A52"/>
                </a:solidFill>
                <a:latin typeface="Rubik"/>
                <a:ea typeface="Rubik"/>
                <a:cs typeface="Rubik"/>
                <a:sym typeface="Rubik"/>
              </a:endParaRPr>
            </a:p>
          </p:txBody>
        </p:sp>
        <p:sp>
          <p:nvSpPr>
            <p:cNvPr id="69" name="Google Shape;69;p13"/>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Main Street, City, State</a:t>
              </a:r>
              <a:endParaRPr sz="1100">
                <a:solidFill>
                  <a:srgbClr val="4A4A52"/>
                </a:solidFill>
                <a:latin typeface="Rubik"/>
                <a:ea typeface="Rubik"/>
                <a:cs typeface="Rubik"/>
                <a:sym typeface="Rubik"/>
              </a:endParaRPr>
            </a:p>
          </p:txBody>
        </p:sp>
      </p:grpSp>
      <p:grpSp>
        <p:nvGrpSpPr>
          <p:cNvPr id="70" name="Google Shape;70;p13"/>
          <p:cNvGrpSpPr/>
          <p:nvPr/>
        </p:nvGrpSpPr>
        <p:grpSpPr>
          <a:xfrm>
            <a:off x="450016" y="4075188"/>
            <a:ext cx="2082600" cy="368550"/>
            <a:chOff x="450016" y="3469731"/>
            <a:chExt cx="2082600" cy="368550"/>
          </a:xfrm>
        </p:grpSpPr>
        <p:sp>
          <p:nvSpPr>
            <p:cNvPr id="71" name="Google Shape;71;p13"/>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Phone:</a:t>
              </a:r>
              <a:endParaRPr b="1" sz="1100">
                <a:solidFill>
                  <a:srgbClr val="4A4A52"/>
                </a:solidFill>
                <a:latin typeface="Rubik"/>
                <a:ea typeface="Rubik"/>
                <a:cs typeface="Rubik"/>
                <a:sym typeface="Rubik"/>
              </a:endParaRPr>
            </a:p>
          </p:txBody>
        </p:sp>
        <p:sp>
          <p:nvSpPr>
            <p:cNvPr id="72" name="Google Shape;72;p13"/>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456-7890</a:t>
              </a:r>
              <a:endParaRPr sz="1100">
                <a:solidFill>
                  <a:srgbClr val="4A4A52"/>
                </a:solidFill>
                <a:latin typeface="Rubik"/>
                <a:ea typeface="Rubik"/>
                <a:cs typeface="Rubik"/>
                <a:sym typeface="Rubik"/>
              </a:endParaRPr>
            </a:p>
          </p:txBody>
        </p:sp>
      </p:grpSp>
      <p:grpSp>
        <p:nvGrpSpPr>
          <p:cNvPr id="73" name="Google Shape;73;p13"/>
          <p:cNvGrpSpPr/>
          <p:nvPr/>
        </p:nvGrpSpPr>
        <p:grpSpPr>
          <a:xfrm>
            <a:off x="435248" y="4697277"/>
            <a:ext cx="2082600" cy="368550"/>
            <a:chOff x="450016" y="3469731"/>
            <a:chExt cx="2082600" cy="368550"/>
          </a:xfrm>
        </p:grpSpPr>
        <p:sp>
          <p:nvSpPr>
            <p:cNvPr id="74" name="Google Shape;74;p13"/>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Email:</a:t>
              </a:r>
              <a:endParaRPr b="1" sz="1100">
                <a:solidFill>
                  <a:srgbClr val="4A4A52"/>
                </a:solidFill>
                <a:latin typeface="Rubik"/>
                <a:ea typeface="Rubik"/>
                <a:cs typeface="Rubik"/>
                <a:sym typeface="Rubik"/>
              </a:endParaRPr>
            </a:p>
          </p:txBody>
        </p:sp>
        <p:sp>
          <p:nvSpPr>
            <p:cNvPr id="75" name="Google Shape;75;p13"/>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janedoe.design@email.com</a:t>
              </a:r>
              <a:endParaRPr sz="1100">
                <a:solidFill>
                  <a:srgbClr val="4A4A52"/>
                </a:solidFill>
                <a:latin typeface="Rubik"/>
                <a:ea typeface="Rubik"/>
                <a:cs typeface="Rubik"/>
                <a:sym typeface="Rubik"/>
              </a:endParaRPr>
            </a:p>
          </p:txBody>
        </p:sp>
      </p:grpSp>
      <p:sp>
        <p:nvSpPr>
          <p:cNvPr id="76" name="Google Shape;76;p13"/>
          <p:cNvSpPr txBox="1"/>
          <p:nvPr/>
        </p:nvSpPr>
        <p:spPr>
          <a:xfrm>
            <a:off x="435248" y="5536240"/>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EDUCATION</a:t>
            </a:r>
            <a:endParaRPr b="1" sz="1800">
              <a:solidFill>
                <a:srgbClr val="4A4A52"/>
              </a:solidFill>
              <a:latin typeface="Rubik"/>
              <a:ea typeface="Rubik"/>
              <a:cs typeface="Rubik"/>
              <a:sym typeface="Rubik"/>
            </a:endParaRPr>
          </a:p>
        </p:txBody>
      </p:sp>
      <p:sp>
        <p:nvSpPr>
          <p:cNvPr id="77" name="Google Shape;77;p13"/>
          <p:cNvSpPr txBox="1"/>
          <p:nvPr/>
        </p:nvSpPr>
        <p:spPr>
          <a:xfrm>
            <a:off x="435248" y="6032659"/>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Bachelor of Fine Arts </a:t>
            </a:r>
            <a:endParaRPr b="1" sz="1100">
              <a:solidFill>
                <a:srgbClr val="4A4A52"/>
              </a:solidFill>
              <a:latin typeface="Rubik"/>
              <a:ea typeface="Rubik"/>
              <a:cs typeface="Rubik"/>
              <a:sym typeface="Rubik"/>
            </a:endParaRPr>
          </a:p>
        </p:txBody>
      </p:sp>
      <p:grpSp>
        <p:nvGrpSpPr>
          <p:cNvPr id="78" name="Google Shape;78;p13"/>
          <p:cNvGrpSpPr/>
          <p:nvPr/>
        </p:nvGrpSpPr>
        <p:grpSpPr>
          <a:xfrm>
            <a:off x="450016" y="6438458"/>
            <a:ext cx="2082600" cy="575315"/>
            <a:chOff x="450016" y="6438458"/>
            <a:chExt cx="2082600" cy="575315"/>
          </a:xfrm>
        </p:grpSpPr>
        <p:sp>
          <p:nvSpPr>
            <p:cNvPr id="79" name="Google Shape;79;p13"/>
            <p:cNvSpPr txBox="1"/>
            <p:nvPr/>
          </p:nvSpPr>
          <p:spPr>
            <a:xfrm>
              <a:off x="450016" y="6438458"/>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in Graphic Design</a:t>
              </a:r>
              <a:endParaRPr sz="1100">
                <a:solidFill>
                  <a:srgbClr val="4A4A52"/>
                </a:solidFill>
                <a:latin typeface="Rubik"/>
                <a:ea typeface="Rubik"/>
                <a:cs typeface="Rubik"/>
                <a:sym typeface="Rubik"/>
              </a:endParaRPr>
            </a:p>
          </p:txBody>
        </p:sp>
        <p:sp>
          <p:nvSpPr>
            <p:cNvPr id="80" name="Google Shape;80;p13"/>
            <p:cNvSpPr txBox="1"/>
            <p:nvPr/>
          </p:nvSpPr>
          <p:spPr>
            <a:xfrm>
              <a:off x="450016" y="6641516"/>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XYZ University, City, State</a:t>
              </a:r>
              <a:endParaRPr sz="1100">
                <a:solidFill>
                  <a:srgbClr val="4A4A52"/>
                </a:solidFill>
                <a:latin typeface="Rubik"/>
                <a:ea typeface="Rubik"/>
                <a:cs typeface="Rubik"/>
                <a:sym typeface="Rubik"/>
              </a:endParaRPr>
            </a:p>
          </p:txBody>
        </p:sp>
        <p:sp>
          <p:nvSpPr>
            <p:cNvPr id="81" name="Google Shape;81;p13"/>
            <p:cNvSpPr txBox="1"/>
            <p:nvPr/>
          </p:nvSpPr>
          <p:spPr>
            <a:xfrm>
              <a:off x="450016" y="6844573"/>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Graduated: May 20XX</a:t>
              </a:r>
              <a:endParaRPr sz="1100">
                <a:solidFill>
                  <a:srgbClr val="4A4A52"/>
                </a:solidFill>
                <a:latin typeface="Rubik"/>
                <a:ea typeface="Rubik"/>
                <a:cs typeface="Rubik"/>
                <a:sym typeface="Rubik"/>
              </a:endParaRPr>
            </a:p>
          </p:txBody>
        </p:sp>
      </p:grpSp>
      <p:grpSp>
        <p:nvGrpSpPr>
          <p:cNvPr id="82" name="Google Shape;82;p13"/>
          <p:cNvGrpSpPr/>
          <p:nvPr/>
        </p:nvGrpSpPr>
        <p:grpSpPr>
          <a:xfrm>
            <a:off x="435248" y="7551989"/>
            <a:ext cx="2097367" cy="879737"/>
            <a:chOff x="435248" y="7551989"/>
            <a:chExt cx="2097367" cy="879737"/>
          </a:xfrm>
        </p:grpSpPr>
        <p:sp>
          <p:nvSpPr>
            <p:cNvPr id="83" name="Google Shape;83;p13"/>
            <p:cNvSpPr txBox="1"/>
            <p:nvPr/>
          </p:nvSpPr>
          <p:spPr>
            <a:xfrm>
              <a:off x="435248" y="7551989"/>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PORTFOLIO</a:t>
              </a:r>
              <a:endParaRPr b="1" sz="1800">
                <a:solidFill>
                  <a:srgbClr val="4A4A52"/>
                </a:solidFill>
                <a:latin typeface="Rubik"/>
                <a:ea typeface="Rubik"/>
                <a:cs typeface="Rubik"/>
                <a:sym typeface="Rubik"/>
              </a:endParaRPr>
            </a:p>
          </p:txBody>
        </p:sp>
        <p:grpSp>
          <p:nvGrpSpPr>
            <p:cNvPr id="84" name="Google Shape;84;p13"/>
            <p:cNvGrpSpPr/>
            <p:nvPr/>
          </p:nvGrpSpPr>
          <p:grpSpPr>
            <a:xfrm>
              <a:off x="435248" y="8063175"/>
              <a:ext cx="2097367" cy="368550"/>
              <a:chOff x="435248" y="8063175"/>
              <a:chExt cx="2097367" cy="368550"/>
            </a:xfrm>
          </p:grpSpPr>
          <p:sp>
            <p:nvSpPr>
              <p:cNvPr id="85" name="Google Shape;85;p13"/>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Link to online portfolio: </a:t>
                </a:r>
                <a:endParaRPr b="1" sz="1100">
                  <a:solidFill>
                    <a:srgbClr val="4A4A52"/>
                  </a:solidFill>
                  <a:latin typeface="Rubik"/>
                  <a:ea typeface="Rubik"/>
                  <a:cs typeface="Rubik"/>
                  <a:sym typeface="Rubik"/>
                </a:endParaRPr>
              </a:p>
            </p:txBody>
          </p:sp>
          <p:sp>
            <p:nvSpPr>
              <p:cNvPr id="86" name="Google Shape;86;p13"/>
              <p:cNvSpPr txBox="1"/>
              <p:nvPr/>
            </p:nvSpPr>
            <p:spPr>
              <a:xfrm>
                <a:off x="450016"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www.janedoeportfolio.com</a:t>
                </a:r>
                <a:endParaRPr sz="1100">
                  <a:solidFill>
                    <a:srgbClr val="4A4A52"/>
                  </a:solidFill>
                  <a:latin typeface="Rubik"/>
                  <a:ea typeface="Rubik"/>
                  <a:cs typeface="Rubik"/>
                  <a:sym typeface="Rubik"/>
                </a:endParaRPr>
              </a:p>
            </p:txBody>
          </p:sp>
        </p:grpSp>
      </p:grpSp>
      <p:grpSp>
        <p:nvGrpSpPr>
          <p:cNvPr id="87" name="Google Shape;87;p13"/>
          <p:cNvGrpSpPr/>
          <p:nvPr/>
        </p:nvGrpSpPr>
        <p:grpSpPr>
          <a:xfrm>
            <a:off x="435248" y="8978929"/>
            <a:ext cx="2082600" cy="687770"/>
            <a:chOff x="435248" y="7551989"/>
            <a:chExt cx="2082600" cy="687770"/>
          </a:xfrm>
        </p:grpSpPr>
        <p:sp>
          <p:nvSpPr>
            <p:cNvPr id="88" name="Google Shape;88;p13"/>
            <p:cNvSpPr txBox="1"/>
            <p:nvPr/>
          </p:nvSpPr>
          <p:spPr>
            <a:xfrm>
              <a:off x="435248" y="7551989"/>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REFERENCES</a:t>
              </a:r>
              <a:endParaRPr b="1" sz="1800">
                <a:solidFill>
                  <a:srgbClr val="4A4A52"/>
                </a:solidFill>
                <a:latin typeface="Rubik"/>
                <a:ea typeface="Rubik"/>
                <a:cs typeface="Rubik"/>
                <a:sym typeface="Rubik"/>
              </a:endParaRPr>
            </a:p>
          </p:txBody>
        </p:sp>
        <p:sp>
          <p:nvSpPr>
            <p:cNvPr id="89" name="Google Shape;89;p13"/>
            <p:cNvSpPr txBox="1"/>
            <p:nvPr/>
          </p:nvSpPr>
          <p:spPr>
            <a:xfrm>
              <a:off x="435248" y="8070559"/>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Available upon request.</a:t>
              </a:r>
              <a:endParaRPr sz="1100">
                <a:solidFill>
                  <a:srgbClr val="4A4A52"/>
                </a:solidFill>
                <a:latin typeface="Rubik"/>
                <a:ea typeface="Rubik"/>
                <a:cs typeface="Rubik"/>
                <a:sym typeface="Rubik"/>
              </a:endParaRPr>
            </a:p>
          </p:txBody>
        </p:sp>
      </p:grpSp>
      <p:grpSp>
        <p:nvGrpSpPr>
          <p:cNvPr id="90" name="Google Shape;90;p13"/>
          <p:cNvGrpSpPr/>
          <p:nvPr/>
        </p:nvGrpSpPr>
        <p:grpSpPr>
          <a:xfrm>
            <a:off x="3117550" y="4802037"/>
            <a:ext cx="4140725" cy="2211884"/>
            <a:chOff x="3117550" y="4802037"/>
            <a:chExt cx="4140725" cy="2211884"/>
          </a:xfrm>
        </p:grpSpPr>
        <p:sp>
          <p:nvSpPr>
            <p:cNvPr id="91" name="Google Shape;91;p13"/>
            <p:cNvSpPr txBox="1"/>
            <p:nvPr/>
          </p:nvSpPr>
          <p:spPr>
            <a:xfrm>
              <a:off x="3137017" y="4802037"/>
              <a:ext cx="4121176"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SKILLS</a:t>
              </a:r>
              <a:endParaRPr b="1" sz="1800">
                <a:solidFill>
                  <a:srgbClr val="4A4A52"/>
                </a:solidFill>
                <a:latin typeface="Rubik"/>
                <a:ea typeface="Rubik"/>
                <a:cs typeface="Rubik"/>
                <a:sym typeface="Rubik"/>
              </a:endParaRPr>
            </a:p>
          </p:txBody>
        </p:sp>
        <p:cxnSp>
          <p:nvCxnSpPr>
            <p:cNvPr id="92" name="Google Shape;92;p13"/>
            <p:cNvCxnSpPr/>
            <p:nvPr/>
          </p:nvCxnSpPr>
          <p:spPr>
            <a:xfrm>
              <a:off x="3166677" y="5290275"/>
              <a:ext cx="0" cy="1633200"/>
            </a:xfrm>
            <a:prstGeom prst="straightConnector1">
              <a:avLst/>
            </a:prstGeom>
            <a:noFill/>
            <a:ln cap="flat" cmpd="sng" w="19050">
              <a:solidFill>
                <a:srgbClr val="4A4A54"/>
              </a:solidFill>
              <a:prstDash val="solid"/>
              <a:round/>
              <a:headEnd len="med" w="med" type="none"/>
              <a:tailEnd len="med" w="med" type="none"/>
            </a:ln>
          </p:spPr>
        </p:cxnSp>
        <p:grpSp>
          <p:nvGrpSpPr>
            <p:cNvPr id="93" name="Google Shape;93;p13"/>
            <p:cNvGrpSpPr/>
            <p:nvPr/>
          </p:nvGrpSpPr>
          <p:grpSpPr>
            <a:xfrm>
              <a:off x="3117550" y="5234473"/>
              <a:ext cx="4140632" cy="372600"/>
              <a:chOff x="3117550" y="5234473"/>
              <a:chExt cx="4140632" cy="372600"/>
            </a:xfrm>
          </p:grpSpPr>
          <p:sp>
            <p:nvSpPr>
              <p:cNvPr id="94" name="Google Shape;94;p13"/>
              <p:cNvSpPr txBox="1"/>
              <p:nvPr/>
            </p:nvSpPr>
            <p:spPr>
              <a:xfrm>
                <a:off x="3462975" y="5234473"/>
                <a:ext cx="3795207"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Proficient in Adobe Creative Suite (Photoshop, Illustrator, InDesign)</a:t>
                </a:r>
                <a:endParaRPr sz="1100">
                  <a:solidFill>
                    <a:srgbClr val="4A4A52"/>
                  </a:solidFill>
                  <a:latin typeface="Rubik"/>
                  <a:ea typeface="Rubik"/>
                  <a:cs typeface="Rubik"/>
                  <a:sym typeface="Rubik"/>
                </a:endParaRPr>
              </a:p>
            </p:txBody>
          </p:sp>
          <p:sp>
            <p:nvSpPr>
              <p:cNvPr id="95" name="Google Shape;95;p13"/>
              <p:cNvSpPr/>
              <p:nvPr/>
            </p:nvSpPr>
            <p:spPr>
              <a:xfrm>
                <a:off x="3117550" y="526072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6" name="Google Shape;96;p13"/>
            <p:cNvGrpSpPr/>
            <p:nvPr/>
          </p:nvGrpSpPr>
          <p:grpSpPr>
            <a:xfrm>
              <a:off x="3117550" y="5632698"/>
              <a:ext cx="4140725" cy="372600"/>
              <a:chOff x="3117550" y="5632698"/>
              <a:chExt cx="4140725" cy="372600"/>
            </a:xfrm>
          </p:grpSpPr>
          <p:sp>
            <p:nvSpPr>
              <p:cNvPr id="97" name="Google Shape;97;p13"/>
              <p:cNvSpPr txBox="1"/>
              <p:nvPr/>
            </p:nvSpPr>
            <p:spPr>
              <a:xfrm>
                <a:off x="3462975" y="5632698"/>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Strong understanding of typography, color theory, and layout design</a:t>
                </a:r>
                <a:endParaRPr sz="1100">
                  <a:solidFill>
                    <a:srgbClr val="4A4A52"/>
                  </a:solidFill>
                  <a:latin typeface="Rubik"/>
                  <a:ea typeface="Rubik"/>
                  <a:cs typeface="Rubik"/>
                  <a:sym typeface="Rubik"/>
                </a:endParaRPr>
              </a:p>
            </p:txBody>
          </p:sp>
          <p:sp>
            <p:nvSpPr>
              <p:cNvPr id="98" name="Google Shape;98;p13"/>
              <p:cNvSpPr/>
              <p:nvPr/>
            </p:nvSpPr>
            <p:spPr>
              <a:xfrm>
                <a:off x="3117550" y="566710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9" name="Google Shape;99;p13"/>
            <p:cNvGrpSpPr/>
            <p:nvPr/>
          </p:nvGrpSpPr>
          <p:grpSpPr>
            <a:xfrm>
              <a:off x="3117550" y="6030923"/>
              <a:ext cx="4140725" cy="372600"/>
              <a:chOff x="3117550" y="6030923"/>
              <a:chExt cx="4140725" cy="372600"/>
            </a:xfrm>
          </p:grpSpPr>
          <p:sp>
            <p:nvSpPr>
              <p:cNvPr id="100" name="Google Shape;100;p13"/>
              <p:cNvSpPr txBox="1"/>
              <p:nvPr/>
            </p:nvSpPr>
            <p:spPr>
              <a:xfrm>
                <a:off x="3462975" y="6030923"/>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Ability to conceptualize and execute innovative design solutions</a:t>
                </a:r>
                <a:endParaRPr sz="1100">
                  <a:solidFill>
                    <a:srgbClr val="4A4A52"/>
                  </a:solidFill>
                  <a:latin typeface="Rubik"/>
                  <a:ea typeface="Rubik"/>
                  <a:cs typeface="Rubik"/>
                  <a:sym typeface="Rubik"/>
                </a:endParaRPr>
              </a:p>
            </p:txBody>
          </p:sp>
          <p:sp>
            <p:nvSpPr>
              <p:cNvPr id="101" name="Google Shape;101;p13"/>
              <p:cNvSpPr/>
              <p:nvPr/>
            </p:nvSpPr>
            <p:spPr>
              <a:xfrm>
                <a:off x="3117550" y="606805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2" name="Google Shape;102;p13"/>
            <p:cNvGrpSpPr/>
            <p:nvPr/>
          </p:nvGrpSpPr>
          <p:grpSpPr>
            <a:xfrm>
              <a:off x="3117550" y="6446496"/>
              <a:ext cx="4140725" cy="372600"/>
              <a:chOff x="3117550" y="6446496"/>
              <a:chExt cx="4140725" cy="372600"/>
            </a:xfrm>
          </p:grpSpPr>
          <p:sp>
            <p:nvSpPr>
              <p:cNvPr id="103" name="Google Shape;103;p13"/>
              <p:cNvSpPr txBox="1"/>
              <p:nvPr/>
            </p:nvSpPr>
            <p:spPr>
              <a:xfrm>
                <a:off x="3462975" y="6446496"/>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Experience in branding, logo design, and marketing materials</a:t>
                </a:r>
                <a:endParaRPr sz="1100">
                  <a:solidFill>
                    <a:srgbClr val="4A4A52"/>
                  </a:solidFill>
                  <a:latin typeface="Rubik"/>
                  <a:ea typeface="Rubik"/>
                  <a:cs typeface="Rubik"/>
                  <a:sym typeface="Rubik"/>
                </a:endParaRPr>
              </a:p>
            </p:txBody>
          </p:sp>
          <p:sp>
            <p:nvSpPr>
              <p:cNvPr id="104" name="Google Shape;104;p13"/>
              <p:cNvSpPr/>
              <p:nvPr/>
            </p:nvSpPr>
            <p:spPr>
              <a:xfrm>
                <a:off x="3117550" y="6485425"/>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5" name="Google Shape;105;p13"/>
            <p:cNvGrpSpPr/>
            <p:nvPr/>
          </p:nvGrpSpPr>
          <p:grpSpPr>
            <a:xfrm>
              <a:off x="3117550" y="6844721"/>
              <a:ext cx="4140725" cy="169200"/>
              <a:chOff x="3117550" y="6844721"/>
              <a:chExt cx="4140725" cy="169200"/>
            </a:xfrm>
          </p:grpSpPr>
          <p:sp>
            <p:nvSpPr>
              <p:cNvPr id="106" name="Google Shape;106;p13"/>
              <p:cNvSpPr txBox="1"/>
              <p:nvPr/>
            </p:nvSpPr>
            <p:spPr>
              <a:xfrm>
                <a:off x="3462975" y="6844721"/>
                <a:ext cx="37953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Knowledge of print and digital design best practices</a:t>
                </a:r>
                <a:endParaRPr sz="1100">
                  <a:solidFill>
                    <a:srgbClr val="4A4A52"/>
                  </a:solidFill>
                  <a:latin typeface="Rubik"/>
                  <a:ea typeface="Rubik"/>
                  <a:cs typeface="Rubik"/>
                  <a:sym typeface="Rubik"/>
                </a:endParaRPr>
              </a:p>
            </p:txBody>
          </p:sp>
          <p:sp>
            <p:nvSpPr>
              <p:cNvPr id="107" name="Google Shape;107;p13"/>
              <p:cNvSpPr/>
              <p:nvPr/>
            </p:nvSpPr>
            <p:spPr>
              <a:xfrm>
                <a:off x="3117550" y="6880125"/>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08" name="Google Shape;108;p13"/>
          <p:cNvGrpSpPr/>
          <p:nvPr/>
        </p:nvGrpSpPr>
        <p:grpSpPr>
          <a:xfrm>
            <a:off x="3117550" y="7552099"/>
            <a:ext cx="4140725" cy="2092542"/>
            <a:chOff x="3117550" y="7552099"/>
            <a:chExt cx="4140725" cy="2092542"/>
          </a:xfrm>
        </p:grpSpPr>
        <p:grpSp>
          <p:nvGrpSpPr>
            <p:cNvPr id="109" name="Google Shape;109;p13"/>
            <p:cNvGrpSpPr/>
            <p:nvPr/>
          </p:nvGrpSpPr>
          <p:grpSpPr>
            <a:xfrm>
              <a:off x="3137020" y="7552099"/>
              <a:ext cx="3540113" cy="879737"/>
              <a:chOff x="435248" y="7551989"/>
              <a:chExt cx="2088809" cy="879737"/>
            </a:xfrm>
          </p:grpSpPr>
          <p:sp>
            <p:nvSpPr>
              <p:cNvPr id="110" name="Google Shape;110;p13"/>
              <p:cNvSpPr txBox="1"/>
              <p:nvPr/>
            </p:nvSpPr>
            <p:spPr>
              <a:xfrm>
                <a:off x="435248" y="7551989"/>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EXPERIENCE</a:t>
                </a:r>
                <a:endParaRPr b="1" sz="1800">
                  <a:solidFill>
                    <a:srgbClr val="4A4A52"/>
                  </a:solidFill>
                  <a:latin typeface="Rubik"/>
                  <a:ea typeface="Rubik"/>
                  <a:cs typeface="Rubik"/>
                  <a:sym typeface="Rubik"/>
                </a:endParaRPr>
              </a:p>
            </p:txBody>
          </p:sp>
          <p:grpSp>
            <p:nvGrpSpPr>
              <p:cNvPr id="111" name="Google Shape;111;p13"/>
              <p:cNvGrpSpPr/>
              <p:nvPr/>
            </p:nvGrpSpPr>
            <p:grpSpPr>
              <a:xfrm>
                <a:off x="435248" y="8063175"/>
                <a:ext cx="2088809" cy="368550"/>
                <a:chOff x="435248" y="8063175"/>
                <a:chExt cx="2088809" cy="368550"/>
              </a:xfrm>
            </p:grpSpPr>
            <p:sp>
              <p:nvSpPr>
                <p:cNvPr id="112" name="Google Shape;112;p13"/>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GRAPHIC DESIGNER</a:t>
                  </a:r>
                  <a:r>
                    <a:rPr b="1" lang="uk" sz="1100">
                      <a:solidFill>
                        <a:srgbClr val="4A4A52"/>
                      </a:solidFill>
                      <a:latin typeface="Rubik"/>
                      <a:ea typeface="Rubik"/>
                      <a:cs typeface="Rubik"/>
                      <a:sym typeface="Rubik"/>
                    </a:rPr>
                    <a:t> </a:t>
                  </a:r>
                  <a:r>
                    <a:rPr lang="uk" sz="1100">
                      <a:solidFill>
                        <a:srgbClr val="4A4A52"/>
                      </a:solidFill>
                      <a:latin typeface="Rubik"/>
                      <a:ea typeface="Rubik"/>
                      <a:cs typeface="Rubik"/>
                      <a:sym typeface="Rubik"/>
                    </a:rPr>
                    <a:t>ABC Design Agency</a:t>
                  </a:r>
                  <a:endParaRPr sz="1100">
                    <a:solidFill>
                      <a:srgbClr val="4A4A52"/>
                    </a:solidFill>
                    <a:latin typeface="Rubik"/>
                    <a:ea typeface="Rubik"/>
                    <a:cs typeface="Rubik"/>
                    <a:sym typeface="Rubik"/>
                  </a:endParaRPr>
                </a:p>
              </p:txBody>
            </p:sp>
            <p:sp>
              <p:nvSpPr>
                <p:cNvPr id="113" name="Google Shape;113;p13"/>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January 20XX - Present</a:t>
                  </a:r>
                  <a:endParaRPr sz="1100">
                    <a:solidFill>
                      <a:srgbClr val="4A4A52"/>
                    </a:solidFill>
                    <a:latin typeface="Rubik"/>
                    <a:ea typeface="Rubik"/>
                    <a:cs typeface="Rubik"/>
                    <a:sym typeface="Rubik"/>
                  </a:endParaRPr>
                </a:p>
              </p:txBody>
            </p:sp>
          </p:grpSp>
        </p:grpSp>
        <p:cxnSp>
          <p:nvCxnSpPr>
            <p:cNvPr id="114" name="Google Shape;114;p13"/>
            <p:cNvCxnSpPr/>
            <p:nvPr/>
          </p:nvCxnSpPr>
          <p:spPr>
            <a:xfrm>
              <a:off x="3166677" y="8717118"/>
              <a:ext cx="0" cy="639000"/>
            </a:xfrm>
            <a:prstGeom prst="straightConnector1">
              <a:avLst/>
            </a:prstGeom>
            <a:noFill/>
            <a:ln cap="flat" cmpd="sng" w="19050">
              <a:solidFill>
                <a:srgbClr val="4A4A54"/>
              </a:solidFill>
              <a:prstDash val="solid"/>
              <a:round/>
              <a:headEnd len="med" w="med" type="none"/>
              <a:tailEnd len="med" w="med" type="none"/>
            </a:ln>
          </p:spPr>
        </p:cxnSp>
        <p:grpSp>
          <p:nvGrpSpPr>
            <p:cNvPr id="115" name="Google Shape;115;p13"/>
            <p:cNvGrpSpPr/>
            <p:nvPr/>
          </p:nvGrpSpPr>
          <p:grpSpPr>
            <a:xfrm>
              <a:off x="3117550" y="8661316"/>
              <a:ext cx="4140725" cy="575700"/>
              <a:chOff x="3117550" y="8661316"/>
              <a:chExt cx="4140725" cy="575700"/>
            </a:xfrm>
          </p:grpSpPr>
          <p:sp>
            <p:nvSpPr>
              <p:cNvPr id="116" name="Google Shape;116;p13"/>
              <p:cNvSpPr txBox="1"/>
              <p:nvPr/>
            </p:nvSpPr>
            <p:spPr>
              <a:xfrm>
                <a:off x="3462975" y="8661316"/>
                <a:ext cx="3795300" cy="575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Collaborated with clients to conceptualize and create custom designs for branding, marketing collateral, and digital assets</a:t>
                </a:r>
                <a:endParaRPr sz="1100">
                  <a:solidFill>
                    <a:srgbClr val="4A4A52"/>
                  </a:solidFill>
                  <a:latin typeface="Rubik"/>
                  <a:ea typeface="Rubik"/>
                  <a:cs typeface="Rubik"/>
                  <a:sym typeface="Rubik"/>
                </a:endParaRPr>
              </a:p>
            </p:txBody>
          </p:sp>
          <p:sp>
            <p:nvSpPr>
              <p:cNvPr id="117" name="Google Shape;117;p13"/>
              <p:cNvSpPr/>
              <p:nvPr/>
            </p:nvSpPr>
            <p:spPr>
              <a:xfrm>
                <a:off x="3117550" y="8687563"/>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18" name="Google Shape;118;p13"/>
            <p:cNvGrpSpPr/>
            <p:nvPr/>
          </p:nvGrpSpPr>
          <p:grpSpPr>
            <a:xfrm>
              <a:off x="3117550" y="9272041"/>
              <a:ext cx="4140725" cy="372600"/>
              <a:chOff x="3117550" y="9272041"/>
              <a:chExt cx="4140725" cy="372600"/>
            </a:xfrm>
          </p:grpSpPr>
          <p:sp>
            <p:nvSpPr>
              <p:cNvPr id="119" name="Google Shape;119;p13"/>
              <p:cNvSpPr/>
              <p:nvPr/>
            </p:nvSpPr>
            <p:spPr>
              <a:xfrm>
                <a:off x="3117550" y="9301493"/>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13"/>
              <p:cNvSpPr txBox="1"/>
              <p:nvPr/>
            </p:nvSpPr>
            <p:spPr>
              <a:xfrm>
                <a:off x="3462975" y="9272041"/>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Produced engaging visual content for social media, websites, and email campaigns</a:t>
                </a:r>
                <a:endParaRPr sz="1100">
                  <a:solidFill>
                    <a:srgbClr val="4A4A52"/>
                  </a:solidFill>
                  <a:latin typeface="Rubik"/>
                  <a:ea typeface="Rubik"/>
                  <a:cs typeface="Rubik"/>
                  <a:sym typeface="Rubik"/>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4"/>
          <p:cNvSpPr/>
          <p:nvPr/>
        </p:nvSpPr>
        <p:spPr>
          <a:xfrm>
            <a:off x="0" y="-100"/>
            <a:ext cx="2634600" cy="10692000"/>
          </a:xfrm>
          <a:prstGeom prst="rect">
            <a:avLst/>
          </a:prstGeom>
          <a:solidFill>
            <a:srgbClr val="E6E6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14"/>
          <p:cNvSpPr/>
          <p:nvPr/>
        </p:nvSpPr>
        <p:spPr>
          <a:xfrm>
            <a:off x="0" y="9800825"/>
            <a:ext cx="6195900" cy="900600"/>
          </a:xfrm>
          <a:prstGeom prst="rtTriangle">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27" name="Google Shape;127;p14"/>
          <p:cNvGrpSpPr/>
          <p:nvPr/>
        </p:nvGrpSpPr>
        <p:grpSpPr>
          <a:xfrm>
            <a:off x="0" y="25"/>
            <a:ext cx="7560000" cy="1812300"/>
            <a:chOff x="0" y="25"/>
            <a:chExt cx="7560000" cy="1812300"/>
          </a:xfrm>
        </p:grpSpPr>
        <p:sp>
          <p:nvSpPr>
            <p:cNvPr id="128" name="Google Shape;128;p14"/>
            <p:cNvSpPr/>
            <p:nvPr/>
          </p:nvSpPr>
          <p:spPr>
            <a:xfrm rot="10800000">
              <a:off x="5299500" y="29"/>
              <a:ext cx="2260500" cy="864300"/>
            </a:xfrm>
            <a:prstGeom prst="rtTriangle">
              <a:avLst/>
            </a:prstGeom>
            <a:solidFill>
              <a:srgbClr val="4A4A5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4"/>
            <p:cNvSpPr/>
            <p:nvPr/>
          </p:nvSpPr>
          <p:spPr>
            <a:xfrm flipH="1" rot="10800000">
              <a:off x="0" y="25"/>
              <a:ext cx="7560000" cy="1812300"/>
            </a:xfrm>
            <a:prstGeom prst="rtTriangle">
              <a:avLst/>
            </a:prstGeom>
            <a:solidFill>
              <a:srgbClr val="DFD7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30" name="Google Shape;130;p14"/>
          <p:cNvGrpSpPr/>
          <p:nvPr/>
        </p:nvGrpSpPr>
        <p:grpSpPr>
          <a:xfrm>
            <a:off x="3122257" y="1331648"/>
            <a:ext cx="3292200" cy="736443"/>
            <a:chOff x="3122257" y="1331648"/>
            <a:chExt cx="3292200" cy="736443"/>
          </a:xfrm>
        </p:grpSpPr>
        <p:sp>
          <p:nvSpPr>
            <p:cNvPr id="131" name="Google Shape;131;p14"/>
            <p:cNvSpPr txBox="1"/>
            <p:nvPr/>
          </p:nvSpPr>
          <p:spPr>
            <a:xfrm>
              <a:off x="3122257" y="1331648"/>
              <a:ext cx="32922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800">
                  <a:solidFill>
                    <a:srgbClr val="4A4A52"/>
                  </a:solidFill>
                  <a:latin typeface="Rubik"/>
                  <a:ea typeface="Rubik"/>
                  <a:cs typeface="Rubik"/>
                  <a:sym typeface="Rubik"/>
                </a:rPr>
                <a:t>JANE DOE</a:t>
              </a:r>
              <a:endParaRPr b="1" sz="2800">
                <a:solidFill>
                  <a:srgbClr val="4A4A52"/>
                </a:solidFill>
                <a:latin typeface="Rubik"/>
                <a:ea typeface="Rubik"/>
                <a:cs typeface="Rubik"/>
                <a:sym typeface="Rubik"/>
              </a:endParaRPr>
            </a:p>
          </p:txBody>
        </p:sp>
        <p:sp>
          <p:nvSpPr>
            <p:cNvPr id="132" name="Google Shape;132;p14"/>
            <p:cNvSpPr txBox="1"/>
            <p:nvPr/>
          </p:nvSpPr>
          <p:spPr>
            <a:xfrm>
              <a:off x="3122257" y="1852691"/>
              <a:ext cx="3292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133" name="Google Shape;133;p14"/>
          <p:cNvPicPr preferRelativeResize="0"/>
          <p:nvPr/>
        </p:nvPicPr>
        <p:blipFill rotWithShape="1">
          <a:blip r:embed="rId3">
            <a:alphaModFix/>
          </a:blip>
          <a:srcRect b="23365" l="0" r="4205" t="0"/>
          <a:stretch/>
        </p:blipFill>
        <p:spPr>
          <a:xfrm>
            <a:off x="502875" y="810000"/>
            <a:ext cx="1709700" cy="1709700"/>
          </a:xfrm>
          <a:prstGeom prst="ellipse">
            <a:avLst/>
          </a:prstGeom>
          <a:noFill/>
          <a:ln>
            <a:noFill/>
          </a:ln>
        </p:spPr>
      </p:pic>
      <p:sp>
        <p:nvSpPr>
          <p:cNvPr id="134" name="Google Shape;134;p14"/>
          <p:cNvSpPr txBox="1"/>
          <p:nvPr/>
        </p:nvSpPr>
        <p:spPr>
          <a:xfrm>
            <a:off x="3137017" y="2993004"/>
            <a:ext cx="4121176"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EXPERIENCE</a:t>
            </a:r>
            <a:endParaRPr b="1" sz="1800">
              <a:solidFill>
                <a:srgbClr val="4A4A52"/>
              </a:solidFill>
              <a:latin typeface="Rubik"/>
              <a:ea typeface="Rubik"/>
              <a:cs typeface="Rubik"/>
              <a:sym typeface="Rubik"/>
            </a:endParaRPr>
          </a:p>
        </p:txBody>
      </p:sp>
      <p:sp>
        <p:nvSpPr>
          <p:cNvPr id="135" name="Google Shape;135;p14"/>
          <p:cNvSpPr txBox="1"/>
          <p:nvPr/>
        </p:nvSpPr>
        <p:spPr>
          <a:xfrm>
            <a:off x="435248" y="2992990"/>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CONTACT</a:t>
            </a:r>
            <a:endParaRPr b="1" sz="1800">
              <a:solidFill>
                <a:srgbClr val="4A4A52"/>
              </a:solidFill>
              <a:latin typeface="Rubik"/>
              <a:ea typeface="Rubik"/>
              <a:cs typeface="Rubik"/>
              <a:sym typeface="Rubik"/>
            </a:endParaRPr>
          </a:p>
        </p:txBody>
      </p:sp>
      <p:grpSp>
        <p:nvGrpSpPr>
          <p:cNvPr id="136" name="Google Shape;136;p14"/>
          <p:cNvGrpSpPr/>
          <p:nvPr/>
        </p:nvGrpSpPr>
        <p:grpSpPr>
          <a:xfrm>
            <a:off x="435248" y="3469731"/>
            <a:ext cx="2082600" cy="368550"/>
            <a:chOff x="450016" y="3469731"/>
            <a:chExt cx="2082600" cy="368550"/>
          </a:xfrm>
        </p:grpSpPr>
        <p:sp>
          <p:nvSpPr>
            <p:cNvPr id="137" name="Google Shape;137;p14"/>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Location:</a:t>
              </a:r>
              <a:endParaRPr b="1" sz="1100">
                <a:solidFill>
                  <a:srgbClr val="4A4A52"/>
                </a:solidFill>
                <a:latin typeface="Rubik"/>
                <a:ea typeface="Rubik"/>
                <a:cs typeface="Rubik"/>
                <a:sym typeface="Rubik"/>
              </a:endParaRPr>
            </a:p>
          </p:txBody>
        </p:sp>
        <p:sp>
          <p:nvSpPr>
            <p:cNvPr id="138" name="Google Shape;138;p14"/>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Main Street, City, State</a:t>
              </a:r>
              <a:endParaRPr sz="1100">
                <a:solidFill>
                  <a:srgbClr val="4A4A52"/>
                </a:solidFill>
                <a:latin typeface="Rubik"/>
                <a:ea typeface="Rubik"/>
                <a:cs typeface="Rubik"/>
                <a:sym typeface="Rubik"/>
              </a:endParaRPr>
            </a:p>
          </p:txBody>
        </p:sp>
      </p:grpSp>
      <p:grpSp>
        <p:nvGrpSpPr>
          <p:cNvPr id="139" name="Google Shape;139;p14"/>
          <p:cNvGrpSpPr/>
          <p:nvPr/>
        </p:nvGrpSpPr>
        <p:grpSpPr>
          <a:xfrm>
            <a:off x="450016" y="4075188"/>
            <a:ext cx="2082600" cy="368550"/>
            <a:chOff x="450016" y="3469731"/>
            <a:chExt cx="2082600" cy="368550"/>
          </a:xfrm>
        </p:grpSpPr>
        <p:sp>
          <p:nvSpPr>
            <p:cNvPr id="140" name="Google Shape;140;p14"/>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Phone:</a:t>
              </a:r>
              <a:endParaRPr b="1" sz="1100">
                <a:solidFill>
                  <a:srgbClr val="4A4A52"/>
                </a:solidFill>
                <a:latin typeface="Rubik"/>
                <a:ea typeface="Rubik"/>
                <a:cs typeface="Rubik"/>
                <a:sym typeface="Rubik"/>
              </a:endParaRPr>
            </a:p>
          </p:txBody>
        </p:sp>
        <p:sp>
          <p:nvSpPr>
            <p:cNvPr id="141" name="Google Shape;141;p14"/>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456-7890</a:t>
              </a:r>
              <a:endParaRPr sz="1100">
                <a:solidFill>
                  <a:srgbClr val="4A4A52"/>
                </a:solidFill>
                <a:latin typeface="Rubik"/>
                <a:ea typeface="Rubik"/>
                <a:cs typeface="Rubik"/>
                <a:sym typeface="Rubik"/>
              </a:endParaRPr>
            </a:p>
          </p:txBody>
        </p:sp>
      </p:grpSp>
      <p:grpSp>
        <p:nvGrpSpPr>
          <p:cNvPr id="142" name="Google Shape;142;p14"/>
          <p:cNvGrpSpPr/>
          <p:nvPr/>
        </p:nvGrpSpPr>
        <p:grpSpPr>
          <a:xfrm>
            <a:off x="435248" y="4697277"/>
            <a:ext cx="2082600" cy="368550"/>
            <a:chOff x="450016" y="3469731"/>
            <a:chExt cx="2082600" cy="368550"/>
          </a:xfrm>
        </p:grpSpPr>
        <p:sp>
          <p:nvSpPr>
            <p:cNvPr id="143" name="Google Shape;143;p14"/>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Email:</a:t>
              </a:r>
              <a:endParaRPr b="1" sz="1100">
                <a:solidFill>
                  <a:srgbClr val="4A4A52"/>
                </a:solidFill>
                <a:latin typeface="Rubik"/>
                <a:ea typeface="Rubik"/>
                <a:cs typeface="Rubik"/>
                <a:sym typeface="Rubik"/>
              </a:endParaRPr>
            </a:p>
          </p:txBody>
        </p:sp>
        <p:sp>
          <p:nvSpPr>
            <p:cNvPr id="144" name="Google Shape;144;p14"/>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janedoe.design@email.com</a:t>
              </a:r>
              <a:endParaRPr sz="1100">
                <a:solidFill>
                  <a:srgbClr val="4A4A52"/>
                </a:solidFill>
                <a:latin typeface="Rubik"/>
                <a:ea typeface="Rubik"/>
                <a:cs typeface="Rubik"/>
                <a:sym typeface="Rubik"/>
              </a:endParaRPr>
            </a:p>
          </p:txBody>
        </p:sp>
      </p:grpSp>
      <p:sp>
        <p:nvSpPr>
          <p:cNvPr id="145" name="Google Shape;145;p14"/>
          <p:cNvSpPr txBox="1"/>
          <p:nvPr/>
        </p:nvSpPr>
        <p:spPr>
          <a:xfrm>
            <a:off x="435248" y="5536240"/>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EDUCATION</a:t>
            </a:r>
            <a:endParaRPr b="1" sz="1800">
              <a:solidFill>
                <a:srgbClr val="4A4A52"/>
              </a:solidFill>
              <a:latin typeface="Rubik"/>
              <a:ea typeface="Rubik"/>
              <a:cs typeface="Rubik"/>
              <a:sym typeface="Rubik"/>
            </a:endParaRPr>
          </a:p>
        </p:txBody>
      </p:sp>
      <p:sp>
        <p:nvSpPr>
          <p:cNvPr id="146" name="Google Shape;146;p14"/>
          <p:cNvSpPr txBox="1"/>
          <p:nvPr/>
        </p:nvSpPr>
        <p:spPr>
          <a:xfrm>
            <a:off x="435248" y="6032659"/>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Bachelor of Fine Arts </a:t>
            </a:r>
            <a:endParaRPr b="1" sz="1100">
              <a:solidFill>
                <a:srgbClr val="4A4A52"/>
              </a:solidFill>
              <a:latin typeface="Rubik"/>
              <a:ea typeface="Rubik"/>
              <a:cs typeface="Rubik"/>
              <a:sym typeface="Rubik"/>
            </a:endParaRPr>
          </a:p>
        </p:txBody>
      </p:sp>
      <p:grpSp>
        <p:nvGrpSpPr>
          <p:cNvPr id="147" name="Google Shape;147;p14"/>
          <p:cNvGrpSpPr/>
          <p:nvPr/>
        </p:nvGrpSpPr>
        <p:grpSpPr>
          <a:xfrm>
            <a:off x="450016" y="6438458"/>
            <a:ext cx="2082600" cy="575315"/>
            <a:chOff x="450016" y="6438458"/>
            <a:chExt cx="2082600" cy="575315"/>
          </a:xfrm>
        </p:grpSpPr>
        <p:sp>
          <p:nvSpPr>
            <p:cNvPr id="148" name="Google Shape;148;p14"/>
            <p:cNvSpPr txBox="1"/>
            <p:nvPr/>
          </p:nvSpPr>
          <p:spPr>
            <a:xfrm>
              <a:off x="450016" y="6438458"/>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in Graphic Design</a:t>
              </a:r>
              <a:endParaRPr sz="1100">
                <a:solidFill>
                  <a:srgbClr val="4A4A52"/>
                </a:solidFill>
                <a:latin typeface="Rubik"/>
                <a:ea typeface="Rubik"/>
                <a:cs typeface="Rubik"/>
                <a:sym typeface="Rubik"/>
              </a:endParaRPr>
            </a:p>
          </p:txBody>
        </p:sp>
        <p:sp>
          <p:nvSpPr>
            <p:cNvPr id="149" name="Google Shape;149;p14"/>
            <p:cNvSpPr txBox="1"/>
            <p:nvPr/>
          </p:nvSpPr>
          <p:spPr>
            <a:xfrm>
              <a:off x="450016" y="6641516"/>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XYZ University, City, State</a:t>
              </a:r>
              <a:endParaRPr sz="1100">
                <a:solidFill>
                  <a:srgbClr val="4A4A52"/>
                </a:solidFill>
                <a:latin typeface="Rubik"/>
                <a:ea typeface="Rubik"/>
                <a:cs typeface="Rubik"/>
                <a:sym typeface="Rubik"/>
              </a:endParaRPr>
            </a:p>
          </p:txBody>
        </p:sp>
        <p:sp>
          <p:nvSpPr>
            <p:cNvPr id="150" name="Google Shape;150;p14"/>
            <p:cNvSpPr txBox="1"/>
            <p:nvPr/>
          </p:nvSpPr>
          <p:spPr>
            <a:xfrm>
              <a:off x="450016" y="6844573"/>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Graduated: May 20XX</a:t>
              </a:r>
              <a:endParaRPr sz="1100">
                <a:solidFill>
                  <a:srgbClr val="4A4A52"/>
                </a:solidFill>
                <a:latin typeface="Rubik"/>
                <a:ea typeface="Rubik"/>
                <a:cs typeface="Rubik"/>
                <a:sym typeface="Rubik"/>
              </a:endParaRPr>
            </a:p>
          </p:txBody>
        </p:sp>
      </p:grpSp>
      <p:grpSp>
        <p:nvGrpSpPr>
          <p:cNvPr id="151" name="Google Shape;151;p14"/>
          <p:cNvGrpSpPr/>
          <p:nvPr/>
        </p:nvGrpSpPr>
        <p:grpSpPr>
          <a:xfrm>
            <a:off x="435248" y="7551989"/>
            <a:ext cx="2097367" cy="879737"/>
            <a:chOff x="435248" y="7551989"/>
            <a:chExt cx="2097367" cy="879737"/>
          </a:xfrm>
        </p:grpSpPr>
        <p:sp>
          <p:nvSpPr>
            <p:cNvPr id="152" name="Google Shape;152;p14"/>
            <p:cNvSpPr txBox="1"/>
            <p:nvPr/>
          </p:nvSpPr>
          <p:spPr>
            <a:xfrm>
              <a:off x="435248" y="7551989"/>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PORTFOLIO</a:t>
              </a:r>
              <a:endParaRPr b="1" sz="1800">
                <a:solidFill>
                  <a:srgbClr val="4A4A52"/>
                </a:solidFill>
                <a:latin typeface="Rubik"/>
                <a:ea typeface="Rubik"/>
                <a:cs typeface="Rubik"/>
                <a:sym typeface="Rubik"/>
              </a:endParaRPr>
            </a:p>
          </p:txBody>
        </p:sp>
        <p:grpSp>
          <p:nvGrpSpPr>
            <p:cNvPr id="153" name="Google Shape;153;p14"/>
            <p:cNvGrpSpPr/>
            <p:nvPr/>
          </p:nvGrpSpPr>
          <p:grpSpPr>
            <a:xfrm>
              <a:off x="435248" y="8063175"/>
              <a:ext cx="2097367" cy="368550"/>
              <a:chOff x="435248" y="8063175"/>
              <a:chExt cx="2097367" cy="368550"/>
            </a:xfrm>
          </p:grpSpPr>
          <p:sp>
            <p:nvSpPr>
              <p:cNvPr id="154" name="Google Shape;154;p14"/>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Link to online portfolio: </a:t>
                </a:r>
                <a:endParaRPr b="1" sz="1100">
                  <a:solidFill>
                    <a:srgbClr val="4A4A52"/>
                  </a:solidFill>
                  <a:latin typeface="Rubik"/>
                  <a:ea typeface="Rubik"/>
                  <a:cs typeface="Rubik"/>
                  <a:sym typeface="Rubik"/>
                </a:endParaRPr>
              </a:p>
            </p:txBody>
          </p:sp>
          <p:sp>
            <p:nvSpPr>
              <p:cNvPr id="155" name="Google Shape;155;p14"/>
              <p:cNvSpPr txBox="1"/>
              <p:nvPr/>
            </p:nvSpPr>
            <p:spPr>
              <a:xfrm>
                <a:off x="450016"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www.janedoeportfolio.com</a:t>
                </a:r>
                <a:endParaRPr sz="1100">
                  <a:solidFill>
                    <a:srgbClr val="4A4A52"/>
                  </a:solidFill>
                  <a:latin typeface="Rubik"/>
                  <a:ea typeface="Rubik"/>
                  <a:cs typeface="Rubik"/>
                  <a:sym typeface="Rubik"/>
                </a:endParaRPr>
              </a:p>
            </p:txBody>
          </p:sp>
        </p:grpSp>
      </p:grpSp>
      <p:grpSp>
        <p:nvGrpSpPr>
          <p:cNvPr id="156" name="Google Shape;156;p14"/>
          <p:cNvGrpSpPr/>
          <p:nvPr/>
        </p:nvGrpSpPr>
        <p:grpSpPr>
          <a:xfrm>
            <a:off x="435248" y="8978929"/>
            <a:ext cx="2082600" cy="687770"/>
            <a:chOff x="435248" y="7551989"/>
            <a:chExt cx="2082600" cy="687770"/>
          </a:xfrm>
        </p:grpSpPr>
        <p:sp>
          <p:nvSpPr>
            <p:cNvPr id="157" name="Google Shape;157;p14"/>
            <p:cNvSpPr txBox="1"/>
            <p:nvPr/>
          </p:nvSpPr>
          <p:spPr>
            <a:xfrm>
              <a:off x="435248" y="7551989"/>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REFERENCES</a:t>
              </a:r>
              <a:endParaRPr b="1" sz="1800">
                <a:solidFill>
                  <a:srgbClr val="4A4A52"/>
                </a:solidFill>
                <a:latin typeface="Rubik"/>
                <a:ea typeface="Rubik"/>
                <a:cs typeface="Rubik"/>
                <a:sym typeface="Rubik"/>
              </a:endParaRPr>
            </a:p>
          </p:txBody>
        </p:sp>
        <p:sp>
          <p:nvSpPr>
            <p:cNvPr id="158" name="Google Shape;158;p14"/>
            <p:cNvSpPr txBox="1"/>
            <p:nvPr/>
          </p:nvSpPr>
          <p:spPr>
            <a:xfrm>
              <a:off x="435248" y="8070559"/>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Available upon request.</a:t>
              </a:r>
              <a:endParaRPr sz="1100">
                <a:solidFill>
                  <a:srgbClr val="4A4A52"/>
                </a:solidFill>
                <a:latin typeface="Rubik"/>
                <a:ea typeface="Rubik"/>
                <a:cs typeface="Rubik"/>
                <a:sym typeface="Rubik"/>
              </a:endParaRPr>
            </a:p>
          </p:txBody>
        </p:sp>
      </p:grpSp>
      <p:grpSp>
        <p:nvGrpSpPr>
          <p:cNvPr id="159" name="Google Shape;159;p14"/>
          <p:cNvGrpSpPr/>
          <p:nvPr/>
        </p:nvGrpSpPr>
        <p:grpSpPr>
          <a:xfrm>
            <a:off x="3137020" y="3423400"/>
            <a:ext cx="4140730" cy="2198994"/>
            <a:chOff x="3137020" y="3423400"/>
            <a:chExt cx="4140730" cy="2198994"/>
          </a:xfrm>
        </p:grpSpPr>
        <p:grpSp>
          <p:nvGrpSpPr>
            <p:cNvPr id="160" name="Google Shape;160;p14"/>
            <p:cNvGrpSpPr/>
            <p:nvPr/>
          </p:nvGrpSpPr>
          <p:grpSpPr>
            <a:xfrm>
              <a:off x="3137025" y="4037770"/>
              <a:ext cx="4140725" cy="1584623"/>
              <a:chOff x="3137025" y="4037770"/>
              <a:chExt cx="4140725" cy="1584623"/>
            </a:xfrm>
          </p:grpSpPr>
          <p:cxnSp>
            <p:nvCxnSpPr>
              <p:cNvPr id="161" name="Google Shape;161;p14"/>
              <p:cNvCxnSpPr/>
              <p:nvPr/>
            </p:nvCxnSpPr>
            <p:spPr>
              <a:xfrm>
                <a:off x="3186152" y="4093572"/>
                <a:ext cx="0" cy="1241100"/>
              </a:xfrm>
              <a:prstGeom prst="straightConnector1">
                <a:avLst/>
              </a:prstGeom>
              <a:noFill/>
              <a:ln cap="flat" cmpd="sng" w="19050">
                <a:solidFill>
                  <a:srgbClr val="4A4A54"/>
                </a:solidFill>
                <a:prstDash val="solid"/>
                <a:round/>
                <a:headEnd len="med" w="med" type="none"/>
                <a:tailEnd len="med" w="med" type="none"/>
              </a:ln>
            </p:spPr>
          </p:cxnSp>
          <p:grpSp>
            <p:nvGrpSpPr>
              <p:cNvPr id="162" name="Google Shape;162;p14"/>
              <p:cNvGrpSpPr/>
              <p:nvPr/>
            </p:nvGrpSpPr>
            <p:grpSpPr>
              <a:xfrm>
                <a:off x="3137025" y="4037770"/>
                <a:ext cx="4140725" cy="372600"/>
                <a:chOff x="3117550" y="5234473"/>
                <a:chExt cx="4140725" cy="372600"/>
              </a:xfrm>
            </p:grpSpPr>
            <p:sp>
              <p:nvSpPr>
                <p:cNvPr id="163" name="Google Shape;163;p14"/>
                <p:cNvSpPr txBox="1"/>
                <p:nvPr/>
              </p:nvSpPr>
              <p:spPr>
                <a:xfrm>
                  <a:off x="3462975" y="5234473"/>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Assisted senior designers in the development and execution of various design projects</a:t>
                  </a:r>
                  <a:endParaRPr sz="1100">
                    <a:solidFill>
                      <a:srgbClr val="4A4A52"/>
                    </a:solidFill>
                    <a:latin typeface="Rubik"/>
                    <a:ea typeface="Rubik"/>
                    <a:cs typeface="Rubik"/>
                    <a:sym typeface="Rubik"/>
                  </a:endParaRPr>
                </a:p>
              </p:txBody>
            </p:sp>
            <p:sp>
              <p:nvSpPr>
                <p:cNvPr id="164" name="Google Shape;164;p14"/>
                <p:cNvSpPr/>
                <p:nvPr/>
              </p:nvSpPr>
              <p:spPr>
                <a:xfrm>
                  <a:off x="3117550" y="526072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65" name="Google Shape;165;p14"/>
              <p:cNvGrpSpPr/>
              <p:nvPr/>
            </p:nvGrpSpPr>
            <p:grpSpPr>
              <a:xfrm>
                <a:off x="3137025" y="4435995"/>
                <a:ext cx="4140725" cy="372600"/>
                <a:chOff x="3117550" y="5632698"/>
                <a:chExt cx="4140725" cy="372600"/>
              </a:xfrm>
            </p:grpSpPr>
            <p:sp>
              <p:nvSpPr>
                <p:cNvPr id="166" name="Google Shape;166;p14"/>
                <p:cNvSpPr txBox="1"/>
                <p:nvPr/>
              </p:nvSpPr>
              <p:spPr>
                <a:xfrm>
                  <a:off x="3462975" y="5632698"/>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Contributed creative ideas and solutions during brainstorming sessions</a:t>
                  </a:r>
                  <a:endParaRPr sz="1100">
                    <a:solidFill>
                      <a:srgbClr val="4A4A52"/>
                    </a:solidFill>
                    <a:latin typeface="Rubik"/>
                    <a:ea typeface="Rubik"/>
                    <a:cs typeface="Rubik"/>
                    <a:sym typeface="Rubik"/>
                  </a:endParaRPr>
                </a:p>
              </p:txBody>
            </p:sp>
            <p:sp>
              <p:nvSpPr>
                <p:cNvPr id="167" name="Google Shape;167;p14"/>
                <p:cNvSpPr/>
                <p:nvPr/>
              </p:nvSpPr>
              <p:spPr>
                <a:xfrm>
                  <a:off x="3117550" y="566710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68" name="Google Shape;168;p14"/>
              <p:cNvGrpSpPr/>
              <p:nvPr/>
            </p:nvGrpSpPr>
            <p:grpSpPr>
              <a:xfrm>
                <a:off x="3137025" y="4834220"/>
                <a:ext cx="4140725" cy="372600"/>
                <a:chOff x="3117550" y="6030923"/>
                <a:chExt cx="4140725" cy="372600"/>
              </a:xfrm>
            </p:grpSpPr>
            <p:sp>
              <p:nvSpPr>
                <p:cNvPr id="169" name="Google Shape;169;p14"/>
                <p:cNvSpPr txBox="1"/>
                <p:nvPr/>
              </p:nvSpPr>
              <p:spPr>
                <a:xfrm>
                  <a:off x="3462975" y="6030923"/>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Prepared print-ready files and communicated with vendors to ensure quality production</a:t>
                  </a:r>
                  <a:endParaRPr sz="1100">
                    <a:solidFill>
                      <a:srgbClr val="4A4A52"/>
                    </a:solidFill>
                    <a:latin typeface="Rubik"/>
                    <a:ea typeface="Rubik"/>
                    <a:cs typeface="Rubik"/>
                    <a:sym typeface="Rubik"/>
                  </a:endParaRPr>
                </a:p>
              </p:txBody>
            </p:sp>
            <p:sp>
              <p:nvSpPr>
                <p:cNvPr id="170" name="Google Shape;170;p14"/>
                <p:cNvSpPr/>
                <p:nvPr/>
              </p:nvSpPr>
              <p:spPr>
                <a:xfrm>
                  <a:off x="3117550" y="606805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71" name="Google Shape;171;p14"/>
              <p:cNvGrpSpPr/>
              <p:nvPr/>
            </p:nvGrpSpPr>
            <p:grpSpPr>
              <a:xfrm>
                <a:off x="3137025" y="5249793"/>
                <a:ext cx="4140725" cy="372600"/>
                <a:chOff x="3117550" y="6446496"/>
                <a:chExt cx="4140725" cy="372600"/>
              </a:xfrm>
            </p:grpSpPr>
            <p:sp>
              <p:nvSpPr>
                <p:cNvPr id="172" name="Google Shape;172;p14"/>
                <p:cNvSpPr txBox="1"/>
                <p:nvPr/>
              </p:nvSpPr>
              <p:spPr>
                <a:xfrm>
                  <a:off x="3462975" y="6446496"/>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Conducted research on industry trends and competitor analysis to inform design strategies</a:t>
                  </a:r>
                  <a:endParaRPr sz="1100">
                    <a:solidFill>
                      <a:srgbClr val="4A4A52"/>
                    </a:solidFill>
                    <a:latin typeface="Rubik"/>
                    <a:ea typeface="Rubik"/>
                    <a:cs typeface="Rubik"/>
                    <a:sym typeface="Rubik"/>
                  </a:endParaRPr>
                </a:p>
              </p:txBody>
            </p:sp>
            <p:sp>
              <p:nvSpPr>
                <p:cNvPr id="173" name="Google Shape;173;p14"/>
                <p:cNvSpPr/>
                <p:nvPr/>
              </p:nvSpPr>
              <p:spPr>
                <a:xfrm>
                  <a:off x="3117550" y="6485425"/>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74" name="Google Shape;174;p14"/>
            <p:cNvGrpSpPr/>
            <p:nvPr/>
          </p:nvGrpSpPr>
          <p:grpSpPr>
            <a:xfrm>
              <a:off x="3137020" y="3423400"/>
              <a:ext cx="3540113" cy="368550"/>
              <a:chOff x="435248" y="8063175"/>
              <a:chExt cx="2088809" cy="368550"/>
            </a:xfrm>
          </p:grpSpPr>
          <p:sp>
            <p:nvSpPr>
              <p:cNvPr id="175" name="Google Shape;175;p14"/>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GRAPHIC DESIGNER </a:t>
                </a:r>
                <a:r>
                  <a:rPr lang="uk" sz="1100">
                    <a:solidFill>
                      <a:srgbClr val="4A4A52"/>
                    </a:solidFill>
                    <a:latin typeface="Rubik"/>
                    <a:ea typeface="Rubik"/>
                    <a:cs typeface="Rubik"/>
                    <a:sym typeface="Rubik"/>
                  </a:rPr>
                  <a:t>DEF Marketing Firm</a:t>
                </a:r>
                <a:endParaRPr sz="1100">
                  <a:solidFill>
                    <a:srgbClr val="4A4A52"/>
                  </a:solidFill>
                  <a:latin typeface="Rubik"/>
                  <a:ea typeface="Rubik"/>
                  <a:cs typeface="Rubik"/>
                  <a:sym typeface="Rubik"/>
                </a:endParaRPr>
              </a:p>
            </p:txBody>
          </p:sp>
          <p:sp>
            <p:nvSpPr>
              <p:cNvPr id="176" name="Google Shape;176;p14"/>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June 20XX - December 20XX</a:t>
                </a:r>
                <a:endParaRPr sz="1100">
                  <a:solidFill>
                    <a:srgbClr val="4A4A52"/>
                  </a:solidFill>
                  <a:latin typeface="Rubik"/>
                  <a:ea typeface="Rubik"/>
                  <a:cs typeface="Rubik"/>
                  <a:sym typeface="Rubik"/>
                </a:endParaRPr>
              </a:p>
            </p:txBody>
          </p:sp>
        </p:grpSp>
      </p:grpSp>
      <p:grpSp>
        <p:nvGrpSpPr>
          <p:cNvPr id="177" name="Google Shape;177;p14"/>
          <p:cNvGrpSpPr/>
          <p:nvPr/>
        </p:nvGrpSpPr>
        <p:grpSpPr>
          <a:xfrm>
            <a:off x="3137020" y="6057283"/>
            <a:ext cx="4140730" cy="3444970"/>
            <a:chOff x="3137020" y="6057283"/>
            <a:chExt cx="4140730" cy="3444970"/>
          </a:xfrm>
        </p:grpSpPr>
        <p:grpSp>
          <p:nvGrpSpPr>
            <p:cNvPr id="178" name="Google Shape;178;p14"/>
            <p:cNvGrpSpPr/>
            <p:nvPr/>
          </p:nvGrpSpPr>
          <p:grpSpPr>
            <a:xfrm>
              <a:off x="3137020" y="6057283"/>
              <a:ext cx="3540113" cy="368550"/>
              <a:chOff x="435248" y="8063175"/>
              <a:chExt cx="2088809" cy="368550"/>
            </a:xfrm>
          </p:grpSpPr>
          <p:sp>
            <p:nvSpPr>
              <p:cNvPr id="179" name="Google Shape;179;p14"/>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GRAPHIC DESIGNER</a:t>
                </a:r>
                <a:r>
                  <a:rPr b="1" lang="uk" sz="1100">
                    <a:solidFill>
                      <a:srgbClr val="4A4A52"/>
                    </a:solidFill>
                    <a:latin typeface="Rubik"/>
                    <a:ea typeface="Rubik"/>
                    <a:cs typeface="Rubik"/>
                    <a:sym typeface="Rubik"/>
                  </a:rPr>
                  <a:t> </a:t>
                </a:r>
                <a:r>
                  <a:rPr lang="uk" sz="1100">
                    <a:solidFill>
                      <a:srgbClr val="4A4A52"/>
                    </a:solidFill>
                    <a:latin typeface="Rubik"/>
                    <a:ea typeface="Rubik"/>
                    <a:cs typeface="Rubik"/>
                    <a:sym typeface="Rubik"/>
                  </a:rPr>
                  <a:t>GHI Creative Studio</a:t>
                </a:r>
                <a:endParaRPr sz="1100">
                  <a:solidFill>
                    <a:srgbClr val="4A4A52"/>
                  </a:solidFill>
                  <a:latin typeface="Rubik"/>
                  <a:ea typeface="Rubik"/>
                  <a:cs typeface="Rubik"/>
                  <a:sym typeface="Rubik"/>
                </a:endParaRPr>
              </a:p>
            </p:txBody>
          </p:sp>
          <p:sp>
            <p:nvSpPr>
              <p:cNvPr id="180" name="Google Shape;180;p14"/>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March 20XX - January 20XX</a:t>
                </a:r>
                <a:endParaRPr sz="1100">
                  <a:solidFill>
                    <a:srgbClr val="4A4A52"/>
                  </a:solidFill>
                  <a:latin typeface="Rubik"/>
                  <a:ea typeface="Rubik"/>
                  <a:cs typeface="Rubik"/>
                  <a:sym typeface="Rubik"/>
                </a:endParaRPr>
              </a:p>
            </p:txBody>
          </p:sp>
        </p:grpSp>
        <p:grpSp>
          <p:nvGrpSpPr>
            <p:cNvPr id="181" name="Google Shape;181;p14"/>
            <p:cNvGrpSpPr/>
            <p:nvPr/>
          </p:nvGrpSpPr>
          <p:grpSpPr>
            <a:xfrm>
              <a:off x="3137025" y="6671654"/>
              <a:ext cx="4140725" cy="2830599"/>
              <a:chOff x="3137025" y="6671654"/>
              <a:chExt cx="4140725" cy="2830599"/>
            </a:xfrm>
          </p:grpSpPr>
          <p:cxnSp>
            <p:nvCxnSpPr>
              <p:cNvPr id="182" name="Google Shape;182;p14"/>
              <p:cNvCxnSpPr/>
              <p:nvPr/>
            </p:nvCxnSpPr>
            <p:spPr>
              <a:xfrm>
                <a:off x="3186075" y="6727400"/>
                <a:ext cx="0" cy="2482200"/>
              </a:xfrm>
              <a:prstGeom prst="straightConnector1">
                <a:avLst/>
              </a:prstGeom>
              <a:noFill/>
              <a:ln cap="flat" cmpd="sng" w="19050">
                <a:solidFill>
                  <a:srgbClr val="4A4A54"/>
                </a:solidFill>
                <a:prstDash val="solid"/>
                <a:round/>
                <a:headEnd len="med" w="med" type="none"/>
                <a:tailEnd len="med" w="med" type="none"/>
              </a:ln>
            </p:spPr>
          </p:cxnSp>
          <p:grpSp>
            <p:nvGrpSpPr>
              <p:cNvPr id="183" name="Google Shape;183;p14"/>
              <p:cNvGrpSpPr/>
              <p:nvPr/>
            </p:nvGrpSpPr>
            <p:grpSpPr>
              <a:xfrm>
                <a:off x="3137025" y="6671654"/>
                <a:ext cx="4140725" cy="575700"/>
                <a:chOff x="3117550" y="5234473"/>
                <a:chExt cx="4140725" cy="575700"/>
              </a:xfrm>
            </p:grpSpPr>
            <p:sp>
              <p:nvSpPr>
                <p:cNvPr id="184" name="Google Shape;184;p14"/>
                <p:cNvSpPr txBox="1"/>
                <p:nvPr/>
              </p:nvSpPr>
              <p:spPr>
                <a:xfrm>
                  <a:off x="3462975" y="5234473"/>
                  <a:ext cx="3795300" cy="575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Led a team of designers in the creation of comprehensive brand identities, including logos, style guides, and visual assets</a:t>
                  </a:r>
                  <a:endParaRPr sz="1100">
                    <a:solidFill>
                      <a:srgbClr val="4A4A52"/>
                    </a:solidFill>
                    <a:latin typeface="Rubik"/>
                    <a:ea typeface="Rubik"/>
                    <a:cs typeface="Rubik"/>
                    <a:sym typeface="Rubik"/>
                  </a:endParaRPr>
                </a:p>
              </p:txBody>
            </p:sp>
            <p:sp>
              <p:nvSpPr>
                <p:cNvPr id="185" name="Google Shape;185;p14"/>
                <p:cNvSpPr/>
                <p:nvPr/>
              </p:nvSpPr>
              <p:spPr>
                <a:xfrm>
                  <a:off x="3117550" y="526072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6" name="Google Shape;186;p14"/>
              <p:cNvGrpSpPr/>
              <p:nvPr/>
            </p:nvGrpSpPr>
            <p:grpSpPr>
              <a:xfrm>
                <a:off x="3137025" y="7286153"/>
                <a:ext cx="4140725" cy="575700"/>
                <a:chOff x="3117550" y="5234473"/>
                <a:chExt cx="4140725" cy="575700"/>
              </a:xfrm>
            </p:grpSpPr>
            <p:sp>
              <p:nvSpPr>
                <p:cNvPr id="187" name="Google Shape;187;p14"/>
                <p:cNvSpPr txBox="1"/>
                <p:nvPr/>
              </p:nvSpPr>
              <p:spPr>
                <a:xfrm>
                  <a:off x="3462975" y="5234473"/>
                  <a:ext cx="3795300" cy="575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Developed innovative design concepts and presented proposals to clients, resulting in increased satisfaction and repeat business</a:t>
                  </a:r>
                  <a:endParaRPr sz="1100">
                    <a:solidFill>
                      <a:srgbClr val="4A4A52"/>
                    </a:solidFill>
                    <a:latin typeface="Rubik"/>
                    <a:ea typeface="Rubik"/>
                    <a:cs typeface="Rubik"/>
                    <a:sym typeface="Rubik"/>
                  </a:endParaRPr>
                </a:p>
              </p:txBody>
            </p:sp>
            <p:sp>
              <p:nvSpPr>
                <p:cNvPr id="188" name="Google Shape;188;p14"/>
                <p:cNvSpPr/>
                <p:nvPr/>
              </p:nvSpPr>
              <p:spPr>
                <a:xfrm>
                  <a:off x="3117550" y="526072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9" name="Google Shape;189;p14"/>
              <p:cNvGrpSpPr/>
              <p:nvPr/>
            </p:nvGrpSpPr>
            <p:grpSpPr>
              <a:xfrm>
                <a:off x="3137025" y="7900653"/>
                <a:ext cx="4140725" cy="575700"/>
                <a:chOff x="3137025" y="7900653"/>
                <a:chExt cx="4140725" cy="575700"/>
              </a:xfrm>
            </p:grpSpPr>
            <p:sp>
              <p:nvSpPr>
                <p:cNvPr id="190" name="Google Shape;190;p14"/>
                <p:cNvSpPr txBox="1"/>
                <p:nvPr/>
              </p:nvSpPr>
              <p:spPr>
                <a:xfrm>
                  <a:off x="3482450" y="7900653"/>
                  <a:ext cx="3795300" cy="575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Conducted client meetings to gather requirements, provide updates, and obtain feedback throughout the design process</a:t>
                  </a:r>
                  <a:endParaRPr sz="1100">
                    <a:solidFill>
                      <a:srgbClr val="4A4A52"/>
                    </a:solidFill>
                    <a:latin typeface="Rubik"/>
                    <a:ea typeface="Rubik"/>
                    <a:cs typeface="Rubik"/>
                    <a:sym typeface="Rubik"/>
                  </a:endParaRPr>
                </a:p>
              </p:txBody>
            </p:sp>
            <p:sp>
              <p:nvSpPr>
                <p:cNvPr id="191" name="Google Shape;191;p14"/>
                <p:cNvSpPr/>
                <p:nvPr/>
              </p:nvSpPr>
              <p:spPr>
                <a:xfrm>
                  <a:off x="3137025" y="792690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2" name="Google Shape;192;p14"/>
              <p:cNvGrpSpPr/>
              <p:nvPr/>
            </p:nvGrpSpPr>
            <p:grpSpPr>
              <a:xfrm>
                <a:off x="3137025" y="8515153"/>
                <a:ext cx="4140725" cy="575700"/>
                <a:chOff x="3137025" y="8515153"/>
                <a:chExt cx="4140725" cy="575700"/>
              </a:xfrm>
            </p:grpSpPr>
            <p:sp>
              <p:nvSpPr>
                <p:cNvPr id="193" name="Google Shape;193;p14"/>
                <p:cNvSpPr txBox="1"/>
                <p:nvPr/>
              </p:nvSpPr>
              <p:spPr>
                <a:xfrm>
                  <a:off x="3482450" y="8515153"/>
                  <a:ext cx="3795300" cy="575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Mentored junior designers, providing guidance on design techniques, software proficiency, and project management skills</a:t>
                  </a:r>
                  <a:endParaRPr sz="1100">
                    <a:solidFill>
                      <a:srgbClr val="4A4A52"/>
                    </a:solidFill>
                    <a:latin typeface="Rubik"/>
                    <a:ea typeface="Rubik"/>
                    <a:cs typeface="Rubik"/>
                    <a:sym typeface="Rubik"/>
                  </a:endParaRPr>
                </a:p>
              </p:txBody>
            </p:sp>
            <p:sp>
              <p:nvSpPr>
                <p:cNvPr id="194" name="Google Shape;194;p14"/>
                <p:cNvSpPr/>
                <p:nvPr/>
              </p:nvSpPr>
              <p:spPr>
                <a:xfrm>
                  <a:off x="3137025" y="854140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5" name="Google Shape;195;p14"/>
              <p:cNvGrpSpPr/>
              <p:nvPr/>
            </p:nvGrpSpPr>
            <p:grpSpPr>
              <a:xfrm>
                <a:off x="3137025" y="9129653"/>
                <a:ext cx="4140725" cy="372600"/>
                <a:chOff x="3137025" y="8515153"/>
                <a:chExt cx="4140725" cy="372600"/>
              </a:xfrm>
            </p:grpSpPr>
            <p:sp>
              <p:nvSpPr>
                <p:cNvPr id="196" name="Google Shape;196;p14"/>
                <p:cNvSpPr txBox="1"/>
                <p:nvPr/>
              </p:nvSpPr>
              <p:spPr>
                <a:xfrm>
                  <a:off x="3482450" y="8515153"/>
                  <a:ext cx="3795300" cy="372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Contributed creative ideas and solutions during brainstorming sessions</a:t>
                  </a:r>
                  <a:endParaRPr sz="1100">
                    <a:solidFill>
                      <a:srgbClr val="4A4A52"/>
                    </a:solidFill>
                    <a:latin typeface="Rubik"/>
                    <a:ea typeface="Rubik"/>
                    <a:cs typeface="Rubik"/>
                    <a:sym typeface="Rubik"/>
                  </a:endParaRPr>
                </a:p>
              </p:txBody>
            </p:sp>
            <p:sp>
              <p:nvSpPr>
                <p:cNvPr id="197" name="Google Shape;197;p14"/>
                <p:cNvSpPr/>
                <p:nvPr/>
              </p:nvSpPr>
              <p:spPr>
                <a:xfrm>
                  <a:off x="3137025" y="854140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5"/>
          <p:cNvSpPr/>
          <p:nvPr/>
        </p:nvSpPr>
        <p:spPr>
          <a:xfrm>
            <a:off x="0" y="-100"/>
            <a:ext cx="2634600" cy="10692000"/>
          </a:xfrm>
          <a:prstGeom prst="rect">
            <a:avLst/>
          </a:prstGeom>
          <a:solidFill>
            <a:srgbClr val="E6E6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15"/>
          <p:cNvSpPr/>
          <p:nvPr/>
        </p:nvSpPr>
        <p:spPr>
          <a:xfrm>
            <a:off x="0" y="9800825"/>
            <a:ext cx="6195900" cy="900600"/>
          </a:xfrm>
          <a:prstGeom prst="rtTriangle">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04" name="Google Shape;204;p15"/>
          <p:cNvGrpSpPr/>
          <p:nvPr/>
        </p:nvGrpSpPr>
        <p:grpSpPr>
          <a:xfrm>
            <a:off x="0" y="25"/>
            <a:ext cx="7560000" cy="1812300"/>
            <a:chOff x="0" y="25"/>
            <a:chExt cx="7560000" cy="1812300"/>
          </a:xfrm>
        </p:grpSpPr>
        <p:sp>
          <p:nvSpPr>
            <p:cNvPr id="205" name="Google Shape;205;p15"/>
            <p:cNvSpPr/>
            <p:nvPr/>
          </p:nvSpPr>
          <p:spPr>
            <a:xfrm rot="10800000">
              <a:off x="5299500" y="29"/>
              <a:ext cx="2260500" cy="864300"/>
            </a:xfrm>
            <a:prstGeom prst="rtTriangle">
              <a:avLst/>
            </a:prstGeom>
            <a:solidFill>
              <a:srgbClr val="4A4A5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15"/>
            <p:cNvSpPr/>
            <p:nvPr/>
          </p:nvSpPr>
          <p:spPr>
            <a:xfrm flipH="1" rot="10800000">
              <a:off x="0" y="25"/>
              <a:ext cx="7560000" cy="1812300"/>
            </a:xfrm>
            <a:prstGeom prst="rtTriangle">
              <a:avLst/>
            </a:prstGeom>
            <a:solidFill>
              <a:srgbClr val="DFD7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207" name="Google Shape;207;p15"/>
          <p:cNvGrpSpPr/>
          <p:nvPr/>
        </p:nvGrpSpPr>
        <p:grpSpPr>
          <a:xfrm>
            <a:off x="3122257" y="1331648"/>
            <a:ext cx="3292200" cy="736443"/>
            <a:chOff x="3122257" y="1331648"/>
            <a:chExt cx="3292200" cy="736443"/>
          </a:xfrm>
        </p:grpSpPr>
        <p:sp>
          <p:nvSpPr>
            <p:cNvPr id="208" name="Google Shape;208;p15"/>
            <p:cNvSpPr txBox="1"/>
            <p:nvPr/>
          </p:nvSpPr>
          <p:spPr>
            <a:xfrm>
              <a:off x="3122257" y="1331648"/>
              <a:ext cx="32922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800">
                  <a:solidFill>
                    <a:srgbClr val="4A4A52"/>
                  </a:solidFill>
                  <a:latin typeface="Rubik"/>
                  <a:ea typeface="Rubik"/>
                  <a:cs typeface="Rubik"/>
                  <a:sym typeface="Rubik"/>
                </a:rPr>
                <a:t>JANE DOE</a:t>
              </a:r>
              <a:endParaRPr b="1" sz="2800">
                <a:solidFill>
                  <a:srgbClr val="4A4A52"/>
                </a:solidFill>
                <a:latin typeface="Rubik"/>
                <a:ea typeface="Rubik"/>
                <a:cs typeface="Rubik"/>
                <a:sym typeface="Rubik"/>
              </a:endParaRPr>
            </a:p>
          </p:txBody>
        </p:sp>
        <p:sp>
          <p:nvSpPr>
            <p:cNvPr id="209" name="Google Shape;209;p15"/>
            <p:cNvSpPr txBox="1"/>
            <p:nvPr/>
          </p:nvSpPr>
          <p:spPr>
            <a:xfrm>
              <a:off x="3122257" y="1852691"/>
              <a:ext cx="3292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210" name="Google Shape;210;p15"/>
          <p:cNvPicPr preferRelativeResize="0"/>
          <p:nvPr/>
        </p:nvPicPr>
        <p:blipFill rotWithShape="1">
          <a:blip r:embed="rId3">
            <a:alphaModFix/>
          </a:blip>
          <a:srcRect b="23365" l="0" r="4205" t="0"/>
          <a:stretch/>
        </p:blipFill>
        <p:spPr>
          <a:xfrm>
            <a:off x="502875" y="810000"/>
            <a:ext cx="1709700" cy="1709700"/>
          </a:xfrm>
          <a:prstGeom prst="ellipse">
            <a:avLst/>
          </a:prstGeom>
          <a:noFill/>
          <a:ln>
            <a:noFill/>
          </a:ln>
        </p:spPr>
      </p:pic>
      <p:grpSp>
        <p:nvGrpSpPr>
          <p:cNvPr id="211" name="Google Shape;211;p15"/>
          <p:cNvGrpSpPr/>
          <p:nvPr/>
        </p:nvGrpSpPr>
        <p:grpSpPr>
          <a:xfrm>
            <a:off x="435248" y="2992990"/>
            <a:ext cx="2097367" cy="2072837"/>
            <a:chOff x="435248" y="2992990"/>
            <a:chExt cx="2097367" cy="2072837"/>
          </a:xfrm>
        </p:grpSpPr>
        <p:sp>
          <p:nvSpPr>
            <p:cNvPr id="212" name="Google Shape;212;p15"/>
            <p:cNvSpPr txBox="1"/>
            <p:nvPr/>
          </p:nvSpPr>
          <p:spPr>
            <a:xfrm>
              <a:off x="435248" y="2992990"/>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CONTACT</a:t>
              </a:r>
              <a:endParaRPr b="1" sz="1800">
                <a:solidFill>
                  <a:srgbClr val="4A4A52"/>
                </a:solidFill>
                <a:latin typeface="Rubik"/>
                <a:ea typeface="Rubik"/>
                <a:cs typeface="Rubik"/>
                <a:sym typeface="Rubik"/>
              </a:endParaRPr>
            </a:p>
          </p:txBody>
        </p:sp>
        <p:grpSp>
          <p:nvGrpSpPr>
            <p:cNvPr id="213" name="Google Shape;213;p15"/>
            <p:cNvGrpSpPr/>
            <p:nvPr/>
          </p:nvGrpSpPr>
          <p:grpSpPr>
            <a:xfrm>
              <a:off x="435248" y="3469731"/>
              <a:ext cx="2082600" cy="368550"/>
              <a:chOff x="450016" y="3469731"/>
              <a:chExt cx="2082600" cy="368550"/>
            </a:xfrm>
          </p:grpSpPr>
          <p:sp>
            <p:nvSpPr>
              <p:cNvPr id="214" name="Google Shape;214;p15"/>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Location:</a:t>
                </a:r>
                <a:endParaRPr b="1" sz="1100">
                  <a:solidFill>
                    <a:srgbClr val="4A4A52"/>
                  </a:solidFill>
                  <a:latin typeface="Rubik"/>
                  <a:ea typeface="Rubik"/>
                  <a:cs typeface="Rubik"/>
                  <a:sym typeface="Rubik"/>
                </a:endParaRPr>
              </a:p>
            </p:txBody>
          </p:sp>
          <p:sp>
            <p:nvSpPr>
              <p:cNvPr id="215" name="Google Shape;215;p15"/>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Main Street, City, State</a:t>
                </a:r>
                <a:endParaRPr sz="1100">
                  <a:solidFill>
                    <a:srgbClr val="4A4A52"/>
                  </a:solidFill>
                  <a:latin typeface="Rubik"/>
                  <a:ea typeface="Rubik"/>
                  <a:cs typeface="Rubik"/>
                  <a:sym typeface="Rubik"/>
                </a:endParaRPr>
              </a:p>
            </p:txBody>
          </p:sp>
        </p:grpSp>
        <p:grpSp>
          <p:nvGrpSpPr>
            <p:cNvPr id="216" name="Google Shape;216;p15"/>
            <p:cNvGrpSpPr/>
            <p:nvPr/>
          </p:nvGrpSpPr>
          <p:grpSpPr>
            <a:xfrm>
              <a:off x="450016" y="4075188"/>
              <a:ext cx="2082600" cy="368550"/>
              <a:chOff x="450016" y="3469731"/>
              <a:chExt cx="2082600" cy="368550"/>
            </a:xfrm>
          </p:grpSpPr>
          <p:sp>
            <p:nvSpPr>
              <p:cNvPr id="217" name="Google Shape;217;p15"/>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Phone:</a:t>
                </a:r>
                <a:endParaRPr b="1" sz="1100">
                  <a:solidFill>
                    <a:srgbClr val="4A4A52"/>
                  </a:solidFill>
                  <a:latin typeface="Rubik"/>
                  <a:ea typeface="Rubik"/>
                  <a:cs typeface="Rubik"/>
                  <a:sym typeface="Rubik"/>
                </a:endParaRPr>
              </a:p>
            </p:txBody>
          </p:sp>
          <p:sp>
            <p:nvSpPr>
              <p:cNvPr id="218" name="Google Shape;218;p15"/>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456-7890</a:t>
                </a:r>
                <a:endParaRPr sz="1100">
                  <a:solidFill>
                    <a:srgbClr val="4A4A52"/>
                  </a:solidFill>
                  <a:latin typeface="Rubik"/>
                  <a:ea typeface="Rubik"/>
                  <a:cs typeface="Rubik"/>
                  <a:sym typeface="Rubik"/>
                </a:endParaRPr>
              </a:p>
            </p:txBody>
          </p:sp>
        </p:grpSp>
        <p:grpSp>
          <p:nvGrpSpPr>
            <p:cNvPr id="219" name="Google Shape;219;p15"/>
            <p:cNvGrpSpPr/>
            <p:nvPr/>
          </p:nvGrpSpPr>
          <p:grpSpPr>
            <a:xfrm>
              <a:off x="435248" y="4697277"/>
              <a:ext cx="2082600" cy="368550"/>
              <a:chOff x="450016" y="3469731"/>
              <a:chExt cx="2082600" cy="368550"/>
            </a:xfrm>
          </p:grpSpPr>
          <p:sp>
            <p:nvSpPr>
              <p:cNvPr id="220" name="Google Shape;220;p15"/>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Email:</a:t>
                </a:r>
                <a:endParaRPr b="1" sz="1100">
                  <a:solidFill>
                    <a:srgbClr val="4A4A52"/>
                  </a:solidFill>
                  <a:latin typeface="Rubik"/>
                  <a:ea typeface="Rubik"/>
                  <a:cs typeface="Rubik"/>
                  <a:sym typeface="Rubik"/>
                </a:endParaRPr>
              </a:p>
            </p:txBody>
          </p:sp>
          <p:sp>
            <p:nvSpPr>
              <p:cNvPr id="221" name="Google Shape;221;p15"/>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janedoe.design@email.com</a:t>
                </a:r>
                <a:endParaRPr sz="1100">
                  <a:solidFill>
                    <a:srgbClr val="4A4A52"/>
                  </a:solidFill>
                  <a:latin typeface="Rubik"/>
                  <a:ea typeface="Rubik"/>
                  <a:cs typeface="Rubik"/>
                  <a:sym typeface="Rubik"/>
                </a:endParaRPr>
              </a:p>
            </p:txBody>
          </p:sp>
        </p:grpSp>
      </p:grpSp>
      <p:grpSp>
        <p:nvGrpSpPr>
          <p:cNvPr id="222" name="Google Shape;222;p15"/>
          <p:cNvGrpSpPr/>
          <p:nvPr/>
        </p:nvGrpSpPr>
        <p:grpSpPr>
          <a:xfrm>
            <a:off x="3137017" y="3083328"/>
            <a:ext cx="4121100" cy="6070446"/>
            <a:chOff x="3137017" y="3083328"/>
            <a:chExt cx="4121100" cy="6070446"/>
          </a:xfrm>
        </p:grpSpPr>
        <p:sp>
          <p:nvSpPr>
            <p:cNvPr id="223" name="Google Shape;223;p15"/>
            <p:cNvSpPr txBox="1"/>
            <p:nvPr/>
          </p:nvSpPr>
          <p:spPr>
            <a:xfrm>
              <a:off x="3137017" y="3083328"/>
              <a:ext cx="4121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rgbClr val="4A4A52"/>
                  </a:solidFill>
                  <a:latin typeface="Rubik"/>
                  <a:ea typeface="Rubik"/>
                  <a:cs typeface="Rubik"/>
                  <a:sym typeface="Rubik"/>
                </a:rPr>
                <a:t>Dear </a:t>
              </a:r>
              <a:r>
                <a:rPr b="1" lang="uk" sz="1100">
                  <a:solidFill>
                    <a:srgbClr val="4A4A52"/>
                  </a:solidFill>
                  <a:latin typeface="Rubik"/>
                  <a:ea typeface="Rubik"/>
                  <a:cs typeface="Rubik"/>
                  <a:sym typeface="Rubik"/>
                </a:rPr>
                <a:t>Laura </a:t>
              </a:r>
              <a:r>
                <a:rPr b="1" lang="uk" sz="1100">
                  <a:solidFill>
                    <a:srgbClr val="4A4A52"/>
                  </a:solidFill>
                  <a:latin typeface="Rubik"/>
                  <a:ea typeface="Rubik"/>
                  <a:cs typeface="Rubik"/>
                  <a:sym typeface="Rubik"/>
                </a:rPr>
                <a:t>Johnson</a:t>
              </a:r>
              <a:r>
                <a:rPr lang="uk" sz="1100">
                  <a:solidFill>
                    <a:srgbClr val="4A4A52"/>
                  </a:solidFill>
                  <a:latin typeface="Rubik"/>
                  <a:ea typeface="Rubik"/>
                  <a:cs typeface="Rubik"/>
                  <a:sym typeface="Rubik"/>
                </a:rPr>
                <a:t>,</a:t>
              </a:r>
              <a:endParaRPr sz="1100">
                <a:solidFill>
                  <a:srgbClr val="4A4A52"/>
                </a:solidFill>
                <a:latin typeface="Rubik"/>
                <a:ea typeface="Rubik"/>
                <a:cs typeface="Rubik"/>
                <a:sym typeface="Rubik"/>
              </a:endParaRPr>
            </a:p>
          </p:txBody>
        </p:sp>
        <p:grpSp>
          <p:nvGrpSpPr>
            <p:cNvPr id="224" name="Google Shape;224;p15"/>
            <p:cNvGrpSpPr/>
            <p:nvPr/>
          </p:nvGrpSpPr>
          <p:grpSpPr>
            <a:xfrm>
              <a:off x="3137026" y="3490698"/>
              <a:ext cx="4055826" cy="5663076"/>
              <a:chOff x="435252" y="8130474"/>
              <a:chExt cx="2393100" cy="5663076"/>
            </a:xfrm>
          </p:grpSpPr>
          <p:sp>
            <p:nvSpPr>
              <p:cNvPr id="225" name="Google Shape;225;p15"/>
              <p:cNvSpPr txBox="1"/>
              <p:nvPr/>
            </p:nvSpPr>
            <p:spPr>
              <a:xfrm>
                <a:off x="435252" y="8130474"/>
                <a:ext cx="2393100" cy="5248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uk" sz="1100">
                    <a:solidFill>
                      <a:srgbClr val="4A4A52"/>
                    </a:solidFill>
                    <a:latin typeface="Rubik"/>
                    <a:ea typeface="Rubik"/>
                    <a:cs typeface="Rubik"/>
                    <a:sym typeface="Rubik"/>
                  </a:rPr>
                  <a:t>I am writing to express my interest in the [Position Title] position advertised by [Company/Organization Name]. With a Bachelor of Fine Arts in Painting and Sculpture from the Art Institute of Creativity and a Master of Fine Arts in Multimedia Art from Contemporary Art College, along with extensive experience in various artistic mediums, I am excited about the opportunity to contribute to your team.</a:t>
                </a:r>
                <a:endParaRPr sz="1100">
                  <a:solidFill>
                    <a:srgbClr val="4A4A52"/>
                  </a:solidFill>
                  <a:latin typeface="Rubik"/>
                  <a:ea typeface="Rubik"/>
                  <a:cs typeface="Rubik"/>
                  <a:sym typeface="Rubik"/>
                </a:endParaRPr>
              </a:p>
              <a:p>
                <a:pPr indent="0" lvl="0" marL="0" rtl="0" algn="l">
                  <a:lnSpc>
                    <a:spcPct val="120000"/>
                  </a:lnSpc>
                  <a:spcBef>
                    <a:spcPts val="0"/>
                  </a:spcBef>
                  <a:spcAft>
                    <a:spcPts val="0"/>
                  </a:spcAft>
                  <a:buClr>
                    <a:schemeClr val="dk1"/>
                  </a:buClr>
                  <a:buSzPts val="1100"/>
                  <a:buFont typeface="Arial"/>
                  <a:buNone/>
                </a:pPr>
                <a:r>
                  <a:t/>
                </a:r>
                <a:endParaRPr sz="1100">
                  <a:solidFill>
                    <a:srgbClr val="4A4A52"/>
                  </a:solidFill>
                  <a:latin typeface="Rubik"/>
                  <a:ea typeface="Rubik"/>
                  <a:cs typeface="Rubik"/>
                  <a:sym typeface="Rubik"/>
                </a:endParaRPr>
              </a:p>
              <a:p>
                <a:pPr indent="0" lvl="0" marL="0" rtl="0" algn="l">
                  <a:lnSpc>
                    <a:spcPct val="120000"/>
                  </a:lnSpc>
                  <a:spcBef>
                    <a:spcPts val="0"/>
                  </a:spcBef>
                  <a:spcAft>
                    <a:spcPts val="0"/>
                  </a:spcAft>
                  <a:buClr>
                    <a:schemeClr val="dk1"/>
                  </a:buClr>
                  <a:buSzPts val="1100"/>
                  <a:buFont typeface="Arial"/>
                  <a:buNone/>
                </a:pPr>
                <a:r>
                  <a:rPr lang="uk" sz="1100">
                    <a:solidFill>
                      <a:srgbClr val="4A4A52"/>
                    </a:solidFill>
                    <a:latin typeface="Rubik"/>
                    <a:ea typeface="Rubik"/>
                    <a:cs typeface="Rubik"/>
                    <a:sym typeface="Rubik"/>
                  </a:rPr>
                  <a:t>Throughout my career, I have participated in numerous exhibitions, both solo and group shows, where I have been able to showcase my creativity and versatility as an artist. These experiences have not only honed my technical skills but have also taught me the importance of effective communication and collaboration in the artistic process.</a:t>
                </a:r>
                <a:endParaRPr sz="1100">
                  <a:solidFill>
                    <a:srgbClr val="4A4A52"/>
                  </a:solidFill>
                  <a:latin typeface="Rubik"/>
                  <a:ea typeface="Rubik"/>
                  <a:cs typeface="Rubik"/>
                  <a:sym typeface="Rubik"/>
                </a:endParaRPr>
              </a:p>
              <a:p>
                <a:pPr indent="0" lvl="0" marL="0" rtl="0" algn="l">
                  <a:lnSpc>
                    <a:spcPct val="120000"/>
                  </a:lnSpc>
                  <a:spcBef>
                    <a:spcPts val="0"/>
                  </a:spcBef>
                  <a:spcAft>
                    <a:spcPts val="0"/>
                  </a:spcAft>
                  <a:buClr>
                    <a:schemeClr val="dk1"/>
                  </a:buClr>
                  <a:buSzPts val="1100"/>
                  <a:buFont typeface="Arial"/>
                  <a:buNone/>
                </a:pPr>
                <a:r>
                  <a:t/>
                </a:r>
                <a:endParaRPr sz="1100">
                  <a:solidFill>
                    <a:srgbClr val="4A4A52"/>
                  </a:solidFill>
                  <a:latin typeface="Rubik"/>
                  <a:ea typeface="Rubik"/>
                  <a:cs typeface="Rubik"/>
                  <a:sym typeface="Rubik"/>
                </a:endParaRPr>
              </a:p>
              <a:p>
                <a:pPr indent="0" lvl="0" marL="0" rtl="0" algn="l">
                  <a:lnSpc>
                    <a:spcPct val="120000"/>
                  </a:lnSpc>
                  <a:spcBef>
                    <a:spcPts val="0"/>
                  </a:spcBef>
                  <a:spcAft>
                    <a:spcPts val="0"/>
                  </a:spcAft>
                  <a:buClr>
                    <a:schemeClr val="dk1"/>
                  </a:buClr>
                  <a:buSzPts val="1100"/>
                  <a:buFont typeface="Arial"/>
                  <a:buNone/>
                </a:pPr>
                <a:r>
                  <a:rPr lang="uk" sz="1100">
                    <a:solidFill>
                      <a:srgbClr val="4A4A52"/>
                    </a:solidFill>
                    <a:latin typeface="Rubik"/>
                    <a:ea typeface="Rubik"/>
                    <a:cs typeface="Rubik"/>
                    <a:sym typeface="Rubik"/>
                  </a:rPr>
                  <a:t>I am particularly drawn to [Company/Organization Name] because of its commitment to [mention any specific initiatives, values, or projects of the company/organization that resonate with you]. I am eager to bring my skills and experiences to your team and contribute to the continued success of your organization.</a:t>
                </a:r>
                <a:endParaRPr sz="1100">
                  <a:solidFill>
                    <a:srgbClr val="4A4A52"/>
                  </a:solidFill>
                  <a:latin typeface="Rubik"/>
                  <a:ea typeface="Rubik"/>
                  <a:cs typeface="Rubik"/>
                  <a:sym typeface="Rubik"/>
                </a:endParaRPr>
              </a:p>
              <a:p>
                <a:pPr indent="0" lvl="0" marL="0" rtl="0" algn="l">
                  <a:lnSpc>
                    <a:spcPct val="120000"/>
                  </a:lnSpc>
                  <a:spcBef>
                    <a:spcPts val="0"/>
                  </a:spcBef>
                  <a:spcAft>
                    <a:spcPts val="0"/>
                  </a:spcAft>
                  <a:buClr>
                    <a:schemeClr val="dk1"/>
                  </a:buClr>
                  <a:buSzPts val="1100"/>
                  <a:buFont typeface="Arial"/>
                  <a:buNone/>
                </a:pPr>
                <a:r>
                  <a:t/>
                </a:r>
                <a:endParaRPr sz="1100">
                  <a:solidFill>
                    <a:srgbClr val="4A4A52"/>
                  </a:solidFill>
                  <a:latin typeface="Rubik"/>
                  <a:ea typeface="Rubik"/>
                  <a:cs typeface="Rubik"/>
                  <a:sym typeface="Rubik"/>
                </a:endParaRPr>
              </a:p>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Thank you for considering my application. I look forward to the opportunity to discuss how my background, skills, and passion for art align with the needs of [Company/Organization Name]. Please find my resume attached for your review.</a:t>
                </a:r>
                <a:endParaRPr sz="1100">
                  <a:solidFill>
                    <a:srgbClr val="4A4A52"/>
                  </a:solidFill>
                  <a:latin typeface="Rubik"/>
                  <a:ea typeface="Rubik"/>
                  <a:cs typeface="Rubik"/>
                  <a:sym typeface="Rubik"/>
                </a:endParaRPr>
              </a:p>
            </p:txBody>
          </p:sp>
          <p:sp>
            <p:nvSpPr>
              <p:cNvPr id="226" name="Google Shape;226;p15"/>
              <p:cNvSpPr txBox="1"/>
              <p:nvPr/>
            </p:nvSpPr>
            <p:spPr>
              <a:xfrm>
                <a:off x="441457" y="13624350"/>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Warm regards,</a:t>
                </a:r>
                <a:endParaRPr sz="1100">
                  <a:solidFill>
                    <a:srgbClr val="4A4A52"/>
                  </a:solidFill>
                  <a:latin typeface="Rubik"/>
                  <a:ea typeface="Rubik"/>
                  <a:cs typeface="Rubik"/>
                  <a:sym typeface="Rubik"/>
                </a:endParaRPr>
              </a:p>
            </p:txBody>
          </p:sp>
        </p:grpSp>
      </p:grpSp>
      <p:grpSp>
        <p:nvGrpSpPr>
          <p:cNvPr id="227" name="Google Shape;227;p15"/>
          <p:cNvGrpSpPr/>
          <p:nvPr/>
        </p:nvGrpSpPr>
        <p:grpSpPr>
          <a:xfrm>
            <a:off x="435248" y="7140400"/>
            <a:ext cx="2097367" cy="2013375"/>
            <a:chOff x="435248" y="7140400"/>
            <a:chExt cx="2097367" cy="2013375"/>
          </a:xfrm>
        </p:grpSpPr>
        <p:sp>
          <p:nvSpPr>
            <p:cNvPr id="228" name="Google Shape;228;p15"/>
            <p:cNvSpPr txBox="1"/>
            <p:nvPr/>
          </p:nvSpPr>
          <p:spPr>
            <a:xfrm>
              <a:off x="435248" y="7140400"/>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Laura </a:t>
              </a:r>
              <a:r>
                <a:rPr b="1" lang="uk" sz="1100">
                  <a:solidFill>
                    <a:srgbClr val="4A4A52"/>
                  </a:solidFill>
                  <a:latin typeface="Rubik"/>
                  <a:ea typeface="Rubik"/>
                  <a:cs typeface="Rubik"/>
                  <a:sym typeface="Rubik"/>
                </a:rPr>
                <a:t>Johnson</a:t>
              </a:r>
              <a:endParaRPr b="1" sz="1100">
                <a:solidFill>
                  <a:srgbClr val="4A4A52"/>
                </a:solidFill>
                <a:latin typeface="Rubik"/>
                <a:ea typeface="Rubik"/>
                <a:cs typeface="Rubik"/>
                <a:sym typeface="Rubik"/>
              </a:endParaRPr>
            </a:p>
          </p:txBody>
        </p:sp>
        <p:grpSp>
          <p:nvGrpSpPr>
            <p:cNvPr id="229" name="Google Shape;229;p15"/>
            <p:cNvGrpSpPr/>
            <p:nvPr/>
          </p:nvGrpSpPr>
          <p:grpSpPr>
            <a:xfrm>
              <a:off x="435248" y="7555775"/>
              <a:ext cx="2097367" cy="368550"/>
              <a:chOff x="435248" y="8063175"/>
              <a:chExt cx="2097367" cy="368550"/>
            </a:xfrm>
          </p:grpSpPr>
          <p:sp>
            <p:nvSpPr>
              <p:cNvPr id="230" name="Google Shape;230;p15"/>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Location:</a:t>
                </a:r>
                <a:endParaRPr b="1" sz="1100">
                  <a:solidFill>
                    <a:srgbClr val="4A4A52"/>
                  </a:solidFill>
                  <a:latin typeface="Rubik"/>
                  <a:ea typeface="Rubik"/>
                  <a:cs typeface="Rubik"/>
                  <a:sym typeface="Rubik"/>
                </a:endParaRPr>
              </a:p>
            </p:txBody>
          </p:sp>
          <p:sp>
            <p:nvSpPr>
              <p:cNvPr id="231" name="Google Shape;231;p15"/>
              <p:cNvSpPr txBox="1"/>
              <p:nvPr/>
            </p:nvSpPr>
            <p:spPr>
              <a:xfrm>
                <a:off x="450016"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56 Main Street, City, State</a:t>
                </a:r>
                <a:endParaRPr sz="1100">
                  <a:solidFill>
                    <a:srgbClr val="4A4A52"/>
                  </a:solidFill>
                  <a:latin typeface="Rubik"/>
                  <a:ea typeface="Rubik"/>
                  <a:cs typeface="Rubik"/>
                  <a:sym typeface="Rubik"/>
                </a:endParaRPr>
              </a:p>
            </p:txBody>
          </p:sp>
        </p:grpSp>
        <p:grpSp>
          <p:nvGrpSpPr>
            <p:cNvPr id="232" name="Google Shape;232;p15"/>
            <p:cNvGrpSpPr/>
            <p:nvPr/>
          </p:nvGrpSpPr>
          <p:grpSpPr>
            <a:xfrm>
              <a:off x="435248" y="8170500"/>
              <a:ext cx="2097367" cy="368550"/>
              <a:chOff x="435248" y="8063175"/>
              <a:chExt cx="2097367" cy="368550"/>
            </a:xfrm>
          </p:grpSpPr>
          <p:sp>
            <p:nvSpPr>
              <p:cNvPr id="233" name="Google Shape;233;p15"/>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Phone:</a:t>
                </a:r>
                <a:endParaRPr b="1" sz="1100">
                  <a:solidFill>
                    <a:srgbClr val="4A4A52"/>
                  </a:solidFill>
                  <a:latin typeface="Rubik"/>
                  <a:ea typeface="Rubik"/>
                  <a:cs typeface="Rubik"/>
                  <a:sym typeface="Rubik"/>
                </a:endParaRPr>
              </a:p>
            </p:txBody>
          </p:sp>
          <p:sp>
            <p:nvSpPr>
              <p:cNvPr id="234" name="Google Shape;234;p15"/>
              <p:cNvSpPr txBox="1"/>
              <p:nvPr/>
            </p:nvSpPr>
            <p:spPr>
              <a:xfrm>
                <a:off x="450016"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(678) 789-3458</a:t>
                </a:r>
                <a:endParaRPr sz="1100">
                  <a:solidFill>
                    <a:srgbClr val="4A4A52"/>
                  </a:solidFill>
                  <a:latin typeface="Rubik"/>
                  <a:ea typeface="Rubik"/>
                  <a:cs typeface="Rubik"/>
                  <a:sym typeface="Rubik"/>
                </a:endParaRPr>
              </a:p>
            </p:txBody>
          </p:sp>
        </p:grpSp>
        <p:grpSp>
          <p:nvGrpSpPr>
            <p:cNvPr id="235" name="Google Shape;235;p15"/>
            <p:cNvGrpSpPr/>
            <p:nvPr/>
          </p:nvGrpSpPr>
          <p:grpSpPr>
            <a:xfrm>
              <a:off x="435248" y="8785225"/>
              <a:ext cx="2097367" cy="368550"/>
              <a:chOff x="435248" y="8063175"/>
              <a:chExt cx="2097367" cy="368550"/>
            </a:xfrm>
          </p:grpSpPr>
          <p:sp>
            <p:nvSpPr>
              <p:cNvPr id="236" name="Google Shape;236;p15"/>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Email:</a:t>
                </a:r>
                <a:endParaRPr b="1" sz="1100">
                  <a:solidFill>
                    <a:srgbClr val="4A4A52"/>
                  </a:solidFill>
                  <a:latin typeface="Rubik"/>
                  <a:ea typeface="Rubik"/>
                  <a:cs typeface="Rubik"/>
                  <a:sym typeface="Rubik"/>
                </a:endParaRPr>
              </a:p>
            </p:txBody>
          </p:sp>
          <p:sp>
            <p:nvSpPr>
              <p:cNvPr id="237" name="Google Shape;237;p15"/>
              <p:cNvSpPr txBox="1"/>
              <p:nvPr/>
            </p:nvSpPr>
            <p:spPr>
              <a:xfrm>
                <a:off x="450016"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laura.</a:t>
                </a:r>
                <a:r>
                  <a:rPr lang="uk" sz="1100">
                    <a:solidFill>
                      <a:srgbClr val="4A4A52"/>
                    </a:solidFill>
                    <a:latin typeface="Rubik"/>
                    <a:ea typeface="Rubik"/>
                    <a:cs typeface="Rubik"/>
                    <a:sym typeface="Rubik"/>
                  </a:rPr>
                  <a:t>johnson</a:t>
                </a:r>
                <a:r>
                  <a:rPr lang="uk" sz="1100">
                    <a:solidFill>
                      <a:srgbClr val="4A4A52"/>
                    </a:solidFill>
                    <a:latin typeface="Rubik"/>
                    <a:ea typeface="Rubik"/>
                    <a:cs typeface="Rubik"/>
                    <a:sym typeface="Rubik"/>
                  </a:rPr>
                  <a:t>@email.com</a:t>
                </a:r>
                <a:endParaRPr sz="1100">
                  <a:solidFill>
                    <a:srgbClr val="4A4A52"/>
                  </a:solidFill>
                  <a:latin typeface="Rubik"/>
                  <a:ea typeface="Rubik"/>
                  <a:cs typeface="Rubik"/>
                  <a:sym typeface="Rubik"/>
                </a:endParaRPr>
              </a:p>
            </p:txBody>
          </p:sp>
        </p:grpSp>
      </p:grpSp>
      <p:sp>
        <p:nvSpPr>
          <p:cNvPr id="238" name="Google Shape;238;p15"/>
          <p:cNvSpPr txBox="1"/>
          <p:nvPr/>
        </p:nvSpPr>
        <p:spPr>
          <a:xfrm>
            <a:off x="3147543" y="9392700"/>
            <a:ext cx="35295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Jane Doe</a:t>
            </a:r>
            <a:endParaRPr b="1" sz="1100">
              <a:solidFill>
                <a:srgbClr val="4A4A52"/>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6"/>
          <p:cNvSpPr/>
          <p:nvPr/>
        </p:nvSpPr>
        <p:spPr>
          <a:xfrm>
            <a:off x="0" y="-100"/>
            <a:ext cx="2634600" cy="10692000"/>
          </a:xfrm>
          <a:prstGeom prst="rect">
            <a:avLst/>
          </a:prstGeom>
          <a:solidFill>
            <a:srgbClr val="E6E6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16"/>
          <p:cNvSpPr/>
          <p:nvPr/>
        </p:nvSpPr>
        <p:spPr>
          <a:xfrm>
            <a:off x="0" y="9800825"/>
            <a:ext cx="6195900" cy="900600"/>
          </a:xfrm>
          <a:prstGeom prst="rtTriangle">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45" name="Google Shape;245;p16"/>
          <p:cNvGrpSpPr/>
          <p:nvPr/>
        </p:nvGrpSpPr>
        <p:grpSpPr>
          <a:xfrm>
            <a:off x="0" y="25"/>
            <a:ext cx="7560000" cy="1812300"/>
            <a:chOff x="0" y="25"/>
            <a:chExt cx="7560000" cy="1812300"/>
          </a:xfrm>
        </p:grpSpPr>
        <p:sp>
          <p:nvSpPr>
            <p:cNvPr id="246" name="Google Shape;246;p16"/>
            <p:cNvSpPr/>
            <p:nvPr/>
          </p:nvSpPr>
          <p:spPr>
            <a:xfrm rot="10800000">
              <a:off x="5299500" y="29"/>
              <a:ext cx="2260500" cy="864300"/>
            </a:xfrm>
            <a:prstGeom prst="rtTriangle">
              <a:avLst/>
            </a:prstGeom>
            <a:solidFill>
              <a:srgbClr val="4A4A5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 name="Google Shape;247;p16"/>
            <p:cNvSpPr/>
            <p:nvPr/>
          </p:nvSpPr>
          <p:spPr>
            <a:xfrm flipH="1" rot="10800000">
              <a:off x="0" y="25"/>
              <a:ext cx="7560000" cy="1812300"/>
            </a:xfrm>
            <a:prstGeom prst="rtTriangle">
              <a:avLst/>
            </a:prstGeom>
            <a:solidFill>
              <a:srgbClr val="DFD7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248" name="Google Shape;248;p16"/>
          <p:cNvGrpSpPr/>
          <p:nvPr/>
        </p:nvGrpSpPr>
        <p:grpSpPr>
          <a:xfrm>
            <a:off x="3122257" y="1331648"/>
            <a:ext cx="3292200" cy="736443"/>
            <a:chOff x="3122257" y="1331648"/>
            <a:chExt cx="3292200" cy="736443"/>
          </a:xfrm>
        </p:grpSpPr>
        <p:sp>
          <p:nvSpPr>
            <p:cNvPr id="249" name="Google Shape;249;p16"/>
            <p:cNvSpPr txBox="1"/>
            <p:nvPr/>
          </p:nvSpPr>
          <p:spPr>
            <a:xfrm>
              <a:off x="3122257" y="1331648"/>
              <a:ext cx="32922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800">
                  <a:solidFill>
                    <a:srgbClr val="4A4A52"/>
                  </a:solidFill>
                  <a:latin typeface="Rubik"/>
                  <a:ea typeface="Rubik"/>
                  <a:cs typeface="Rubik"/>
                  <a:sym typeface="Rubik"/>
                </a:rPr>
                <a:t>JANE DOE</a:t>
              </a:r>
              <a:endParaRPr b="1" sz="2800">
                <a:solidFill>
                  <a:srgbClr val="4A4A52"/>
                </a:solidFill>
                <a:latin typeface="Rubik"/>
                <a:ea typeface="Rubik"/>
                <a:cs typeface="Rubik"/>
                <a:sym typeface="Rubik"/>
              </a:endParaRPr>
            </a:p>
          </p:txBody>
        </p:sp>
        <p:sp>
          <p:nvSpPr>
            <p:cNvPr id="250" name="Google Shape;250;p16"/>
            <p:cNvSpPr txBox="1"/>
            <p:nvPr/>
          </p:nvSpPr>
          <p:spPr>
            <a:xfrm>
              <a:off x="3122257" y="1852691"/>
              <a:ext cx="3292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251" name="Google Shape;251;p16"/>
          <p:cNvPicPr preferRelativeResize="0"/>
          <p:nvPr/>
        </p:nvPicPr>
        <p:blipFill rotWithShape="1">
          <a:blip r:embed="rId3">
            <a:alphaModFix/>
          </a:blip>
          <a:srcRect b="23365" l="0" r="4205" t="0"/>
          <a:stretch/>
        </p:blipFill>
        <p:spPr>
          <a:xfrm>
            <a:off x="502875" y="810000"/>
            <a:ext cx="1709700" cy="1709700"/>
          </a:xfrm>
          <a:prstGeom prst="ellipse">
            <a:avLst/>
          </a:prstGeom>
          <a:noFill/>
          <a:ln>
            <a:noFill/>
          </a:ln>
        </p:spPr>
      </p:pic>
      <p:sp>
        <p:nvSpPr>
          <p:cNvPr id="252" name="Google Shape;252;p16"/>
          <p:cNvSpPr txBox="1"/>
          <p:nvPr/>
        </p:nvSpPr>
        <p:spPr>
          <a:xfrm>
            <a:off x="3137017" y="2993004"/>
            <a:ext cx="4121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REFERENCES</a:t>
            </a:r>
            <a:endParaRPr b="1" sz="1800">
              <a:solidFill>
                <a:srgbClr val="4A4A52"/>
              </a:solidFill>
              <a:latin typeface="Rubik"/>
              <a:ea typeface="Rubik"/>
              <a:cs typeface="Rubik"/>
              <a:sym typeface="Rubik"/>
            </a:endParaRPr>
          </a:p>
        </p:txBody>
      </p:sp>
      <p:sp>
        <p:nvSpPr>
          <p:cNvPr id="253" name="Google Shape;253;p16"/>
          <p:cNvSpPr txBox="1"/>
          <p:nvPr/>
        </p:nvSpPr>
        <p:spPr>
          <a:xfrm>
            <a:off x="435248" y="2992990"/>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CONTACT</a:t>
            </a:r>
            <a:endParaRPr b="1" sz="1800">
              <a:solidFill>
                <a:srgbClr val="4A4A52"/>
              </a:solidFill>
              <a:latin typeface="Rubik"/>
              <a:ea typeface="Rubik"/>
              <a:cs typeface="Rubik"/>
              <a:sym typeface="Rubik"/>
            </a:endParaRPr>
          </a:p>
        </p:txBody>
      </p:sp>
      <p:grpSp>
        <p:nvGrpSpPr>
          <p:cNvPr id="254" name="Google Shape;254;p16"/>
          <p:cNvGrpSpPr/>
          <p:nvPr/>
        </p:nvGrpSpPr>
        <p:grpSpPr>
          <a:xfrm>
            <a:off x="435248" y="3469731"/>
            <a:ext cx="2082600" cy="368550"/>
            <a:chOff x="450016" y="3469731"/>
            <a:chExt cx="2082600" cy="368550"/>
          </a:xfrm>
        </p:grpSpPr>
        <p:sp>
          <p:nvSpPr>
            <p:cNvPr id="255" name="Google Shape;255;p16"/>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Location:</a:t>
              </a:r>
              <a:endParaRPr b="1" sz="1100">
                <a:solidFill>
                  <a:srgbClr val="4A4A52"/>
                </a:solidFill>
                <a:latin typeface="Rubik"/>
                <a:ea typeface="Rubik"/>
                <a:cs typeface="Rubik"/>
                <a:sym typeface="Rubik"/>
              </a:endParaRPr>
            </a:p>
          </p:txBody>
        </p:sp>
        <p:sp>
          <p:nvSpPr>
            <p:cNvPr id="256" name="Google Shape;256;p16"/>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Main Street, City, State</a:t>
              </a:r>
              <a:endParaRPr sz="1100">
                <a:solidFill>
                  <a:srgbClr val="4A4A52"/>
                </a:solidFill>
                <a:latin typeface="Rubik"/>
                <a:ea typeface="Rubik"/>
                <a:cs typeface="Rubik"/>
                <a:sym typeface="Rubik"/>
              </a:endParaRPr>
            </a:p>
          </p:txBody>
        </p:sp>
      </p:grpSp>
      <p:grpSp>
        <p:nvGrpSpPr>
          <p:cNvPr id="257" name="Google Shape;257;p16"/>
          <p:cNvGrpSpPr/>
          <p:nvPr/>
        </p:nvGrpSpPr>
        <p:grpSpPr>
          <a:xfrm>
            <a:off x="450016" y="4075188"/>
            <a:ext cx="2082600" cy="368550"/>
            <a:chOff x="450016" y="3469731"/>
            <a:chExt cx="2082600" cy="368550"/>
          </a:xfrm>
        </p:grpSpPr>
        <p:sp>
          <p:nvSpPr>
            <p:cNvPr id="258" name="Google Shape;258;p16"/>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Phone:</a:t>
              </a:r>
              <a:endParaRPr b="1" sz="1100">
                <a:solidFill>
                  <a:srgbClr val="4A4A52"/>
                </a:solidFill>
                <a:latin typeface="Rubik"/>
                <a:ea typeface="Rubik"/>
                <a:cs typeface="Rubik"/>
                <a:sym typeface="Rubik"/>
              </a:endParaRPr>
            </a:p>
          </p:txBody>
        </p:sp>
        <p:sp>
          <p:nvSpPr>
            <p:cNvPr id="259" name="Google Shape;259;p16"/>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(123) 456-7890</a:t>
              </a:r>
              <a:endParaRPr sz="1100">
                <a:solidFill>
                  <a:srgbClr val="4A4A52"/>
                </a:solidFill>
                <a:latin typeface="Rubik"/>
                <a:ea typeface="Rubik"/>
                <a:cs typeface="Rubik"/>
                <a:sym typeface="Rubik"/>
              </a:endParaRPr>
            </a:p>
          </p:txBody>
        </p:sp>
      </p:grpSp>
      <p:grpSp>
        <p:nvGrpSpPr>
          <p:cNvPr id="260" name="Google Shape;260;p16"/>
          <p:cNvGrpSpPr/>
          <p:nvPr/>
        </p:nvGrpSpPr>
        <p:grpSpPr>
          <a:xfrm>
            <a:off x="435248" y="4697277"/>
            <a:ext cx="2082600" cy="368550"/>
            <a:chOff x="450016" y="3469731"/>
            <a:chExt cx="2082600" cy="368550"/>
          </a:xfrm>
        </p:grpSpPr>
        <p:sp>
          <p:nvSpPr>
            <p:cNvPr id="261" name="Google Shape;261;p16"/>
            <p:cNvSpPr txBox="1"/>
            <p:nvPr/>
          </p:nvSpPr>
          <p:spPr>
            <a:xfrm>
              <a:off x="450016" y="346973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Email:</a:t>
              </a:r>
              <a:endParaRPr b="1" sz="1100">
                <a:solidFill>
                  <a:srgbClr val="4A4A52"/>
                </a:solidFill>
                <a:latin typeface="Rubik"/>
                <a:ea typeface="Rubik"/>
                <a:cs typeface="Rubik"/>
                <a:sym typeface="Rubik"/>
              </a:endParaRPr>
            </a:p>
          </p:txBody>
        </p:sp>
        <p:sp>
          <p:nvSpPr>
            <p:cNvPr id="262" name="Google Shape;262;p16"/>
            <p:cNvSpPr txBox="1"/>
            <p:nvPr/>
          </p:nvSpPr>
          <p:spPr>
            <a:xfrm>
              <a:off x="450016" y="3669081"/>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janedoe.design@email.com</a:t>
              </a:r>
              <a:endParaRPr sz="1100">
                <a:solidFill>
                  <a:srgbClr val="4A4A52"/>
                </a:solidFill>
                <a:latin typeface="Rubik"/>
                <a:ea typeface="Rubik"/>
                <a:cs typeface="Rubik"/>
                <a:sym typeface="Rubik"/>
              </a:endParaRPr>
            </a:p>
          </p:txBody>
        </p:sp>
      </p:grpSp>
      <p:sp>
        <p:nvSpPr>
          <p:cNvPr id="263" name="Google Shape;263;p16"/>
          <p:cNvSpPr txBox="1"/>
          <p:nvPr/>
        </p:nvSpPr>
        <p:spPr>
          <a:xfrm>
            <a:off x="435248" y="5536240"/>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EDUCATION</a:t>
            </a:r>
            <a:endParaRPr b="1" sz="1800">
              <a:solidFill>
                <a:srgbClr val="4A4A52"/>
              </a:solidFill>
              <a:latin typeface="Rubik"/>
              <a:ea typeface="Rubik"/>
              <a:cs typeface="Rubik"/>
              <a:sym typeface="Rubik"/>
            </a:endParaRPr>
          </a:p>
        </p:txBody>
      </p:sp>
      <p:sp>
        <p:nvSpPr>
          <p:cNvPr id="264" name="Google Shape;264;p16"/>
          <p:cNvSpPr txBox="1"/>
          <p:nvPr/>
        </p:nvSpPr>
        <p:spPr>
          <a:xfrm>
            <a:off x="435248" y="6032659"/>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Bachelor of Fine Arts </a:t>
            </a:r>
            <a:endParaRPr b="1" sz="1100">
              <a:solidFill>
                <a:srgbClr val="4A4A52"/>
              </a:solidFill>
              <a:latin typeface="Rubik"/>
              <a:ea typeface="Rubik"/>
              <a:cs typeface="Rubik"/>
              <a:sym typeface="Rubik"/>
            </a:endParaRPr>
          </a:p>
        </p:txBody>
      </p:sp>
      <p:grpSp>
        <p:nvGrpSpPr>
          <p:cNvPr id="265" name="Google Shape;265;p16"/>
          <p:cNvGrpSpPr/>
          <p:nvPr/>
        </p:nvGrpSpPr>
        <p:grpSpPr>
          <a:xfrm>
            <a:off x="450016" y="6438458"/>
            <a:ext cx="2082600" cy="575315"/>
            <a:chOff x="450016" y="6438458"/>
            <a:chExt cx="2082600" cy="575315"/>
          </a:xfrm>
        </p:grpSpPr>
        <p:sp>
          <p:nvSpPr>
            <p:cNvPr id="266" name="Google Shape;266;p16"/>
            <p:cNvSpPr txBox="1"/>
            <p:nvPr/>
          </p:nvSpPr>
          <p:spPr>
            <a:xfrm>
              <a:off x="450016" y="6438458"/>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in Graphic Design</a:t>
              </a:r>
              <a:endParaRPr sz="1100">
                <a:solidFill>
                  <a:srgbClr val="4A4A52"/>
                </a:solidFill>
                <a:latin typeface="Rubik"/>
                <a:ea typeface="Rubik"/>
                <a:cs typeface="Rubik"/>
                <a:sym typeface="Rubik"/>
              </a:endParaRPr>
            </a:p>
          </p:txBody>
        </p:sp>
        <p:sp>
          <p:nvSpPr>
            <p:cNvPr id="267" name="Google Shape;267;p16"/>
            <p:cNvSpPr txBox="1"/>
            <p:nvPr/>
          </p:nvSpPr>
          <p:spPr>
            <a:xfrm>
              <a:off x="450016" y="6641516"/>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XYZ University, City, State</a:t>
              </a:r>
              <a:endParaRPr sz="1100">
                <a:solidFill>
                  <a:srgbClr val="4A4A52"/>
                </a:solidFill>
                <a:latin typeface="Rubik"/>
                <a:ea typeface="Rubik"/>
                <a:cs typeface="Rubik"/>
                <a:sym typeface="Rubik"/>
              </a:endParaRPr>
            </a:p>
          </p:txBody>
        </p:sp>
        <p:sp>
          <p:nvSpPr>
            <p:cNvPr id="268" name="Google Shape;268;p16"/>
            <p:cNvSpPr txBox="1"/>
            <p:nvPr/>
          </p:nvSpPr>
          <p:spPr>
            <a:xfrm>
              <a:off x="450016" y="6844573"/>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Graduated: May 20XX</a:t>
              </a:r>
              <a:endParaRPr sz="1100">
                <a:solidFill>
                  <a:srgbClr val="4A4A52"/>
                </a:solidFill>
                <a:latin typeface="Rubik"/>
                <a:ea typeface="Rubik"/>
                <a:cs typeface="Rubik"/>
                <a:sym typeface="Rubik"/>
              </a:endParaRPr>
            </a:p>
          </p:txBody>
        </p:sp>
      </p:grpSp>
      <p:grpSp>
        <p:nvGrpSpPr>
          <p:cNvPr id="269" name="Google Shape;269;p16"/>
          <p:cNvGrpSpPr/>
          <p:nvPr/>
        </p:nvGrpSpPr>
        <p:grpSpPr>
          <a:xfrm>
            <a:off x="435248" y="7551989"/>
            <a:ext cx="2097367" cy="879737"/>
            <a:chOff x="435248" y="7551989"/>
            <a:chExt cx="2097367" cy="879737"/>
          </a:xfrm>
        </p:grpSpPr>
        <p:sp>
          <p:nvSpPr>
            <p:cNvPr id="270" name="Google Shape;270;p16"/>
            <p:cNvSpPr txBox="1"/>
            <p:nvPr/>
          </p:nvSpPr>
          <p:spPr>
            <a:xfrm>
              <a:off x="435248" y="7551989"/>
              <a:ext cx="2082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800">
                  <a:solidFill>
                    <a:srgbClr val="4A4A52"/>
                  </a:solidFill>
                  <a:latin typeface="Rubik"/>
                  <a:ea typeface="Rubik"/>
                  <a:cs typeface="Rubik"/>
                  <a:sym typeface="Rubik"/>
                </a:rPr>
                <a:t>PORTFOLIO</a:t>
              </a:r>
              <a:endParaRPr b="1" sz="1800">
                <a:solidFill>
                  <a:srgbClr val="4A4A52"/>
                </a:solidFill>
                <a:latin typeface="Rubik"/>
                <a:ea typeface="Rubik"/>
                <a:cs typeface="Rubik"/>
                <a:sym typeface="Rubik"/>
              </a:endParaRPr>
            </a:p>
          </p:txBody>
        </p:sp>
        <p:grpSp>
          <p:nvGrpSpPr>
            <p:cNvPr id="271" name="Google Shape;271;p16"/>
            <p:cNvGrpSpPr/>
            <p:nvPr/>
          </p:nvGrpSpPr>
          <p:grpSpPr>
            <a:xfrm>
              <a:off x="435248" y="8063175"/>
              <a:ext cx="2097367" cy="368550"/>
              <a:chOff x="435248" y="8063175"/>
              <a:chExt cx="2097367" cy="368550"/>
            </a:xfrm>
          </p:grpSpPr>
          <p:sp>
            <p:nvSpPr>
              <p:cNvPr id="272" name="Google Shape;272;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Link to online portfolio: </a:t>
                </a:r>
                <a:endParaRPr b="1" sz="1100">
                  <a:solidFill>
                    <a:srgbClr val="4A4A52"/>
                  </a:solidFill>
                  <a:latin typeface="Rubik"/>
                  <a:ea typeface="Rubik"/>
                  <a:cs typeface="Rubik"/>
                  <a:sym typeface="Rubik"/>
                </a:endParaRPr>
              </a:p>
            </p:txBody>
          </p:sp>
          <p:sp>
            <p:nvSpPr>
              <p:cNvPr id="273" name="Google Shape;273;p16"/>
              <p:cNvSpPr txBox="1"/>
              <p:nvPr/>
            </p:nvSpPr>
            <p:spPr>
              <a:xfrm>
                <a:off x="450016"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www.janedoeportfolio.com</a:t>
                </a:r>
                <a:endParaRPr sz="1100">
                  <a:solidFill>
                    <a:srgbClr val="4A4A52"/>
                  </a:solidFill>
                  <a:latin typeface="Rubik"/>
                  <a:ea typeface="Rubik"/>
                  <a:cs typeface="Rubik"/>
                  <a:sym typeface="Rubik"/>
                </a:endParaRPr>
              </a:p>
            </p:txBody>
          </p:sp>
        </p:grpSp>
      </p:grpSp>
      <p:cxnSp>
        <p:nvCxnSpPr>
          <p:cNvPr id="274" name="Google Shape;274;p16"/>
          <p:cNvCxnSpPr>
            <a:endCxn id="275" idx="2"/>
          </p:cNvCxnSpPr>
          <p:nvPr/>
        </p:nvCxnSpPr>
        <p:spPr>
          <a:xfrm>
            <a:off x="3186075" y="3596560"/>
            <a:ext cx="0" cy="3654900"/>
          </a:xfrm>
          <a:prstGeom prst="straightConnector1">
            <a:avLst/>
          </a:prstGeom>
          <a:noFill/>
          <a:ln cap="flat" cmpd="sng" w="19050">
            <a:solidFill>
              <a:srgbClr val="4A4A54"/>
            </a:solidFill>
            <a:prstDash val="solid"/>
            <a:round/>
            <a:headEnd len="med" w="med" type="none"/>
            <a:tailEnd len="med" w="med" type="none"/>
          </a:ln>
        </p:spPr>
      </p:cxnSp>
      <p:sp>
        <p:nvSpPr>
          <p:cNvPr id="276" name="Google Shape;276;p16"/>
          <p:cNvSpPr/>
          <p:nvPr/>
        </p:nvSpPr>
        <p:spPr>
          <a:xfrm>
            <a:off x="3137025" y="3566867"/>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77" name="Google Shape;277;p16"/>
          <p:cNvGrpSpPr/>
          <p:nvPr/>
        </p:nvGrpSpPr>
        <p:grpSpPr>
          <a:xfrm>
            <a:off x="3523970" y="3540375"/>
            <a:ext cx="3540113" cy="962950"/>
            <a:chOff x="3523970" y="3540375"/>
            <a:chExt cx="3540113" cy="962950"/>
          </a:xfrm>
        </p:grpSpPr>
        <p:grpSp>
          <p:nvGrpSpPr>
            <p:cNvPr id="278" name="Google Shape;278;p16"/>
            <p:cNvGrpSpPr/>
            <p:nvPr/>
          </p:nvGrpSpPr>
          <p:grpSpPr>
            <a:xfrm>
              <a:off x="3523970" y="3540375"/>
              <a:ext cx="3540113" cy="368550"/>
              <a:chOff x="435248" y="8063175"/>
              <a:chExt cx="2088809" cy="368550"/>
            </a:xfrm>
          </p:grpSpPr>
          <p:sp>
            <p:nvSpPr>
              <p:cNvPr id="279" name="Google Shape;279;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Amanda Carter</a:t>
                </a:r>
                <a:endParaRPr b="1" sz="1100">
                  <a:solidFill>
                    <a:srgbClr val="4A4A52"/>
                  </a:solidFill>
                  <a:latin typeface="Rubik"/>
                  <a:ea typeface="Rubik"/>
                  <a:cs typeface="Rubik"/>
                  <a:sym typeface="Rubik"/>
                </a:endParaRPr>
              </a:p>
            </p:txBody>
          </p:sp>
          <p:sp>
            <p:nvSpPr>
              <p:cNvPr id="280" name="Google Shape;280;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Position: Director of Engagement</a:t>
                </a:r>
                <a:endParaRPr sz="1100">
                  <a:solidFill>
                    <a:srgbClr val="4A4A52"/>
                  </a:solidFill>
                  <a:latin typeface="Rubik"/>
                  <a:ea typeface="Rubik"/>
                  <a:cs typeface="Rubik"/>
                  <a:sym typeface="Rubik"/>
                </a:endParaRPr>
              </a:p>
            </p:txBody>
          </p:sp>
        </p:grpSp>
        <p:grpSp>
          <p:nvGrpSpPr>
            <p:cNvPr id="281" name="Google Shape;281;p16"/>
            <p:cNvGrpSpPr/>
            <p:nvPr/>
          </p:nvGrpSpPr>
          <p:grpSpPr>
            <a:xfrm>
              <a:off x="3523970" y="3937250"/>
              <a:ext cx="3540113" cy="368550"/>
              <a:chOff x="435248" y="8063175"/>
              <a:chExt cx="2088809" cy="368550"/>
            </a:xfrm>
          </p:grpSpPr>
          <p:sp>
            <p:nvSpPr>
              <p:cNvPr id="282" name="Google Shape;282;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Company: Creative Minds Foundation</a:t>
                </a:r>
                <a:endParaRPr sz="1100">
                  <a:solidFill>
                    <a:srgbClr val="4A4A52"/>
                  </a:solidFill>
                  <a:latin typeface="Rubik"/>
                  <a:ea typeface="Rubik"/>
                  <a:cs typeface="Rubik"/>
                  <a:sym typeface="Rubik"/>
                </a:endParaRPr>
              </a:p>
            </p:txBody>
          </p:sp>
          <p:sp>
            <p:nvSpPr>
              <p:cNvPr id="283" name="Google Shape;283;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Phone: (555) 678-9012</a:t>
                </a:r>
                <a:endParaRPr sz="1100">
                  <a:solidFill>
                    <a:srgbClr val="4A4A52"/>
                  </a:solidFill>
                  <a:latin typeface="Rubik"/>
                  <a:ea typeface="Rubik"/>
                  <a:cs typeface="Rubik"/>
                  <a:sym typeface="Rubik"/>
                </a:endParaRPr>
              </a:p>
            </p:txBody>
          </p:sp>
        </p:grpSp>
        <p:sp>
          <p:nvSpPr>
            <p:cNvPr id="284" name="Google Shape;284;p16"/>
            <p:cNvSpPr txBox="1"/>
            <p:nvPr/>
          </p:nvSpPr>
          <p:spPr>
            <a:xfrm>
              <a:off x="3534493" y="4334125"/>
              <a:ext cx="35295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Email: amanda.carter@creative.com</a:t>
              </a:r>
              <a:endParaRPr sz="1100">
                <a:solidFill>
                  <a:srgbClr val="4A4A52"/>
                </a:solidFill>
                <a:latin typeface="Rubik"/>
                <a:ea typeface="Rubik"/>
                <a:cs typeface="Rubik"/>
                <a:sym typeface="Rubik"/>
              </a:endParaRPr>
            </a:p>
          </p:txBody>
        </p:sp>
      </p:grpSp>
      <p:sp>
        <p:nvSpPr>
          <p:cNvPr id="285" name="Google Shape;285;p16"/>
          <p:cNvSpPr/>
          <p:nvPr/>
        </p:nvSpPr>
        <p:spPr>
          <a:xfrm>
            <a:off x="3137025" y="4762785"/>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86" name="Google Shape;286;p16"/>
          <p:cNvGrpSpPr/>
          <p:nvPr/>
        </p:nvGrpSpPr>
        <p:grpSpPr>
          <a:xfrm>
            <a:off x="3523970" y="4736293"/>
            <a:ext cx="3540113" cy="962950"/>
            <a:chOff x="3523970" y="3540375"/>
            <a:chExt cx="3540113" cy="962950"/>
          </a:xfrm>
        </p:grpSpPr>
        <p:grpSp>
          <p:nvGrpSpPr>
            <p:cNvPr id="287" name="Google Shape;287;p16"/>
            <p:cNvGrpSpPr/>
            <p:nvPr/>
          </p:nvGrpSpPr>
          <p:grpSpPr>
            <a:xfrm>
              <a:off x="3523970" y="3540375"/>
              <a:ext cx="3540113" cy="368550"/>
              <a:chOff x="435248" y="8063175"/>
              <a:chExt cx="2088809" cy="368550"/>
            </a:xfrm>
          </p:grpSpPr>
          <p:sp>
            <p:nvSpPr>
              <p:cNvPr id="288" name="Google Shape;288;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Laura Patel</a:t>
                </a:r>
                <a:endParaRPr b="1" sz="1100">
                  <a:solidFill>
                    <a:srgbClr val="4A4A52"/>
                  </a:solidFill>
                  <a:latin typeface="Rubik"/>
                  <a:ea typeface="Rubik"/>
                  <a:cs typeface="Rubik"/>
                  <a:sym typeface="Rubik"/>
                </a:endParaRPr>
              </a:p>
            </p:txBody>
          </p:sp>
          <p:sp>
            <p:nvSpPr>
              <p:cNvPr id="289" name="Google Shape;289;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Position: Gallery Assistant	</a:t>
                </a:r>
                <a:endParaRPr sz="1100">
                  <a:solidFill>
                    <a:srgbClr val="4A4A52"/>
                  </a:solidFill>
                  <a:latin typeface="Rubik"/>
                  <a:ea typeface="Rubik"/>
                  <a:cs typeface="Rubik"/>
                  <a:sym typeface="Rubik"/>
                </a:endParaRPr>
              </a:p>
            </p:txBody>
          </p:sp>
        </p:grpSp>
        <p:grpSp>
          <p:nvGrpSpPr>
            <p:cNvPr id="290" name="Google Shape;290;p16"/>
            <p:cNvGrpSpPr/>
            <p:nvPr/>
          </p:nvGrpSpPr>
          <p:grpSpPr>
            <a:xfrm>
              <a:off x="3523970" y="3937250"/>
              <a:ext cx="3540113" cy="368550"/>
              <a:chOff x="435248" y="8063175"/>
              <a:chExt cx="2088809" cy="368550"/>
            </a:xfrm>
          </p:grpSpPr>
          <p:sp>
            <p:nvSpPr>
              <p:cNvPr id="291" name="Google Shape;291;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Company: Unity Gallery</a:t>
                </a:r>
                <a:endParaRPr sz="1100">
                  <a:solidFill>
                    <a:srgbClr val="4A4A52"/>
                  </a:solidFill>
                  <a:latin typeface="Rubik"/>
                  <a:ea typeface="Rubik"/>
                  <a:cs typeface="Rubik"/>
                  <a:sym typeface="Rubik"/>
                </a:endParaRPr>
              </a:p>
            </p:txBody>
          </p:sp>
          <p:sp>
            <p:nvSpPr>
              <p:cNvPr id="292" name="Google Shape;292;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Phone: (555) 890-1234</a:t>
                </a:r>
                <a:endParaRPr sz="1100">
                  <a:solidFill>
                    <a:srgbClr val="4A4A52"/>
                  </a:solidFill>
                  <a:latin typeface="Rubik"/>
                  <a:ea typeface="Rubik"/>
                  <a:cs typeface="Rubik"/>
                  <a:sym typeface="Rubik"/>
                </a:endParaRPr>
              </a:p>
            </p:txBody>
          </p:sp>
        </p:grpSp>
        <p:sp>
          <p:nvSpPr>
            <p:cNvPr id="293" name="Google Shape;293;p16"/>
            <p:cNvSpPr txBox="1"/>
            <p:nvPr/>
          </p:nvSpPr>
          <p:spPr>
            <a:xfrm>
              <a:off x="3534493" y="4334125"/>
              <a:ext cx="35295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Email: Laura.patel@design.com</a:t>
              </a:r>
              <a:endParaRPr sz="1100">
                <a:solidFill>
                  <a:srgbClr val="4A4A52"/>
                </a:solidFill>
                <a:latin typeface="Rubik"/>
                <a:ea typeface="Rubik"/>
                <a:cs typeface="Rubik"/>
                <a:sym typeface="Rubik"/>
              </a:endParaRPr>
            </a:p>
          </p:txBody>
        </p:sp>
      </p:grpSp>
      <p:sp>
        <p:nvSpPr>
          <p:cNvPr id="294" name="Google Shape;294;p16"/>
          <p:cNvSpPr/>
          <p:nvPr/>
        </p:nvSpPr>
        <p:spPr>
          <a:xfrm>
            <a:off x="3137025" y="5966235"/>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95" name="Google Shape;295;p16"/>
          <p:cNvGrpSpPr/>
          <p:nvPr/>
        </p:nvGrpSpPr>
        <p:grpSpPr>
          <a:xfrm>
            <a:off x="3523970" y="5927968"/>
            <a:ext cx="3540113" cy="962950"/>
            <a:chOff x="3523970" y="3540375"/>
            <a:chExt cx="3540113" cy="962950"/>
          </a:xfrm>
        </p:grpSpPr>
        <p:grpSp>
          <p:nvGrpSpPr>
            <p:cNvPr id="296" name="Google Shape;296;p16"/>
            <p:cNvGrpSpPr/>
            <p:nvPr/>
          </p:nvGrpSpPr>
          <p:grpSpPr>
            <a:xfrm>
              <a:off x="3523970" y="3540375"/>
              <a:ext cx="3540113" cy="368550"/>
              <a:chOff x="435248" y="8063175"/>
              <a:chExt cx="2088809" cy="368550"/>
            </a:xfrm>
          </p:grpSpPr>
          <p:sp>
            <p:nvSpPr>
              <p:cNvPr id="297" name="Google Shape;297;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Daniel Ramirez</a:t>
                </a:r>
                <a:endParaRPr b="1" sz="1100">
                  <a:solidFill>
                    <a:srgbClr val="4A4A52"/>
                  </a:solidFill>
                  <a:latin typeface="Rubik"/>
                  <a:ea typeface="Rubik"/>
                  <a:cs typeface="Rubik"/>
                  <a:sym typeface="Rubik"/>
                </a:endParaRPr>
              </a:p>
            </p:txBody>
          </p:sp>
          <p:sp>
            <p:nvSpPr>
              <p:cNvPr id="298" name="Google Shape;298;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Position: Lead Artist</a:t>
                </a:r>
                <a:endParaRPr sz="1100">
                  <a:solidFill>
                    <a:srgbClr val="4A4A52"/>
                  </a:solidFill>
                  <a:latin typeface="Rubik"/>
                  <a:ea typeface="Rubik"/>
                  <a:cs typeface="Rubik"/>
                  <a:sym typeface="Rubik"/>
                </a:endParaRPr>
              </a:p>
            </p:txBody>
          </p:sp>
        </p:grpSp>
        <p:grpSp>
          <p:nvGrpSpPr>
            <p:cNvPr id="299" name="Google Shape;299;p16"/>
            <p:cNvGrpSpPr/>
            <p:nvPr/>
          </p:nvGrpSpPr>
          <p:grpSpPr>
            <a:xfrm>
              <a:off x="3523970" y="3937250"/>
              <a:ext cx="3540113" cy="368550"/>
              <a:chOff x="435248" y="8063175"/>
              <a:chExt cx="2088809" cy="368550"/>
            </a:xfrm>
          </p:grpSpPr>
          <p:sp>
            <p:nvSpPr>
              <p:cNvPr id="300" name="Google Shape;300;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Company: Spectrum Art Studios</a:t>
                </a:r>
                <a:endParaRPr sz="1100">
                  <a:solidFill>
                    <a:srgbClr val="4A4A52"/>
                  </a:solidFill>
                  <a:latin typeface="Rubik"/>
                  <a:ea typeface="Rubik"/>
                  <a:cs typeface="Rubik"/>
                  <a:sym typeface="Rubik"/>
                </a:endParaRPr>
              </a:p>
            </p:txBody>
          </p:sp>
          <p:sp>
            <p:nvSpPr>
              <p:cNvPr id="301" name="Google Shape;301;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Phone: (555) 789-0123</a:t>
                </a:r>
                <a:endParaRPr sz="1100">
                  <a:solidFill>
                    <a:srgbClr val="4A4A52"/>
                  </a:solidFill>
                  <a:latin typeface="Rubik"/>
                  <a:ea typeface="Rubik"/>
                  <a:cs typeface="Rubik"/>
                  <a:sym typeface="Rubik"/>
                </a:endParaRPr>
              </a:p>
            </p:txBody>
          </p:sp>
        </p:grpSp>
        <p:sp>
          <p:nvSpPr>
            <p:cNvPr id="302" name="Google Shape;302;p16"/>
            <p:cNvSpPr txBox="1"/>
            <p:nvPr/>
          </p:nvSpPr>
          <p:spPr>
            <a:xfrm>
              <a:off x="3534493" y="4334125"/>
              <a:ext cx="35295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Email: daniel.ramirez@spectrumart.com</a:t>
              </a:r>
              <a:endParaRPr sz="1100">
                <a:solidFill>
                  <a:srgbClr val="4A4A52"/>
                </a:solidFill>
                <a:latin typeface="Rubik"/>
                <a:ea typeface="Rubik"/>
                <a:cs typeface="Rubik"/>
                <a:sym typeface="Rubik"/>
              </a:endParaRPr>
            </a:p>
          </p:txBody>
        </p:sp>
      </p:grpSp>
      <p:sp>
        <p:nvSpPr>
          <p:cNvPr id="275" name="Google Shape;275;p16"/>
          <p:cNvSpPr/>
          <p:nvPr/>
        </p:nvSpPr>
        <p:spPr>
          <a:xfrm>
            <a:off x="3137025" y="7153060"/>
            <a:ext cx="98100" cy="98400"/>
          </a:xfrm>
          <a:prstGeom prst="diamond">
            <a:avLst/>
          </a:prstGeom>
          <a:solidFill>
            <a:srgbClr val="4A4A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303" name="Google Shape;303;p16"/>
          <p:cNvGrpSpPr/>
          <p:nvPr/>
        </p:nvGrpSpPr>
        <p:grpSpPr>
          <a:xfrm>
            <a:off x="3523970" y="7114793"/>
            <a:ext cx="3540113" cy="962950"/>
            <a:chOff x="3523970" y="3540375"/>
            <a:chExt cx="3540113" cy="962950"/>
          </a:xfrm>
        </p:grpSpPr>
        <p:grpSp>
          <p:nvGrpSpPr>
            <p:cNvPr id="304" name="Google Shape;304;p16"/>
            <p:cNvGrpSpPr/>
            <p:nvPr/>
          </p:nvGrpSpPr>
          <p:grpSpPr>
            <a:xfrm>
              <a:off x="3523970" y="3540375"/>
              <a:ext cx="3540113" cy="368550"/>
              <a:chOff x="435248" y="8063175"/>
              <a:chExt cx="2088809" cy="368550"/>
            </a:xfrm>
          </p:grpSpPr>
          <p:sp>
            <p:nvSpPr>
              <p:cNvPr id="305" name="Google Shape;305;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100">
                    <a:solidFill>
                      <a:srgbClr val="4A4A52"/>
                    </a:solidFill>
                    <a:latin typeface="Rubik"/>
                    <a:ea typeface="Rubik"/>
                    <a:cs typeface="Rubik"/>
                    <a:sym typeface="Rubik"/>
                  </a:rPr>
                  <a:t>Jessica Nguyen</a:t>
                </a:r>
                <a:endParaRPr b="1" sz="1100">
                  <a:solidFill>
                    <a:srgbClr val="4A4A52"/>
                  </a:solidFill>
                  <a:latin typeface="Rubik"/>
                  <a:ea typeface="Rubik"/>
                  <a:cs typeface="Rubik"/>
                  <a:sym typeface="Rubik"/>
                </a:endParaRPr>
              </a:p>
            </p:txBody>
          </p:sp>
          <p:sp>
            <p:nvSpPr>
              <p:cNvPr id="306" name="Google Shape;306;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Position: Art Collector</a:t>
                </a:r>
                <a:endParaRPr sz="1100">
                  <a:solidFill>
                    <a:srgbClr val="4A4A52"/>
                  </a:solidFill>
                  <a:latin typeface="Rubik"/>
                  <a:ea typeface="Rubik"/>
                  <a:cs typeface="Rubik"/>
                  <a:sym typeface="Rubik"/>
                </a:endParaRPr>
              </a:p>
            </p:txBody>
          </p:sp>
        </p:grpSp>
        <p:grpSp>
          <p:nvGrpSpPr>
            <p:cNvPr id="307" name="Google Shape;307;p16"/>
            <p:cNvGrpSpPr/>
            <p:nvPr/>
          </p:nvGrpSpPr>
          <p:grpSpPr>
            <a:xfrm>
              <a:off x="3523970" y="3937250"/>
              <a:ext cx="3540113" cy="368550"/>
              <a:chOff x="435248" y="8063175"/>
              <a:chExt cx="2088809" cy="368550"/>
            </a:xfrm>
          </p:grpSpPr>
          <p:sp>
            <p:nvSpPr>
              <p:cNvPr id="308" name="Google Shape;308;p16"/>
              <p:cNvSpPr txBox="1"/>
              <p:nvPr/>
            </p:nvSpPr>
            <p:spPr>
              <a:xfrm>
                <a:off x="435248" y="806317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Company: Spectrum Art Studios</a:t>
                </a:r>
                <a:endParaRPr sz="1100">
                  <a:solidFill>
                    <a:srgbClr val="4A4A52"/>
                  </a:solidFill>
                  <a:latin typeface="Rubik"/>
                  <a:ea typeface="Rubik"/>
                  <a:cs typeface="Rubik"/>
                  <a:sym typeface="Rubik"/>
                </a:endParaRPr>
              </a:p>
            </p:txBody>
          </p:sp>
          <p:sp>
            <p:nvSpPr>
              <p:cNvPr id="309" name="Google Shape;309;p16"/>
              <p:cNvSpPr txBox="1"/>
              <p:nvPr/>
            </p:nvSpPr>
            <p:spPr>
              <a:xfrm>
                <a:off x="441457" y="8262525"/>
                <a:ext cx="20826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Phone: (555) 012-3456</a:t>
                </a:r>
                <a:endParaRPr sz="1100">
                  <a:solidFill>
                    <a:srgbClr val="4A4A52"/>
                  </a:solidFill>
                  <a:latin typeface="Rubik"/>
                  <a:ea typeface="Rubik"/>
                  <a:cs typeface="Rubik"/>
                  <a:sym typeface="Rubik"/>
                </a:endParaRPr>
              </a:p>
            </p:txBody>
          </p:sp>
        </p:grpSp>
        <p:sp>
          <p:nvSpPr>
            <p:cNvPr id="310" name="Google Shape;310;p16"/>
            <p:cNvSpPr txBox="1"/>
            <p:nvPr/>
          </p:nvSpPr>
          <p:spPr>
            <a:xfrm>
              <a:off x="3534493" y="4334125"/>
              <a:ext cx="3529500" cy="1692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100">
                  <a:solidFill>
                    <a:srgbClr val="4A4A52"/>
                  </a:solidFill>
                  <a:latin typeface="Rubik"/>
                  <a:ea typeface="Rubik"/>
                  <a:cs typeface="Rubik"/>
                  <a:sym typeface="Rubik"/>
                </a:rPr>
                <a:t>Email: jessica.nguyen@example.com</a:t>
              </a:r>
              <a:endParaRPr sz="1100">
                <a:solidFill>
                  <a:srgbClr val="4A4A52"/>
                </a:solidFill>
                <a:latin typeface="Rubik"/>
                <a:ea typeface="Rubik"/>
                <a:cs typeface="Rubik"/>
                <a:sym typeface="Rubik"/>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