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Josefin Sans Medium"/>
      <p:regular r:id="rId7"/>
      <p:bold r:id="rId8"/>
      <p:italic r:id="rId9"/>
      <p:boldItalic r:id="rId10"/>
    </p:embeddedFont>
    <p:embeddedFont>
      <p:font typeface="Quicksand"/>
      <p:regular r:id="rId11"/>
      <p:bold r:id="rId12"/>
    </p:embeddedFont>
    <p:embeddedFont>
      <p:font typeface="Josefin Sans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203">
          <p15:clr>
            <a:srgbClr val="9AA0A6"/>
          </p15:clr>
        </p15:guide>
        <p15:guide id="2" pos="4554">
          <p15:clr>
            <a:srgbClr val="9AA0A6"/>
          </p15:clr>
        </p15:guide>
        <p15:guide id="3" pos="132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03"/>
        <p:guide pos="4554"/>
        <p:guide pos="132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Quicksand-regular.fntdata"/><Relationship Id="rId10" Type="http://schemas.openxmlformats.org/officeDocument/2006/relationships/font" Target="fonts/JosefinSansMedium-boldItalic.fntdata"/><Relationship Id="rId13" Type="http://schemas.openxmlformats.org/officeDocument/2006/relationships/font" Target="fonts/JosefinSans-regular.fntdata"/><Relationship Id="rId12" Type="http://schemas.openxmlformats.org/officeDocument/2006/relationships/font" Target="fonts/Quicksan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efinSansMedium-italic.fntdata"/><Relationship Id="rId15" Type="http://schemas.openxmlformats.org/officeDocument/2006/relationships/font" Target="fonts/JosefinSans-italic.fntdata"/><Relationship Id="rId14" Type="http://schemas.openxmlformats.org/officeDocument/2006/relationships/font" Target="fonts/JosefinSans-bold.fntdata"/><Relationship Id="rId16" Type="http://schemas.openxmlformats.org/officeDocument/2006/relationships/font" Target="fonts/Josefi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JosefinSansMedium-regular.fntdata"/><Relationship Id="rId8" Type="http://schemas.openxmlformats.org/officeDocument/2006/relationships/font" Target="fonts/Josefin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909800" cy="10700100"/>
          </a:xfrm>
          <a:prstGeom prst="rect">
            <a:avLst/>
          </a:prstGeom>
          <a:solidFill>
            <a:srgbClr val="F1F2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290525" y="2909900"/>
            <a:ext cx="1538400" cy="345400"/>
            <a:chOff x="290525" y="2909900"/>
            <a:chExt cx="1538400" cy="345400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290525" y="2909900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INCODOCS Number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290525" y="3086100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INCO-3764-CIRA-5789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58" name="Google Shape;58;p13"/>
          <p:cNvGrpSpPr/>
          <p:nvPr/>
        </p:nvGrpSpPr>
        <p:grpSpPr>
          <a:xfrm>
            <a:off x="290525" y="3440900"/>
            <a:ext cx="1538400" cy="345400"/>
            <a:chOff x="290525" y="2919425"/>
            <a:chExt cx="1538400" cy="345400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290525" y="2919425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BILL OF LADING Nº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290525" y="3095625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SHATSV173288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290525" y="3986213"/>
            <a:ext cx="1538400" cy="345400"/>
            <a:chOff x="290525" y="2905138"/>
            <a:chExt cx="1538400" cy="345400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290525" y="2905138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EXPORTER REFERENCE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290525" y="3081338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DB-12G57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290525" y="4524388"/>
            <a:ext cx="1538400" cy="345400"/>
            <a:chOff x="290525" y="2914663"/>
            <a:chExt cx="1538400" cy="345400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290525" y="2914663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BUYER REFERENCE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290525" y="3090863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T50124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67" name="Google Shape;67;p13"/>
          <p:cNvSpPr txBox="1"/>
          <p:nvPr/>
        </p:nvSpPr>
        <p:spPr>
          <a:xfrm>
            <a:off x="4572013" y="771525"/>
            <a:ext cx="2743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Josefin Sans"/>
                <a:ea typeface="Josefin Sans"/>
                <a:cs typeface="Josefin Sans"/>
                <a:sym typeface="Josefin Sans"/>
              </a:rPr>
              <a:t>Export Packing List</a:t>
            </a:r>
            <a:endParaRPr sz="21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2124096" y="1819300"/>
            <a:ext cx="1862100" cy="849338"/>
            <a:chOff x="2124096" y="1819300"/>
            <a:chExt cx="1862100" cy="849338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2124096" y="1819300"/>
              <a:ext cx="1862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CONSIGNEE: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2124096" y="1991238"/>
              <a:ext cx="1862100" cy="6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The SwrtchGear CO. LTD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Xiao Dong Shan Xiamen Fujian, 36100G 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China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5367371" y="1819300"/>
            <a:ext cx="1862100" cy="849350"/>
            <a:chOff x="2124096" y="1819300"/>
            <a:chExt cx="1862100" cy="84935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2124096" y="1819300"/>
              <a:ext cx="1862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EXPORTER: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2628900" y="1991250"/>
              <a:ext cx="1357200" cy="6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The Electric Shop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1 Plate Street Brisbane. QLO. 4300 Australia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cxnSp>
        <p:nvCxnSpPr>
          <p:cNvPr id="74" name="Google Shape;74;p13"/>
          <p:cNvCxnSpPr/>
          <p:nvPr/>
        </p:nvCxnSpPr>
        <p:spPr>
          <a:xfrm rot="10800000">
            <a:off x="1919400" y="2771775"/>
            <a:ext cx="5319600" cy="0"/>
          </a:xfrm>
          <a:prstGeom prst="straightConnector1">
            <a:avLst/>
          </a:prstGeom>
          <a:noFill/>
          <a:ln cap="flat" cmpd="sng" w="19050">
            <a:solidFill>
              <a:srgbClr val="F1F2ED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5" name="Google Shape;75;p13"/>
          <p:cNvGrpSpPr/>
          <p:nvPr/>
        </p:nvGrpSpPr>
        <p:grpSpPr>
          <a:xfrm>
            <a:off x="2124100" y="2895613"/>
            <a:ext cx="1538400" cy="345400"/>
            <a:chOff x="309575" y="2895613"/>
            <a:chExt cx="1538400" cy="3454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309575" y="2895613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METHOD OF DISPATCH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309575" y="3071813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Sea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2124100" y="3440900"/>
            <a:ext cx="1538400" cy="345400"/>
            <a:chOff x="309575" y="2881325"/>
            <a:chExt cx="1538400" cy="345400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309575" y="2881325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VESSEL/AIRCRAFT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309575" y="3057525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Seamax Stanford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2124100" y="3986213"/>
            <a:ext cx="1538400" cy="345400"/>
            <a:chOff x="309575" y="2895613"/>
            <a:chExt cx="1538400" cy="345400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309575" y="2895613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PORT OF LOADING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309575" y="3071813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Brisbane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2124100" y="4524388"/>
            <a:ext cx="1538400" cy="345400"/>
            <a:chOff x="309575" y="2895613"/>
            <a:chExt cx="1538400" cy="345400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309575" y="2895613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PORT OF DISCHARGE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309575" y="3071813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Shanghai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4972063" y="2895613"/>
            <a:ext cx="1538400" cy="345400"/>
            <a:chOff x="309575" y="2895613"/>
            <a:chExt cx="1538400" cy="34540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309575" y="2895613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TYPE OF SHIPMENT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309575" y="3071813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FCL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4972063" y="3440900"/>
            <a:ext cx="1538400" cy="345400"/>
            <a:chOff x="309575" y="2881325"/>
            <a:chExt cx="1538400" cy="345400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309575" y="2881325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VOYAGE Nº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309575" y="3057525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G38E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4972063" y="3986213"/>
            <a:ext cx="1538400" cy="345400"/>
            <a:chOff x="309575" y="2895613"/>
            <a:chExt cx="1538400" cy="3454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309575" y="2895613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DATE OF DEPARTURE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309575" y="3071813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22 JUN 2025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4972063" y="4524388"/>
            <a:ext cx="1538400" cy="345400"/>
            <a:chOff x="309575" y="2895613"/>
            <a:chExt cx="1538400" cy="345400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309575" y="2895613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FINAL DESTINATION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309575" y="3071813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Shanghai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cxnSp>
        <p:nvCxnSpPr>
          <p:cNvPr id="99" name="Google Shape;99;p13"/>
          <p:cNvCxnSpPr/>
          <p:nvPr/>
        </p:nvCxnSpPr>
        <p:spPr>
          <a:xfrm rot="10800000">
            <a:off x="1919400" y="4962525"/>
            <a:ext cx="5319600" cy="0"/>
          </a:xfrm>
          <a:prstGeom prst="straightConnector1">
            <a:avLst/>
          </a:prstGeom>
          <a:noFill/>
          <a:ln cap="flat" cmpd="sng" w="19050">
            <a:solidFill>
              <a:srgbClr val="F1F2E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" name="Google Shape;100;p13"/>
          <p:cNvSpPr txBox="1"/>
          <p:nvPr/>
        </p:nvSpPr>
        <p:spPr>
          <a:xfrm>
            <a:off x="2124100" y="5163775"/>
            <a:ext cx="80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Josefin Sans Medium"/>
                <a:ea typeface="Josefin Sans Medium"/>
                <a:cs typeface="Josefin Sans Medium"/>
                <a:sym typeface="Josefin Sans Medium"/>
              </a:rPr>
              <a:t>Container Nº</a:t>
            </a:r>
            <a:endParaRPr sz="900"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2124100" y="5573338"/>
            <a:ext cx="80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Quicksand"/>
                <a:ea typeface="Quicksand"/>
                <a:cs typeface="Quicksand"/>
                <a:sym typeface="Quicksand"/>
              </a:rPr>
              <a:t>TFCU45G789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2938525" y="5163775"/>
            <a:ext cx="543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Josefin Sans Medium"/>
                <a:ea typeface="Josefin Sans Medium"/>
                <a:cs typeface="Josefin Sans Medium"/>
                <a:sym typeface="Josefin Sans Medium"/>
              </a:rPr>
              <a:t>Seal Nº</a:t>
            </a:r>
            <a:endParaRPr sz="900"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2957575" y="5573349"/>
            <a:ext cx="543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Quicksand"/>
                <a:ea typeface="Quicksand"/>
                <a:cs typeface="Quicksand"/>
                <a:sym typeface="Quicksand"/>
              </a:rPr>
              <a:t>2153G5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3510100" y="5151869"/>
            <a:ext cx="1281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Josefin Sans Medium"/>
                <a:ea typeface="Josefin Sans Medium"/>
                <a:cs typeface="Josefin Sans Medium"/>
                <a:sym typeface="Josefin Sans Medium"/>
              </a:rPr>
              <a:t>Description</a:t>
            </a:r>
            <a:r>
              <a:rPr lang="ru" sz="900">
                <a:latin typeface="Josefin Sans Medium"/>
                <a:ea typeface="Josefin Sans Medium"/>
                <a:cs typeface="Josefin Sans Medium"/>
                <a:sym typeface="Josefin Sans Medium"/>
              </a:rPr>
              <a:t> of goods</a:t>
            </a:r>
            <a:endParaRPr sz="900"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3510100" y="5425713"/>
            <a:ext cx="128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latin typeface="Quicksand"/>
                <a:ea typeface="Quicksand"/>
                <a:cs typeface="Quicksand"/>
                <a:sym typeface="Quicksand"/>
              </a:rPr>
              <a:t>Light Bulb</a:t>
            </a:r>
            <a:r>
              <a:rPr lang="ru" sz="900">
                <a:latin typeface="Quicksand"/>
                <a:ea typeface="Quicksand"/>
                <a:cs typeface="Quicksand"/>
                <a:sym typeface="Quicksand"/>
              </a:rPr>
              <a:t> 2 x 37 watt Elecwire 20m 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latin typeface="Quicksand"/>
                <a:ea typeface="Quicksand"/>
                <a:cs typeface="Quicksand"/>
                <a:sym typeface="Quicksand"/>
              </a:rPr>
              <a:t>Cable wire 40m	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4968550" y="5088850"/>
            <a:ext cx="59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Josefin Sans Medium"/>
                <a:ea typeface="Josefin Sans Medium"/>
                <a:cs typeface="Josefin Sans Medium"/>
                <a:sym typeface="Josefin Sans Medium"/>
              </a:rPr>
              <a:t>No of Packages</a:t>
            </a:r>
            <a:endParaRPr sz="900"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5056000" y="5573350"/>
            <a:ext cx="421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Quicksand"/>
                <a:ea typeface="Quicksand"/>
                <a:cs typeface="Quicksand"/>
                <a:sym typeface="Quicksand"/>
              </a:rPr>
              <a:t>245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5537650" y="5088850"/>
            <a:ext cx="672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Josefin Sans Medium"/>
                <a:ea typeface="Josefin Sans Medium"/>
                <a:cs typeface="Josefin Sans Medium"/>
                <a:sym typeface="Josefin Sans Medium"/>
              </a:rPr>
              <a:t>Net Weight (kg)</a:t>
            </a:r>
            <a:endParaRPr sz="900"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5663225" y="5573350"/>
            <a:ext cx="421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Quicksand"/>
                <a:ea typeface="Quicksand"/>
                <a:cs typeface="Quicksand"/>
                <a:sym typeface="Quicksand"/>
              </a:rPr>
              <a:t>1730.00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6210250" y="5088850"/>
            <a:ext cx="672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Josefin Sans Medium"/>
                <a:ea typeface="Josefin Sans Medium"/>
                <a:cs typeface="Josefin Sans Medium"/>
                <a:sym typeface="Josefin Sans Medium"/>
              </a:rPr>
              <a:t>Gross Weight (kg)</a:t>
            </a:r>
            <a:endParaRPr sz="900"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6335825" y="5573350"/>
            <a:ext cx="421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Quicksand"/>
                <a:ea typeface="Quicksand"/>
                <a:cs typeface="Quicksand"/>
                <a:sym typeface="Quicksand"/>
              </a:rPr>
              <a:t>1820.00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6863773" y="5088850"/>
            <a:ext cx="427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Josefin Sans Medium"/>
                <a:ea typeface="Josefin Sans Medium"/>
                <a:cs typeface="Josefin Sans Medium"/>
                <a:sym typeface="Josefin Sans Medium"/>
              </a:rPr>
              <a:t>Cube</a:t>
            </a:r>
            <a:endParaRPr sz="900">
              <a:latin typeface="Josefin Sans Medium"/>
              <a:ea typeface="Josefin Sans Medium"/>
              <a:cs typeface="Josefin Sans Medium"/>
              <a:sym typeface="Josefin Sans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Josefin Sans Medium"/>
                <a:ea typeface="Josefin Sans Medium"/>
                <a:cs typeface="Josefin Sans Medium"/>
                <a:sym typeface="Josefin Sans Medium"/>
              </a:rPr>
              <a:t>(m³)</a:t>
            </a:r>
            <a:endParaRPr sz="900"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6866856" y="5573350"/>
            <a:ext cx="421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Quicksand"/>
                <a:ea typeface="Quicksand"/>
                <a:cs typeface="Quicksand"/>
                <a:sym typeface="Quicksand"/>
              </a:rPr>
              <a:t>23.15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114" name="Google Shape;114;p13"/>
          <p:cNvCxnSpPr/>
          <p:nvPr/>
        </p:nvCxnSpPr>
        <p:spPr>
          <a:xfrm rot="10800000">
            <a:off x="1919400" y="8305775"/>
            <a:ext cx="5319600" cy="0"/>
          </a:xfrm>
          <a:prstGeom prst="straightConnector1">
            <a:avLst/>
          </a:prstGeom>
          <a:noFill/>
          <a:ln cap="flat" cmpd="sng" w="19050">
            <a:solidFill>
              <a:srgbClr val="F1F2ED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15" name="Google Shape;115;p13"/>
          <p:cNvGrpSpPr/>
          <p:nvPr/>
        </p:nvGrpSpPr>
        <p:grpSpPr>
          <a:xfrm>
            <a:off x="2124100" y="8427425"/>
            <a:ext cx="1781100" cy="345388"/>
            <a:chOff x="309575" y="2895625"/>
            <a:chExt cx="1781100" cy="345388"/>
          </a:xfrm>
        </p:grpSpPr>
        <p:sp>
          <p:nvSpPr>
            <p:cNvPr id="116" name="Google Shape;116;p13"/>
            <p:cNvSpPr txBox="1"/>
            <p:nvPr/>
          </p:nvSpPr>
          <p:spPr>
            <a:xfrm>
              <a:off x="309575" y="2895625"/>
              <a:ext cx="1781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ADDITIONAL INFORMATION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309575" y="3071813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Please note fragile.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4972103" y="8427425"/>
            <a:ext cx="2343137" cy="345400"/>
            <a:chOff x="309575" y="2895613"/>
            <a:chExt cx="1538400" cy="345400"/>
          </a:xfrm>
        </p:grpSpPr>
        <p:sp>
          <p:nvSpPr>
            <p:cNvPr id="119" name="Google Shape;119;p13"/>
            <p:cNvSpPr txBox="1"/>
            <p:nvPr/>
          </p:nvSpPr>
          <p:spPr>
            <a:xfrm>
              <a:off x="309575" y="2895613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PLACE AND DATE OF ISSUE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309575" y="3071813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Brisbane	              21 JUN 2025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21" name="Google Shape;121;p13"/>
          <p:cNvGrpSpPr/>
          <p:nvPr/>
        </p:nvGrpSpPr>
        <p:grpSpPr>
          <a:xfrm>
            <a:off x="4972103" y="8975125"/>
            <a:ext cx="2343137" cy="345400"/>
            <a:chOff x="309575" y="2895613"/>
            <a:chExt cx="1538400" cy="345400"/>
          </a:xfrm>
        </p:grpSpPr>
        <p:sp>
          <p:nvSpPr>
            <p:cNvPr id="122" name="Google Shape;122;p13"/>
            <p:cNvSpPr txBox="1"/>
            <p:nvPr/>
          </p:nvSpPr>
          <p:spPr>
            <a:xfrm>
              <a:off x="309575" y="2895613"/>
              <a:ext cx="1538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SIGNATORY COMPANY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123" name="Google Shape;123;p13"/>
            <p:cNvSpPr txBox="1"/>
            <p:nvPr/>
          </p:nvSpPr>
          <p:spPr>
            <a:xfrm>
              <a:off x="309575" y="3071813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The Electric Shop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24" name="Google Shape;124;p13"/>
          <p:cNvGrpSpPr/>
          <p:nvPr/>
        </p:nvGrpSpPr>
        <p:grpSpPr>
          <a:xfrm>
            <a:off x="2124087" y="9965595"/>
            <a:ext cx="2290673" cy="345388"/>
            <a:chOff x="309575" y="2895625"/>
            <a:chExt cx="1781100" cy="345388"/>
          </a:xfrm>
        </p:grpSpPr>
        <p:sp>
          <p:nvSpPr>
            <p:cNvPr id="125" name="Google Shape;125;p13"/>
            <p:cNvSpPr txBox="1"/>
            <p:nvPr/>
          </p:nvSpPr>
          <p:spPr>
            <a:xfrm>
              <a:off x="309575" y="2895625"/>
              <a:ext cx="1781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Josefin Sans Medium"/>
                  <a:ea typeface="Josefin Sans Medium"/>
                  <a:cs typeface="Josefin Sans Medium"/>
                  <a:sym typeface="Josefin Sans Medium"/>
                </a:rPr>
                <a:t>NAME OF AUTHORIZED SIGNATORY</a:t>
              </a:r>
              <a:endParaRPr sz="900">
                <a:latin typeface="Josefin Sans Medium"/>
                <a:ea typeface="Josefin Sans Medium"/>
                <a:cs typeface="Josefin Sans Medium"/>
                <a:sym typeface="Josefin Sans Medium"/>
              </a:endParaRPr>
            </a:p>
          </p:txBody>
        </p:sp>
        <p:sp>
          <p:nvSpPr>
            <p:cNvPr id="126" name="Google Shape;126;p13"/>
            <p:cNvSpPr txBox="1"/>
            <p:nvPr/>
          </p:nvSpPr>
          <p:spPr>
            <a:xfrm>
              <a:off x="309575" y="3071813"/>
              <a:ext cx="1538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91425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Quicksand"/>
                  <a:ea typeface="Quicksand"/>
                  <a:cs typeface="Quicksand"/>
                  <a:sym typeface="Quicksand"/>
                </a:rPr>
                <a:t>John Canon</a:t>
              </a:r>
              <a:endParaRPr sz="11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27" name="Google Shape;127;p13"/>
          <p:cNvSpPr txBox="1"/>
          <p:nvPr/>
        </p:nvSpPr>
        <p:spPr>
          <a:xfrm>
            <a:off x="4968562" y="9965595"/>
            <a:ext cx="2290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Josefin Sans Medium"/>
                <a:ea typeface="Josefin Sans Medium"/>
                <a:cs typeface="Josefin Sans Medium"/>
                <a:sym typeface="Josefin Sans Medium"/>
              </a:rPr>
              <a:t>SIGNATURE</a:t>
            </a:r>
            <a:endParaRPr sz="900">
              <a:latin typeface="Josefin Sans Medium"/>
              <a:ea typeface="Josefin Sans Medium"/>
              <a:cs typeface="Josefin Sans Medium"/>
              <a:sym typeface="Josefin Sans Medium"/>
            </a:endParaRPr>
          </a:p>
        </p:txBody>
      </p:sp>
      <p:cxnSp>
        <p:nvCxnSpPr>
          <p:cNvPr id="128" name="Google Shape;128;p13"/>
          <p:cNvCxnSpPr/>
          <p:nvPr/>
        </p:nvCxnSpPr>
        <p:spPr>
          <a:xfrm rot="10800000">
            <a:off x="4976700" y="10286975"/>
            <a:ext cx="22623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29" name="Google Shape;12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675" y="929981"/>
            <a:ext cx="661975" cy="82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