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Open Sans Medium"/>
      <p:regular r:id="rId7"/>
      <p:bold r:id="rId8"/>
      <p:italic r:id="rId9"/>
      <p:boldItalic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454">
          <p15:clr>
            <a:srgbClr val="747775"/>
          </p15:clr>
        </p15:guide>
        <p15:guide id="2" pos="4309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54"/>
        <p:guide pos="4309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font" Target="fonts/OpenSansMedium-boldItalic.fntdata"/><Relationship Id="rId9" Type="http://schemas.openxmlformats.org/officeDocument/2006/relationships/font" Target="fonts/OpenSansMedium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OpenSansMedium-regular.fntdata"/><Relationship Id="rId8" Type="http://schemas.openxmlformats.org/officeDocument/2006/relationships/font" Target="fonts/OpenSansMedium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-1071520" y="-784725"/>
            <a:ext cx="9914907" cy="12525950"/>
            <a:chOff x="-1071520" y="-784725"/>
            <a:chExt cx="9914907" cy="12525950"/>
          </a:xfrm>
        </p:grpSpPr>
        <p:sp>
          <p:nvSpPr>
            <p:cNvPr id="55" name="Google Shape;55;p13"/>
            <p:cNvSpPr/>
            <p:nvPr/>
          </p:nvSpPr>
          <p:spPr>
            <a:xfrm rot="-5400000">
              <a:off x="6817488" y="2436744"/>
              <a:ext cx="2025900" cy="2025900"/>
            </a:xfrm>
            <a:prstGeom prst="arc">
              <a:avLst>
                <a:gd fmla="val 11659511" name="adj1"/>
                <a:gd fmla="val 20777985" name="adj2"/>
              </a:avLst>
            </a:prstGeom>
            <a:noFill/>
            <a:ln cap="flat" cmpd="sng" w="28575">
              <a:solidFill>
                <a:srgbClr val="F2E2D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13"/>
            <p:cNvSpPr/>
            <p:nvPr/>
          </p:nvSpPr>
          <p:spPr>
            <a:xfrm rot="10800000">
              <a:off x="749125" y="-784725"/>
              <a:ext cx="1122600" cy="1122600"/>
            </a:xfrm>
            <a:prstGeom prst="arc">
              <a:avLst>
                <a:gd fmla="val 11659511" name="adj1"/>
                <a:gd fmla="val 20777985" name="adj2"/>
              </a:avLst>
            </a:prstGeom>
            <a:noFill/>
            <a:ln cap="flat" cmpd="sng" w="28575">
              <a:solidFill>
                <a:srgbClr val="F8EFE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13"/>
            <p:cNvSpPr/>
            <p:nvPr/>
          </p:nvSpPr>
          <p:spPr>
            <a:xfrm rot="4499811">
              <a:off x="-865077" y="9697968"/>
              <a:ext cx="1836814" cy="1836814"/>
            </a:xfrm>
            <a:prstGeom prst="arc">
              <a:avLst>
                <a:gd fmla="val 11378355" name="adj1"/>
                <a:gd fmla="val 17528002" name="adj2"/>
              </a:avLst>
            </a:prstGeom>
            <a:noFill/>
            <a:ln cap="flat" cmpd="sng" w="38100">
              <a:solidFill>
                <a:srgbClr val="E3E6E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58" name="Google Shape;58;p13"/>
          <p:cNvCxnSpPr/>
          <p:nvPr/>
        </p:nvCxnSpPr>
        <p:spPr>
          <a:xfrm>
            <a:off x="724300" y="1442325"/>
            <a:ext cx="6111900" cy="0"/>
          </a:xfrm>
          <a:prstGeom prst="straightConnector1">
            <a:avLst/>
          </a:prstGeom>
          <a:noFill/>
          <a:ln cap="flat" cmpd="sng" w="38100">
            <a:solidFill>
              <a:srgbClr val="BEC5C8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9" name="Google Shape;59;p13"/>
          <p:cNvSpPr txBox="1"/>
          <p:nvPr/>
        </p:nvSpPr>
        <p:spPr>
          <a:xfrm>
            <a:off x="668423" y="596014"/>
            <a:ext cx="4662300" cy="6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 sz="4100">
                <a:latin typeface="Open Sans Medium"/>
                <a:ea typeface="Open Sans Medium"/>
                <a:cs typeface="Open Sans Medium"/>
                <a:sym typeface="Open Sans Medium"/>
              </a:rPr>
              <a:t>EXCUSE LETTER</a:t>
            </a:r>
            <a:endParaRPr sz="4100"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grpSp>
        <p:nvGrpSpPr>
          <p:cNvPr id="60" name="Google Shape;60;p13"/>
          <p:cNvGrpSpPr/>
          <p:nvPr/>
        </p:nvGrpSpPr>
        <p:grpSpPr>
          <a:xfrm>
            <a:off x="707025" y="1892475"/>
            <a:ext cx="2165400" cy="1372390"/>
            <a:chOff x="707025" y="1892475"/>
            <a:chExt cx="2165400" cy="1372390"/>
          </a:xfrm>
        </p:grpSpPr>
        <p:sp>
          <p:nvSpPr>
            <p:cNvPr id="61" name="Google Shape;61;p13"/>
            <p:cNvSpPr txBox="1"/>
            <p:nvPr/>
          </p:nvSpPr>
          <p:spPr>
            <a:xfrm>
              <a:off x="707025" y="1892475"/>
              <a:ext cx="216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100">
                  <a:latin typeface="Open Sans Medium"/>
                  <a:ea typeface="Open Sans Medium"/>
                  <a:cs typeface="Open Sans Medium"/>
                  <a:sym typeface="Open Sans Medium"/>
                </a:rPr>
                <a:t>Lurline Goodwin</a:t>
              </a:r>
              <a:endParaRPr sz="1100">
                <a:latin typeface="Open Sans Medium"/>
                <a:ea typeface="Open Sans Medium"/>
                <a:cs typeface="Open Sans Medium"/>
                <a:sym typeface="Open Sans Medium"/>
              </a:endParaRPr>
            </a:p>
          </p:txBody>
        </p:sp>
        <p:sp>
          <p:nvSpPr>
            <p:cNvPr id="62" name="Google Shape;62;p13"/>
            <p:cNvSpPr txBox="1"/>
            <p:nvPr/>
          </p:nvSpPr>
          <p:spPr>
            <a:xfrm>
              <a:off x="707025" y="2133113"/>
              <a:ext cx="216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100">
                  <a:latin typeface="Open Sans Medium"/>
                  <a:ea typeface="Open Sans Medium"/>
                  <a:cs typeface="Open Sans Medium"/>
                  <a:sym typeface="Open Sans Medium"/>
                </a:rPr>
                <a:t>94859 Tobin Cliff</a:t>
              </a:r>
              <a:endParaRPr sz="1100">
                <a:latin typeface="Open Sans Medium"/>
                <a:ea typeface="Open Sans Medium"/>
                <a:cs typeface="Open Sans Medium"/>
                <a:sym typeface="Open Sans Medium"/>
              </a:endParaRPr>
            </a:p>
          </p:txBody>
        </p:sp>
        <p:sp>
          <p:nvSpPr>
            <p:cNvPr id="63" name="Google Shape;63;p13"/>
            <p:cNvSpPr txBox="1"/>
            <p:nvPr/>
          </p:nvSpPr>
          <p:spPr>
            <a:xfrm>
              <a:off x="707025" y="2373751"/>
              <a:ext cx="216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100">
                  <a:latin typeface="Open Sans Medium"/>
                  <a:ea typeface="Open Sans Medium"/>
                  <a:cs typeface="Open Sans Medium"/>
                  <a:sym typeface="Open Sans Medium"/>
                </a:rPr>
                <a:t>Virgiebury,Texas, 23966</a:t>
              </a:r>
              <a:endParaRPr sz="1100">
                <a:latin typeface="Open Sans Medium"/>
                <a:ea typeface="Open Sans Medium"/>
                <a:cs typeface="Open Sans Medium"/>
                <a:sym typeface="Open Sans Medium"/>
              </a:endParaRPr>
            </a:p>
          </p:txBody>
        </p:sp>
        <p:sp>
          <p:nvSpPr>
            <p:cNvPr id="64" name="Google Shape;64;p13"/>
            <p:cNvSpPr txBox="1"/>
            <p:nvPr/>
          </p:nvSpPr>
          <p:spPr>
            <a:xfrm>
              <a:off x="707025" y="2614389"/>
              <a:ext cx="216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100">
                  <a:latin typeface="Open Sans Medium"/>
                  <a:ea typeface="Open Sans Medium"/>
                  <a:cs typeface="Open Sans Medium"/>
                  <a:sym typeface="Open Sans Medium"/>
                </a:rPr>
                <a:t>lurlinegoodwin@ltd</a:t>
              </a:r>
              <a:endParaRPr sz="1100">
                <a:latin typeface="Open Sans Medium"/>
                <a:ea typeface="Open Sans Medium"/>
                <a:cs typeface="Open Sans Medium"/>
                <a:sym typeface="Open Sans Medium"/>
              </a:endParaRPr>
            </a:p>
          </p:txBody>
        </p:sp>
        <p:sp>
          <p:nvSpPr>
            <p:cNvPr id="65" name="Google Shape;65;p13"/>
            <p:cNvSpPr txBox="1"/>
            <p:nvPr/>
          </p:nvSpPr>
          <p:spPr>
            <a:xfrm>
              <a:off x="707025" y="2855027"/>
              <a:ext cx="216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100">
                  <a:latin typeface="Open Sans Medium"/>
                  <a:ea typeface="Open Sans Medium"/>
                  <a:cs typeface="Open Sans Medium"/>
                  <a:sym typeface="Open Sans Medium"/>
                </a:rPr>
                <a:t>+1-012-356-7890</a:t>
              </a:r>
              <a:endParaRPr sz="1100">
                <a:latin typeface="Open Sans Medium"/>
                <a:ea typeface="Open Sans Medium"/>
                <a:cs typeface="Open Sans Medium"/>
                <a:sym typeface="Open Sans Medium"/>
              </a:endParaRPr>
            </a:p>
          </p:txBody>
        </p:sp>
        <p:sp>
          <p:nvSpPr>
            <p:cNvPr id="66" name="Google Shape;66;p13"/>
            <p:cNvSpPr txBox="1"/>
            <p:nvPr/>
          </p:nvSpPr>
          <p:spPr>
            <a:xfrm>
              <a:off x="707025" y="3095665"/>
              <a:ext cx="216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100">
                  <a:latin typeface="Open Sans Medium"/>
                  <a:ea typeface="Open Sans Medium"/>
                  <a:cs typeface="Open Sans Medium"/>
                  <a:sym typeface="Open Sans Medium"/>
                </a:rPr>
                <a:t>02/27/2025</a:t>
              </a:r>
              <a:endParaRPr sz="1100">
                <a:latin typeface="Open Sans Medium"/>
                <a:ea typeface="Open Sans Medium"/>
                <a:cs typeface="Open Sans Medium"/>
                <a:sym typeface="Open Sans Medium"/>
              </a:endParaRPr>
            </a:p>
          </p:txBody>
        </p:sp>
      </p:grpSp>
      <p:grpSp>
        <p:nvGrpSpPr>
          <p:cNvPr id="67" name="Google Shape;67;p13"/>
          <p:cNvGrpSpPr/>
          <p:nvPr/>
        </p:nvGrpSpPr>
        <p:grpSpPr>
          <a:xfrm>
            <a:off x="707021" y="3554102"/>
            <a:ext cx="2929137" cy="904576"/>
            <a:chOff x="707025" y="1892475"/>
            <a:chExt cx="2165400" cy="904576"/>
          </a:xfrm>
        </p:grpSpPr>
        <p:sp>
          <p:nvSpPr>
            <p:cNvPr id="68" name="Google Shape;68;p13"/>
            <p:cNvSpPr txBox="1"/>
            <p:nvPr/>
          </p:nvSpPr>
          <p:spPr>
            <a:xfrm>
              <a:off x="707025" y="1892475"/>
              <a:ext cx="216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100">
                  <a:latin typeface="Open Sans Medium"/>
                  <a:ea typeface="Open Sans Medium"/>
                  <a:cs typeface="Open Sans Medium"/>
                  <a:sym typeface="Open Sans Medium"/>
                </a:rPr>
                <a:t>Deanna Olson</a:t>
              </a:r>
              <a:endParaRPr sz="1100">
                <a:latin typeface="Open Sans Medium"/>
                <a:ea typeface="Open Sans Medium"/>
                <a:cs typeface="Open Sans Medium"/>
                <a:sym typeface="Open Sans Medium"/>
              </a:endParaRPr>
            </a:p>
          </p:txBody>
        </p:sp>
        <p:sp>
          <p:nvSpPr>
            <p:cNvPr id="69" name="Google Shape;69;p13"/>
            <p:cNvSpPr txBox="1"/>
            <p:nvPr/>
          </p:nvSpPr>
          <p:spPr>
            <a:xfrm>
              <a:off x="707025" y="2133113"/>
              <a:ext cx="216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100">
                  <a:latin typeface="Open Sans Medium"/>
                  <a:ea typeface="Open Sans Medium"/>
                  <a:cs typeface="Open Sans Medium"/>
                  <a:sym typeface="Open Sans Medium"/>
                </a:rPr>
                <a:t>[Recipient's Position/Organization]</a:t>
              </a:r>
              <a:endParaRPr sz="1100">
                <a:latin typeface="Open Sans Medium"/>
                <a:ea typeface="Open Sans Medium"/>
                <a:cs typeface="Open Sans Medium"/>
                <a:sym typeface="Open Sans Medium"/>
              </a:endParaRPr>
            </a:p>
          </p:txBody>
        </p:sp>
        <p:sp>
          <p:nvSpPr>
            <p:cNvPr id="70" name="Google Shape;70;p13"/>
            <p:cNvSpPr txBox="1"/>
            <p:nvPr/>
          </p:nvSpPr>
          <p:spPr>
            <a:xfrm>
              <a:off x="707025" y="2373751"/>
              <a:ext cx="2165400" cy="42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100">
                  <a:latin typeface="Open Sans Medium"/>
                  <a:ea typeface="Open Sans Medium"/>
                  <a:cs typeface="Open Sans Medium"/>
                  <a:sym typeface="Open Sans Medium"/>
                </a:rPr>
                <a:t>5644 Wunsch Walks</a:t>
              </a:r>
              <a:endParaRPr sz="1100">
                <a:latin typeface="Open Sans Medium"/>
                <a:ea typeface="Open Sans Medium"/>
                <a:cs typeface="Open Sans Medium"/>
                <a:sym typeface="Open Sans Medium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100">
                  <a:latin typeface="Open Sans Medium"/>
                  <a:ea typeface="Open Sans Medium"/>
                  <a:cs typeface="Open Sans Medium"/>
                  <a:sym typeface="Open Sans Medium"/>
                </a:rPr>
                <a:t>Virgiebury,Texas, 5248</a:t>
              </a:r>
              <a:endParaRPr sz="1100">
                <a:latin typeface="Open Sans Medium"/>
                <a:ea typeface="Open Sans Medium"/>
                <a:cs typeface="Open Sans Medium"/>
                <a:sym typeface="Open Sans Medium"/>
              </a:endParaRPr>
            </a:p>
          </p:txBody>
        </p:sp>
      </p:grpSp>
      <p:grpSp>
        <p:nvGrpSpPr>
          <p:cNvPr id="71" name="Google Shape;71;p13"/>
          <p:cNvGrpSpPr/>
          <p:nvPr/>
        </p:nvGrpSpPr>
        <p:grpSpPr>
          <a:xfrm>
            <a:off x="707021" y="4819477"/>
            <a:ext cx="6132909" cy="4767636"/>
            <a:chOff x="707021" y="4819477"/>
            <a:chExt cx="6132909" cy="4767636"/>
          </a:xfrm>
        </p:grpSpPr>
        <p:sp>
          <p:nvSpPr>
            <p:cNvPr id="72" name="Google Shape;72;p13"/>
            <p:cNvSpPr txBox="1"/>
            <p:nvPr/>
          </p:nvSpPr>
          <p:spPr>
            <a:xfrm>
              <a:off x="707021" y="4819477"/>
              <a:ext cx="29292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100">
                  <a:latin typeface="Open Sans Medium"/>
                  <a:ea typeface="Open Sans Medium"/>
                  <a:cs typeface="Open Sans Medium"/>
                  <a:sym typeface="Open Sans Medium"/>
                </a:rPr>
                <a:t>Dear Deanna Olson</a:t>
              </a:r>
              <a:endParaRPr sz="1100">
                <a:latin typeface="Open Sans Medium"/>
                <a:ea typeface="Open Sans Medium"/>
                <a:cs typeface="Open Sans Medium"/>
                <a:sym typeface="Open Sans Medium"/>
              </a:endParaRPr>
            </a:p>
          </p:txBody>
        </p:sp>
        <p:sp>
          <p:nvSpPr>
            <p:cNvPr id="73" name="Google Shape;73;p13"/>
            <p:cNvSpPr txBox="1"/>
            <p:nvPr/>
          </p:nvSpPr>
          <p:spPr>
            <a:xfrm>
              <a:off x="707030" y="5309875"/>
              <a:ext cx="6132900" cy="336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4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uk" sz="1100">
                  <a:solidFill>
                    <a:srgbClr val="535353"/>
                  </a:solidFill>
                  <a:latin typeface="Open Sans Medium"/>
                  <a:ea typeface="Open Sans Medium"/>
                  <a:cs typeface="Open Sans Medium"/>
                  <a:sym typeface="Open Sans Medium"/>
                </a:rPr>
                <a:t>I am writing to formally request an excuse from [describe the event or obligation you are seeking an excuse from, e.g., work, school, etc.] on [date(s)]. Due to [explain the reason for your absence, such as illness, family emergency, etc.], I am unable to fulfill my duties or attend the [mention the specific event or obligation].</a:t>
              </a:r>
              <a:endParaRPr sz="1100">
                <a:solidFill>
                  <a:srgbClr val="535353"/>
                </a:solidFill>
                <a:latin typeface="Open Sans Medium"/>
                <a:ea typeface="Open Sans Medium"/>
                <a:cs typeface="Open Sans Medium"/>
                <a:sym typeface="Open Sans Medium"/>
              </a:endParaRPr>
            </a:p>
            <a:p>
              <a:pPr indent="0" lvl="0" marL="0" rtl="0" algn="l">
                <a:lnSpc>
                  <a:spcPct val="14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t/>
              </a:r>
              <a:endParaRPr sz="1100">
                <a:solidFill>
                  <a:srgbClr val="535353"/>
                </a:solidFill>
                <a:latin typeface="Open Sans Medium"/>
                <a:ea typeface="Open Sans Medium"/>
                <a:cs typeface="Open Sans Medium"/>
                <a:sym typeface="Open Sans Medium"/>
              </a:endParaRPr>
            </a:p>
            <a:p>
              <a:pPr indent="0" lvl="0" marL="0" rtl="0" algn="l">
                <a:lnSpc>
                  <a:spcPct val="14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uk" sz="1100">
                  <a:solidFill>
                    <a:srgbClr val="535353"/>
                  </a:solidFill>
                  <a:latin typeface="Open Sans Medium"/>
                  <a:ea typeface="Open Sans Medium"/>
                  <a:cs typeface="Open Sans Medium"/>
                  <a:sym typeface="Open Sans Medium"/>
                </a:rPr>
                <a:t>I apologize for any inconvenience my absence may cause, and I assure you that I will [mention any steps you will take to mitigate the impact of your absence, such as completing tasks beforehand, arranging coverage, etc.].</a:t>
              </a:r>
              <a:endParaRPr sz="1100">
                <a:solidFill>
                  <a:srgbClr val="535353"/>
                </a:solidFill>
                <a:latin typeface="Open Sans Medium"/>
                <a:ea typeface="Open Sans Medium"/>
                <a:cs typeface="Open Sans Medium"/>
                <a:sym typeface="Open Sans Medium"/>
              </a:endParaRPr>
            </a:p>
            <a:p>
              <a:pPr indent="0" lvl="0" marL="0" rtl="0" algn="l">
                <a:lnSpc>
                  <a:spcPct val="14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t/>
              </a:r>
              <a:endParaRPr sz="1100">
                <a:solidFill>
                  <a:srgbClr val="535353"/>
                </a:solidFill>
                <a:latin typeface="Open Sans Medium"/>
                <a:ea typeface="Open Sans Medium"/>
                <a:cs typeface="Open Sans Medium"/>
                <a:sym typeface="Open Sans Medium"/>
              </a:endParaRPr>
            </a:p>
            <a:p>
              <a:pPr indent="0" lvl="0" marL="0" rtl="0" algn="l">
                <a:lnSpc>
                  <a:spcPct val="14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uk" sz="1100">
                  <a:solidFill>
                    <a:srgbClr val="535353"/>
                  </a:solidFill>
                  <a:latin typeface="Open Sans Medium"/>
                  <a:ea typeface="Open Sans Medium"/>
                  <a:cs typeface="Open Sans Medium"/>
                  <a:sym typeface="Open Sans Medium"/>
                </a:rPr>
                <a:t>If necessary, I am available to provide further information or documentation regarding my circumstances. Please feel free to contact me at [your phone number] or [your email address] if you require any additional details.</a:t>
              </a:r>
              <a:endParaRPr sz="1100">
                <a:solidFill>
                  <a:srgbClr val="535353"/>
                </a:solidFill>
                <a:latin typeface="Open Sans Medium"/>
                <a:ea typeface="Open Sans Medium"/>
                <a:cs typeface="Open Sans Medium"/>
                <a:sym typeface="Open Sans Medium"/>
              </a:endParaRPr>
            </a:p>
            <a:p>
              <a:pPr indent="0" lvl="0" marL="0" rtl="0" algn="l">
                <a:lnSpc>
                  <a:spcPct val="14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t/>
              </a:r>
              <a:endParaRPr sz="1100">
                <a:solidFill>
                  <a:srgbClr val="535353"/>
                </a:solidFill>
                <a:latin typeface="Open Sans Medium"/>
                <a:ea typeface="Open Sans Medium"/>
                <a:cs typeface="Open Sans Medium"/>
                <a:sym typeface="Open Sans Medium"/>
              </a:endParaRPr>
            </a:p>
            <a:p>
              <a:pPr indent="0" lvl="0" marL="0" rtl="0" algn="l">
                <a:lnSpc>
                  <a:spcPct val="14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100">
                  <a:solidFill>
                    <a:srgbClr val="535353"/>
                  </a:solidFill>
                  <a:latin typeface="Open Sans Medium"/>
                  <a:ea typeface="Open Sans Medium"/>
                  <a:cs typeface="Open Sans Medium"/>
                  <a:sym typeface="Open Sans Medium"/>
                </a:rPr>
                <a:t>Thank you for your understanding and consideration of my request.</a:t>
              </a:r>
              <a:endParaRPr sz="1100">
                <a:solidFill>
                  <a:srgbClr val="535353"/>
                </a:solidFill>
                <a:latin typeface="Open Sans Medium"/>
                <a:ea typeface="Open Sans Medium"/>
                <a:cs typeface="Open Sans Medium"/>
                <a:sym typeface="Open Sans Medium"/>
              </a:endParaRPr>
            </a:p>
          </p:txBody>
        </p:sp>
        <p:sp>
          <p:nvSpPr>
            <p:cNvPr id="74" name="Google Shape;74;p13"/>
            <p:cNvSpPr txBox="1"/>
            <p:nvPr/>
          </p:nvSpPr>
          <p:spPr>
            <a:xfrm>
              <a:off x="707021" y="8945596"/>
              <a:ext cx="29292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100">
                  <a:latin typeface="Open Sans Medium"/>
                  <a:ea typeface="Open Sans Medium"/>
                  <a:cs typeface="Open Sans Medium"/>
                  <a:sym typeface="Open Sans Medium"/>
                </a:rPr>
                <a:t>Sincerely,</a:t>
              </a:r>
              <a:endParaRPr sz="1100">
                <a:latin typeface="Open Sans Medium"/>
                <a:ea typeface="Open Sans Medium"/>
                <a:cs typeface="Open Sans Medium"/>
                <a:sym typeface="Open Sans Medium"/>
              </a:endParaRPr>
            </a:p>
          </p:txBody>
        </p:sp>
        <p:sp>
          <p:nvSpPr>
            <p:cNvPr id="75" name="Google Shape;75;p13"/>
            <p:cNvSpPr txBox="1"/>
            <p:nvPr/>
          </p:nvSpPr>
          <p:spPr>
            <a:xfrm>
              <a:off x="707021" y="9417913"/>
              <a:ext cx="29292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100">
                  <a:latin typeface="Open Sans Medium"/>
                  <a:ea typeface="Open Sans Medium"/>
                  <a:cs typeface="Open Sans Medium"/>
                  <a:sym typeface="Open Sans Medium"/>
                </a:rPr>
                <a:t>Lurline Goodwin</a:t>
              </a:r>
              <a:endParaRPr sz="1100">
                <a:latin typeface="Open Sans Medium"/>
                <a:ea typeface="Open Sans Medium"/>
                <a:cs typeface="Open Sans Medium"/>
                <a:sym typeface="Open Sans Medium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