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535">
          <p15:clr>
            <a:srgbClr val="A4A3A4"/>
          </p15:clr>
        </p15:guide>
        <p15:guide id="2" pos="227">
          <p15:clr>
            <a:srgbClr val="9AA0A6"/>
          </p15:clr>
        </p15:guide>
        <p15:guide id="3" orient="horz" pos="654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535"/>
        <p:guide pos="227"/>
        <p:guide pos="654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60000" y="2143125"/>
            <a:ext cx="6843300" cy="369300"/>
          </a:xfrm>
          <a:prstGeom prst="rect">
            <a:avLst/>
          </a:prstGeom>
          <a:solidFill>
            <a:srgbClr val="4947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360000" y="238138"/>
            <a:ext cx="3664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600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Employee Survey</a:t>
            </a:r>
            <a:endParaRPr b="1" sz="3600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231F20"/>
                </a:solidFill>
                <a:latin typeface="Roboto"/>
                <a:ea typeface="Roboto"/>
                <a:cs typeface="Roboto"/>
                <a:sym typeface="Roboto"/>
              </a:rPr>
              <a:t>Template</a:t>
            </a:r>
            <a:endParaRPr sz="3000">
              <a:solidFill>
                <a:srgbClr val="231F2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4191000" y="357200"/>
            <a:ext cx="109500" cy="790800"/>
            <a:chOff x="4191000" y="357200"/>
            <a:chExt cx="109500" cy="790800"/>
          </a:xfrm>
        </p:grpSpPr>
        <p:sp>
          <p:nvSpPr>
            <p:cNvPr id="57" name="Google Shape;57;p13"/>
            <p:cNvSpPr/>
            <p:nvPr/>
          </p:nvSpPr>
          <p:spPr>
            <a:xfrm>
              <a:off x="4191000" y="357200"/>
              <a:ext cx="109500" cy="395400"/>
            </a:xfrm>
            <a:prstGeom prst="rect">
              <a:avLst/>
            </a:prstGeom>
            <a:solidFill>
              <a:srgbClr val="CED2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4191000" y="752600"/>
              <a:ext cx="109500" cy="395400"/>
            </a:xfrm>
            <a:prstGeom prst="rect">
              <a:avLst/>
            </a:prstGeom>
            <a:solidFill>
              <a:srgbClr val="93B1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4431925" y="876325"/>
            <a:ext cx="2771350" cy="184800"/>
            <a:chOff x="4431925" y="876325"/>
            <a:chExt cx="2771350" cy="1848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4431925" y="876325"/>
              <a:ext cx="501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Date:</a:t>
              </a:r>
              <a:endParaRPr sz="12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1" name="Google Shape;61;p13"/>
            <p:cNvCxnSpPr/>
            <p:nvPr/>
          </p:nvCxnSpPr>
          <p:spPr>
            <a:xfrm rot="10800000">
              <a:off x="4972175" y="1028675"/>
              <a:ext cx="2231100" cy="0"/>
            </a:xfrm>
            <a:prstGeom prst="straightConnector1">
              <a:avLst/>
            </a:prstGeom>
            <a:noFill/>
            <a:ln cap="flat" cmpd="sng" w="19050">
              <a:solidFill>
                <a:srgbClr val="D6D6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2" name="Google Shape;62;p13"/>
          <p:cNvGrpSpPr/>
          <p:nvPr/>
        </p:nvGrpSpPr>
        <p:grpSpPr>
          <a:xfrm>
            <a:off x="4431925" y="476275"/>
            <a:ext cx="2768975" cy="184800"/>
            <a:chOff x="4431925" y="476275"/>
            <a:chExt cx="2768975" cy="1848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4431925" y="476275"/>
              <a:ext cx="1916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Employee Department:</a:t>
              </a:r>
              <a:endParaRPr sz="12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cxnSp>
          <p:nvCxnSpPr>
            <p:cNvPr id="64" name="Google Shape;64;p13"/>
            <p:cNvCxnSpPr/>
            <p:nvPr/>
          </p:nvCxnSpPr>
          <p:spPr>
            <a:xfrm rot="10800000">
              <a:off x="6372300" y="623925"/>
              <a:ext cx="828600" cy="0"/>
            </a:xfrm>
            <a:prstGeom prst="straightConnector1">
              <a:avLst/>
            </a:prstGeom>
            <a:noFill/>
            <a:ln cap="flat" cmpd="sng" w="19050">
              <a:solidFill>
                <a:srgbClr val="D6D6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5" name="Google Shape;65;p13"/>
          <p:cNvGrpSpPr/>
          <p:nvPr/>
        </p:nvGrpSpPr>
        <p:grpSpPr>
          <a:xfrm>
            <a:off x="360000" y="1543063"/>
            <a:ext cx="6825613" cy="421613"/>
            <a:chOff x="360000" y="1543063"/>
            <a:chExt cx="6825613" cy="421613"/>
          </a:xfrm>
        </p:grpSpPr>
        <p:sp>
          <p:nvSpPr>
            <p:cNvPr id="66" name="Google Shape;66;p13"/>
            <p:cNvSpPr/>
            <p:nvPr/>
          </p:nvSpPr>
          <p:spPr>
            <a:xfrm>
              <a:off x="360000" y="1547825"/>
              <a:ext cx="116100" cy="395400"/>
            </a:xfrm>
            <a:prstGeom prst="rect">
              <a:avLst/>
            </a:prstGeom>
            <a:solidFill>
              <a:srgbClr val="F2C5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83813" y="1543063"/>
              <a:ext cx="6601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Please rate the class by checking the boxes that most accurately reflect your opinion</a:t>
              </a:r>
              <a:endParaRPr b="1" sz="11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583813" y="1795475"/>
              <a:ext cx="6601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93B1B6"/>
                  </a:solidFill>
                  <a:latin typeface="Spartan"/>
                  <a:ea typeface="Spartan"/>
                  <a:cs typeface="Spartan"/>
                  <a:sym typeface="Spartan"/>
                </a:rPr>
                <a:t>Scale: 1=Strongly Agree -</a:t>
              </a:r>
              <a:r>
                <a:rPr lang="ru" sz="11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 </a:t>
              </a:r>
              <a:r>
                <a:rPr lang="ru" sz="1100">
                  <a:solidFill>
                    <a:srgbClr val="CED2C4"/>
                  </a:solidFill>
                  <a:latin typeface="Spartan"/>
                  <a:ea typeface="Spartan"/>
                  <a:cs typeface="Spartan"/>
                  <a:sym typeface="Spartan"/>
                </a:rPr>
                <a:t>2=Agree -</a:t>
              </a:r>
              <a:r>
                <a:rPr lang="ru" sz="11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 </a:t>
              </a:r>
              <a:r>
                <a:rPr lang="ru" sz="1100">
                  <a:solidFill>
                    <a:srgbClr val="EAD7C8"/>
                  </a:solidFill>
                  <a:latin typeface="Spartan"/>
                  <a:ea typeface="Spartan"/>
                  <a:cs typeface="Spartan"/>
                  <a:sym typeface="Spartan"/>
                </a:rPr>
                <a:t>3=Disagree -</a:t>
              </a:r>
              <a:r>
                <a:rPr lang="ru" sz="11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 </a:t>
              </a:r>
              <a:r>
                <a:rPr lang="ru" sz="1100">
                  <a:solidFill>
                    <a:srgbClr val="F2C5AF"/>
                  </a:solidFill>
                  <a:latin typeface="Spartan"/>
                  <a:ea typeface="Spartan"/>
                  <a:cs typeface="Spartan"/>
                  <a:sym typeface="Spartan"/>
                </a:rPr>
                <a:t>4=Strongly Disagree</a:t>
              </a:r>
              <a:endParaRPr sz="1100">
                <a:solidFill>
                  <a:srgbClr val="F2C5AF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69" name="Google Shape;69;p13"/>
          <p:cNvSpPr txBox="1"/>
          <p:nvPr/>
        </p:nvSpPr>
        <p:spPr>
          <a:xfrm>
            <a:off x="455230" y="2253800"/>
            <a:ext cx="251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Work aspect to be rated  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293824" y="2253800"/>
            <a:ext cx="1040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Rating scale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393962" y="2253800"/>
            <a:ext cx="20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1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882124" y="2253800"/>
            <a:ext cx="20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2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370287" y="2253800"/>
            <a:ext cx="20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3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58449" y="2253800"/>
            <a:ext cx="206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4</a:t>
            </a:r>
            <a:endParaRPr b="1" sz="11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75" name="Google Shape;75;p13"/>
          <p:cNvGrpSpPr/>
          <p:nvPr/>
        </p:nvGrpSpPr>
        <p:grpSpPr>
          <a:xfrm>
            <a:off x="360000" y="2512425"/>
            <a:ext cx="6843300" cy="369300"/>
            <a:chOff x="360000" y="2512425"/>
            <a:chExt cx="6843300" cy="369300"/>
          </a:xfrm>
        </p:grpSpPr>
        <p:sp>
          <p:nvSpPr>
            <p:cNvPr id="76" name="Google Shape;76;p13"/>
            <p:cNvSpPr/>
            <p:nvPr/>
          </p:nvSpPr>
          <p:spPr>
            <a:xfrm>
              <a:off x="360000" y="2512425"/>
              <a:ext cx="6843300" cy="369300"/>
            </a:xfrm>
            <a:prstGeom prst="rect">
              <a:avLst/>
            </a:prstGeom>
            <a:solidFill>
              <a:srgbClr val="EAEB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440942" y="2630725"/>
              <a:ext cx="25167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Poor performance is not tolerated.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78" name="Google Shape;78;p13"/>
            <p:cNvGrpSpPr/>
            <p:nvPr/>
          </p:nvGrpSpPr>
          <p:grpSpPr>
            <a:xfrm>
              <a:off x="5434025" y="2585525"/>
              <a:ext cx="1597075" cy="183800"/>
              <a:chOff x="5434025" y="2585525"/>
              <a:chExt cx="1597075" cy="18380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2" name="Google Shape;8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83" name="Google Shape;8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84" name="Google Shape;8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85" name="Google Shape;85;p13"/>
          <p:cNvGrpSpPr/>
          <p:nvPr/>
        </p:nvGrpSpPr>
        <p:grpSpPr>
          <a:xfrm>
            <a:off x="360000" y="3249386"/>
            <a:ext cx="6843300" cy="369300"/>
            <a:chOff x="360000" y="3620775"/>
            <a:chExt cx="6843300" cy="369300"/>
          </a:xfrm>
        </p:grpSpPr>
        <p:sp>
          <p:nvSpPr>
            <p:cNvPr id="86" name="Google Shape;8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EAEB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440953" y="3739075"/>
              <a:ext cx="3602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I feel motivated and supported by my current manager.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88" name="Google Shape;8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2" name="Google Shape;9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93" name="Google Shape;9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94" name="Google Shape;9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95" name="Google Shape;95;p13"/>
          <p:cNvGrpSpPr/>
          <p:nvPr/>
        </p:nvGrpSpPr>
        <p:grpSpPr>
          <a:xfrm>
            <a:off x="360000" y="3986347"/>
            <a:ext cx="6843300" cy="369300"/>
            <a:chOff x="360000" y="3620775"/>
            <a:chExt cx="6843300" cy="369300"/>
          </a:xfrm>
        </p:grpSpPr>
        <p:sp>
          <p:nvSpPr>
            <p:cNvPr id="96" name="Google Shape;9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C4D6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440953" y="3739075"/>
              <a:ext cx="3602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I receive regular feedback for my work.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98" name="Google Shape;9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2" name="Google Shape;10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03" name="Google Shape;10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04" name="Google Shape;10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5" name="Google Shape;105;p13"/>
          <p:cNvGrpSpPr/>
          <p:nvPr/>
        </p:nvGrpSpPr>
        <p:grpSpPr>
          <a:xfrm>
            <a:off x="360000" y="4723308"/>
            <a:ext cx="6843300" cy="369300"/>
            <a:chOff x="360000" y="3620775"/>
            <a:chExt cx="6843300" cy="369300"/>
          </a:xfrm>
        </p:grpSpPr>
        <p:sp>
          <p:nvSpPr>
            <p:cNvPr id="106" name="Google Shape;10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C4D6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440953" y="3739075"/>
              <a:ext cx="3602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Overall i am satisfied working at the Company.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08" name="Google Shape;10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2" name="Google Shape;11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13" name="Google Shape;11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14" name="Google Shape;11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15" name="Google Shape;115;p13"/>
          <p:cNvGrpSpPr/>
          <p:nvPr/>
        </p:nvGrpSpPr>
        <p:grpSpPr>
          <a:xfrm>
            <a:off x="360000" y="5460269"/>
            <a:ext cx="6843300" cy="369300"/>
            <a:chOff x="360000" y="3620775"/>
            <a:chExt cx="6843300" cy="369300"/>
          </a:xfrm>
        </p:grpSpPr>
        <p:sp>
          <p:nvSpPr>
            <p:cNvPr id="116" name="Google Shape;11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F9E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440953" y="3739075"/>
              <a:ext cx="36024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I am encouraged to update and/or enhance my skills.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18" name="Google Shape;11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2" name="Google Shape;12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23" name="Google Shape;12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24" name="Google Shape;12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25" name="Google Shape;125;p13"/>
          <p:cNvGrpSpPr/>
          <p:nvPr/>
        </p:nvGrpSpPr>
        <p:grpSpPr>
          <a:xfrm>
            <a:off x="360000" y="6197230"/>
            <a:ext cx="6843300" cy="369300"/>
            <a:chOff x="360000" y="3620775"/>
            <a:chExt cx="6843300" cy="369300"/>
          </a:xfrm>
        </p:grpSpPr>
        <p:sp>
          <p:nvSpPr>
            <p:cNvPr id="126" name="Google Shape;12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F9E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440949" y="3739075"/>
              <a:ext cx="4645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People communicate comfortably regardless of their position level.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28" name="Google Shape;12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2" name="Google Shape;13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33" name="Google Shape;13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34" name="Google Shape;13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35" name="Google Shape;135;p13"/>
          <p:cNvGrpSpPr/>
          <p:nvPr/>
        </p:nvGrpSpPr>
        <p:grpSpPr>
          <a:xfrm>
            <a:off x="360000" y="6934191"/>
            <a:ext cx="6843300" cy="369300"/>
            <a:chOff x="360000" y="3620775"/>
            <a:chExt cx="6843300" cy="369300"/>
          </a:xfrm>
        </p:grpSpPr>
        <p:sp>
          <p:nvSpPr>
            <p:cNvPr id="136" name="Google Shape;13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F8DC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440949" y="3739075"/>
              <a:ext cx="4407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Overall, i am stimulated, challenged, and satisfied in my job.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38" name="Google Shape;13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2" name="Google Shape;14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43" name="Google Shape;14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44" name="Google Shape;14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45" name="Google Shape;145;p13"/>
          <p:cNvGrpSpPr/>
          <p:nvPr/>
        </p:nvGrpSpPr>
        <p:grpSpPr>
          <a:xfrm>
            <a:off x="360000" y="7671152"/>
            <a:ext cx="6843300" cy="369300"/>
            <a:chOff x="360000" y="3620775"/>
            <a:chExt cx="6843300" cy="369300"/>
          </a:xfrm>
        </p:grpSpPr>
        <p:sp>
          <p:nvSpPr>
            <p:cNvPr id="146" name="Google Shape;14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F8DC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 txBox="1"/>
            <p:nvPr/>
          </p:nvSpPr>
          <p:spPr>
            <a:xfrm>
              <a:off x="440949" y="3739075"/>
              <a:ext cx="4645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Overall, we have a good culture at the Company.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48" name="Google Shape;14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2" name="Google Shape;15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53" name="Google Shape;15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54" name="Google Shape;15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55" name="Google Shape;155;p13"/>
          <p:cNvGrpSpPr/>
          <p:nvPr/>
        </p:nvGrpSpPr>
        <p:grpSpPr>
          <a:xfrm>
            <a:off x="360000" y="8408113"/>
            <a:ext cx="6843300" cy="369300"/>
            <a:chOff x="360000" y="3620775"/>
            <a:chExt cx="6843300" cy="369300"/>
          </a:xfrm>
        </p:grpSpPr>
        <p:sp>
          <p:nvSpPr>
            <p:cNvPr id="156" name="Google Shape;156;p13"/>
            <p:cNvSpPr/>
            <p:nvPr/>
          </p:nvSpPr>
          <p:spPr>
            <a:xfrm>
              <a:off x="360000" y="3620775"/>
              <a:ext cx="6843300" cy="369300"/>
            </a:xfrm>
            <a:prstGeom prst="rect">
              <a:avLst/>
            </a:prstGeom>
            <a:solidFill>
              <a:srgbClr val="BFD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440949" y="3739075"/>
              <a:ext cx="46455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rPr>
                <a:t>My current manager ensures that i am recognized when i do a good job.</a:t>
              </a:r>
              <a:endParaRPr sz="9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58" name="Google Shape;158;p13"/>
            <p:cNvGrpSpPr/>
            <p:nvPr/>
          </p:nvGrpSpPr>
          <p:grpSpPr>
            <a:xfrm>
              <a:off x="5434025" y="3693875"/>
              <a:ext cx="1597075" cy="183800"/>
              <a:chOff x="5434025" y="2585525"/>
              <a:chExt cx="1597075" cy="183800"/>
            </a:xfrm>
          </p:grpSpPr>
          <p:sp>
            <p:nvSpPr>
              <p:cNvPr id="159" name="Google Shape;159;p13"/>
              <p:cNvSpPr/>
              <p:nvPr/>
            </p:nvSpPr>
            <p:spPr>
              <a:xfrm>
                <a:off x="5434025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5920183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6892500" y="2630725"/>
                <a:ext cx="138600" cy="138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2" name="Google Shape;162;p13"/>
              <p:cNvGrpSpPr/>
              <p:nvPr/>
            </p:nvGrpSpPr>
            <p:grpSpPr>
              <a:xfrm>
                <a:off x="6400825" y="2585525"/>
                <a:ext cx="178200" cy="183800"/>
                <a:chOff x="6400825" y="2585525"/>
                <a:chExt cx="178200" cy="183800"/>
              </a:xfrm>
            </p:grpSpPr>
            <p:sp>
              <p:nvSpPr>
                <p:cNvPr id="163" name="Google Shape;163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164" name="Google Shape;164;p13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400825" y="2585525"/>
                  <a:ext cx="178200" cy="1386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65" name="Google Shape;165;p13"/>
          <p:cNvGrpSpPr/>
          <p:nvPr/>
        </p:nvGrpSpPr>
        <p:grpSpPr>
          <a:xfrm>
            <a:off x="440942" y="2945080"/>
            <a:ext cx="6609958" cy="183800"/>
            <a:chOff x="440942" y="2952100"/>
            <a:chExt cx="6609958" cy="183800"/>
          </a:xfrm>
        </p:grpSpPr>
        <p:grpSp>
          <p:nvGrpSpPr>
            <p:cNvPr id="166" name="Google Shape;166;p13"/>
            <p:cNvGrpSpPr/>
            <p:nvPr/>
          </p:nvGrpSpPr>
          <p:grpSpPr>
            <a:xfrm>
              <a:off x="440942" y="2997300"/>
              <a:ext cx="6590158" cy="138600"/>
              <a:chOff x="440942" y="2997300"/>
              <a:chExt cx="6590158" cy="138600"/>
            </a:xfrm>
          </p:grpSpPr>
          <p:sp>
            <p:nvSpPr>
              <p:cNvPr id="167" name="Google Shape;167;p13"/>
              <p:cNvSpPr txBox="1"/>
              <p:nvPr/>
            </p:nvSpPr>
            <p:spPr>
              <a:xfrm>
                <a:off x="440942" y="2997300"/>
                <a:ext cx="25167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My benefits are competitive.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168" name="Google Shape;168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169" name="Google Shape;169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173" name="Google Shape;173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4" name="Google Shape;174;p13"/>
          <p:cNvGrpSpPr/>
          <p:nvPr/>
        </p:nvGrpSpPr>
        <p:grpSpPr>
          <a:xfrm>
            <a:off x="440952" y="3682391"/>
            <a:ext cx="6609948" cy="183800"/>
            <a:chOff x="440952" y="2952100"/>
            <a:chExt cx="6609948" cy="183800"/>
          </a:xfrm>
        </p:grpSpPr>
        <p:grpSp>
          <p:nvGrpSpPr>
            <p:cNvPr id="175" name="Google Shape;175;p13"/>
            <p:cNvGrpSpPr/>
            <p:nvPr/>
          </p:nvGrpSpPr>
          <p:grpSpPr>
            <a:xfrm>
              <a:off x="440952" y="2997300"/>
              <a:ext cx="6590148" cy="138600"/>
              <a:chOff x="440952" y="2997300"/>
              <a:chExt cx="6590148" cy="138600"/>
            </a:xfrm>
          </p:grpSpPr>
          <p:sp>
            <p:nvSpPr>
              <p:cNvPr id="176" name="Google Shape;176;p13"/>
              <p:cNvSpPr txBox="1"/>
              <p:nvPr/>
            </p:nvSpPr>
            <p:spPr>
              <a:xfrm>
                <a:off x="440952" y="2997300"/>
                <a:ext cx="32214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 am involved in the decisions that affect my work.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177" name="Google Shape;177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178" name="Google Shape;178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" name="Google Shape;180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" name="Google Shape;181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EAEBE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182" name="Google Shape;18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3" name="Google Shape;183;p13"/>
          <p:cNvGrpSpPr/>
          <p:nvPr/>
        </p:nvGrpSpPr>
        <p:grpSpPr>
          <a:xfrm>
            <a:off x="440949" y="4417227"/>
            <a:ext cx="6609951" cy="183800"/>
            <a:chOff x="440949" y="2952100"/>
            <a:chExt cx="6609951" cy="183800"/>
          </a:xfrm>
        </p:grpSpPr>
        <p:grpSp>
          <p:nvGrpSpPr>
            <p:cNvPr id="184" name="Google Shape;184;p13"/>
            <p:cNvGrpSpPr/>
            <p:nvPr/>
          </p:nvGrpSpPr>
          <p:grpSpPr>
            <a:xfrm>
              <a:off x="440949" y="2997300"/>
              <a:ext cx="6590151" cy="138600"/>
              <a:chOff x="440949" y="2997300"/>
              <a:chExt cx="6590151" cy="138600"/>
            </a:xfrm>
          </p:grpSpPr>
          <p:sp>
            <p:nvSpPr>
              <p:cNvPr id="185" name="Google Shape;185;p13"/>
              <p:cNvSpPr txBox="1"/>
              <p:nvPr/>
            </p:nvSpPr>
            <p:spPr>
              <a:xfrm>
                <a:off x="440949" y="2997300"/>
                <a:ext cx="41595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My current manager spends time coaching and developing me.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186" name="Google Shape;186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187" name="Google Shape;187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8" name="Google Shape;188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9" name="Google Shape;189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" name="Google Shape;190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191" name="Google Shape;19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2" name="Google Shape;192;p13"/>
          <p:cNvGrpSpPr/>
          <p:nvPr/>
        </p:nvGrpSpPr>
        <p:grpSpPr>
          <a:xfrm>
            <a:off x="440950" y="5153326"/>
            <a:ext cx="6609950" cy="183812"/>
            <a:chOff x="440950" y="2952100"/>
            <a:chExt cx="6609950" cy="183812"/>
          </a:xfrm>
        </p:grpSpPr>
        <p:grpSp>
          <p:nvGrpSpPr>
            <p:cNvPr id="193" name="Google Shape;193;p13"/>
            <p:cNvGrpSpPr/>
            <p:nvPr/>
          </p:nvGrpSpPr>
          <p:grpSpPr>
            <a:xfrm>
              <a:off x="440950" y="2997300"/>
              <a:ext cx="6590150" cy="138613"/>
              <a:chOff x="440950" y="2997300"/>
              <a:chExt cx="6590150" cy="138613"/>
            </a:xfrm>
          </p:grpSpPr>
          <p:sp>
            <p:nvSpPr>
              <p:cNvPr id="194" name="Google Shape;194;p13"/>
              <p:cNvSpPr txBox="1"/>
              <p:nvPr/>
            </p:nvSpPr>
            <p:spPr>
              <a:xfrm>
                <a:off x="440950" y="2997313"/>
                <a:ext cx="4593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There are opportunities for career advancement &amp; professional growth.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195" name="Google Shape;195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196" name="Google Shape;196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" name="Google Shape;197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4D6DA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200" name="Google Shape;20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1" name="Google Shape;201;p13"/>
          <p:cNvGrpSpPr/>
          <p:nvPr/>
        </p:nvGrpSpPr>
        <p:grpSpPr>
          <a:xfrm>
            <a:off x="440950" y="5861937"/>
            <a:ext cx="6609950" cy="277200"/>
            <a:chOff x="440950" y="2925875"/>
            <a:chExt cx="6609950" cy="277200"/>
          </a:xfrm>
        </p:grpSpPr>
        <p:grpSp>
          <p:nvGrpSpPr>
            <p:cNvPr id="202" name="Google Shape;202;p13"/>
            <p:cNvGrpSpPr/>
            <p:nvPr/>
          </p:nvGrpSpPr>
          <p:grpSpPr>
            <a:xfrm>
              <a:off x="440950" y="2925875"/>
              <a:ext cx="6590150" cy="277200"/>
              <a:chOff x="440950" y="2925875"/>
              <a:chExt cx="6590150" cy="277200"/>
            </a:xfrm>
          </p:grpSpPr>
          <p:sp>
            <p:nvSpPr>
              <p:cNvPr id="203" name="Google Shape;203;p13"/>
              <p:cNvSpPr txBox="1"/>
              <p:nvPr/>
            </p:nvSpPr>
            <p:spPr>
              <a:xfrm>
                <a:off x="440950" y="2925875"/>
                <a:ext cx="4697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Senior management ensures we are aligned by communicating direction,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goals, priorities and the meaning of success for the Company.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204" name="Google Shape;204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205" name="Google Shape;205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8" name="Google Shape;208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209" name="Google Shape;20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0" name="Google Shape;210;p13"/>
          <p:cNvGrpSpPr/>
          <p:nvPr/>
        </p:nvGrpSpPr>
        <p:grpSpPr>
          <a:xfrm>
            <a:off x="440950" y="6624923"/>
            <a:ext cx="6609950" cy="183812"/>
            <a:chOff x="440950" y="2952100"/>
            <a:chExt cx="6609950" cy="183812"/>
          </a:xfrm>
        </p:grpSpPr>
        <p:grpSp>
          <p:nvGrpSpPr>
            <p:cNvPr id="211" name="Google Shape;211;p13"/>
            <p:cNvGrpSpPr/>
            <p:nvPr/>
          </p:nvGrpSpPr>
          <p:grpSpPr>
            <a:xfrm>
              <a:off x="440950" y="2997300"/>
              <a:ext cx="6590150" cy="138613"/>
              <a:chOff x="440950" y="2997300"/>
              <a:chExt cx="6590150" cy="138613"/>
            </a:xfrm>
          </p:grpSpPr>
          <p:sp>
            <p:nvSpPr>
              <p:cNvPr id="212" name="Google Shape;212;p13"/>
              <p:cNvSpPr txBox="1"/>
              <p:nvPr/>
            </p:nvSpPr>
            <p:spPr>
              <a:xfrm>
                <a:off x="440950" y="2997313"/>
                <a:ext cx="4593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 am fairly compensated within our industry.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213" name="Google Shape;213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214" name="Google Shape;214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" name="Google Shape;215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6" name="Google Shape;216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7" name="Google Shape;217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9ECE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218" name="Google Shape;21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9" name="Google Shape;219;p13"/>
          <p:cNvGrpSpPr/>
          <p:nvPr/>
        </p:nvGrpSpPr>
        <p:grpSpPr>
          <a:xfrm>
            <a:off x="440950" y="7335259"/>
            <a:ext cx="6609950" cy="277200"/>
            <a:chOff x="440950" y="2925875"/>
            <a:chExt cx="6609950" cy="277200"/>
          </a:xfrm>
        </p:grpSpPr>
        <p:grpSp>
          <p:nvGrpSpPr>
            <p:cNvPr id="220" name="Google Shape;220;p13"/>
            <p:cNvGrpSpPr/>
            <p:nvPr/>
          </p:nvGrpSpPr>
          <p:grpSpPr>
            <a:xfrm>
              <a:off x="440950" y="2925875"/>
              <a:ext cx="6590150" cy="277200"/>
              <a:chOff x="440950" y="2925875"/>
              <a:chExt cx="6590150" cy="277200"/>
            </a:xfrm>
          </p:grpSpPr>
          <p:sp>
            <p:nvSpPr>
              <p:cNvPr id="221" name="Google Shape;221;p13"/>
              <p:cNvSpPr txBox="1"/>
              <p:nvPr/>
            </p:nvSpPr>
            <p:spPr>
              <a:xfrm>
                <a:off x="440950" y="2925875"/>
                <a:ext cx="4697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My current manager ensures i am well informed and i have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all the information i need to do my job wen.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222" name="Google Shape;222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223" name="Google Shape;223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4" name="Google Shape;224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5" name="Google Shape;225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" name="Google Shape;226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227" name="Google Shape;22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8" name="Google Shape;228;p13"/>
          <p:cNvGrpSpPr/>
          <p:nvPr/>
        </p:nvGrpSpPr>
        <p:grpSpPr>
          <a:xfrm>
            <a:off x="440950" y="8104145"/>
            <a:ext cx="6609950" cy="183812"/>
            <a:chOff x="440950" y="2952100"/>
            <a:chExt cx="6609950" cy="183812"/>
          </a:xfrm>
        </p:grpSpPr>
        <p:grpSp>
          <p:nvGrpSpPr>
            <p:cNvPr id="229" name="Google Shape;229;p13"/>
            <p:cNvGrpSpPr/>
            <p:nvPr/>
          </p:nvGrpSpPr>
          <p:grpSpPr>
            <a:xfrm>
              <a:off x="440950" y="2997300"/>
              <a:ext cx="6590150" cy="138613"/>
              <a:chOff x="440950" y="2997300"/>
              <a:chExt cx="6590150" cy="138613"/>
            </a:xfrm>
          </p:grpSpPr>
          <p:sp>
            <p:nvSpPr>
              <p:cNvPr id="230" name="Google Shape;230;p13"/>
              <p:cNvSpPr txBox="1"/>
              <p:nvPr/>
            </p:nvSpPr>
            <p:spPr>
              <a:xfrm>
                <a:off x="440950" y="2997313"/>
                <a:ext cx="45930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solidFill>
                      <a:srgbClr val="231F20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Overall the senior management team is effective.</a:t>
                </a:r>
                <a:endParaRPr sz="900">
                  <a:solidFill>
                    <a:srgbClr val="231F20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grpSp>
            <p:nvGrpSpPr>
              <p:cNvPr id="231" name="Google Shape;231;p13"/>
              <p:cNvGrpSpPr/>
              <p:nvPr/>
            </p:nvGrpSpPr>
            <p:grpSpPr>
              <a:xfrm>
                <a:off x="5434025" y="2997300"/>
                <a:ext cx="1597075" cy="138600"/>
                <a:chOff x="5434025" y="2630725"/>
                <a:chExt cx="1597075" cy="138600"/>
              </a:xfrm>
            </p:grpSpPr>
            <p:sp>
              <p:nvSpPr>
                <p:cNvPr id="232" name="Google Shape;232;p13"/>
                <p:cNvSpPr/>
                <p:nvPr/>
              </p:nvSpPr>
              <p:spPr>
                <a:xfrm>
                  <a:off x="5434025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" name="Google Shape;233;p13"/>
                <p:cNvSpPr/>
                <p:nvPr/>
              </p:nvSpPr>
              <p:spPr>
                <a:xfrm>
                  <a:off x="5920183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" name="Google Shape;234;p13"/>
                <p:cNvSpPr/>
                <p:nvPr/>
              </p:nvSpPr>
              <p:spPr>
                <a:xfrm>
                  <a:off x="6892500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" name="Google Shape;235;p13"/>
                <p:cNvSpPr/>
                <p:nvPr/>
              </p:nvSpPr>
              <p:spPr>
                <a:xfrm>
                  <a:off x="6406342" y="2630725"/>
                  <a:ext cx="138600" cy="1386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F2C5A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pic>
          <p:nvPicPr>
            <p:cNvPr id="236" name="Google Shape;23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2700" y="2952100"/>
              <a:ext cx="178200" cy="13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" name="Google Shape;237;p13"/>
          <p:cNvSpPr txBox="1"/>
          <p:nvPr/>
        </p:nvSpPr>
        <p:spPr>
          <a:xfrm>
            <a:off x="345700" y="9116525"/>
            <a:ext cx="6479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231F20"/>
                </a:solidFill>
                <a:latin typeface="Spartan"/>
                <a:ea typeface="Spartan"/>
                <a:cs typeface="Spartan"/>
                <a:sym typeface="Spartan"/>
              </a:rPr>
              <a:t>Please list additional areas of improvement you would like to see within the Company</a:t>
            </a:r>
            <a:endParaRPr sz="1100">
              <a:solidFill>
                <a:srgbClr val="231F20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238" name="Google Shape;238;p13"/>
          <p:cNvGrpSpPr/>
          <p:nvPr/>
        </p:nvGrpSpPr>
        <p:grpSpPr>
          <a:xfrm>
            <a:off x="361950" y="9401188"/>
            <a:ext cx="6829500" cy="619125"/>
            <a:chOff x="361950" y="9401188"/>
            <a:chExt cx="6829500" cy="619125"/>
          </a:xfrm>
        </p:grpSpPr>
        <p:cxnSp>
          <p:nvCxnSpPr>
            <p:cNvPr id="239" name="Google Shape;239;p13"/>
            <p:cNvCxnSpPr/>
            <p:nvPr/>
          </p:nvCxnSpPr>
          <p:spPr>
            <a:xfrm>
              <a:off x="361950" y="9401188"/>
              <a:ext cx="6829500" cy="0"/>
            </a:xfrm>
            <a:prstGeom prst="straightConnector1">
              <a:avLst/>
            </a:prstGeom>
            <a:noFill/>
            <a:ln cap="flat" cmpd="sng" w="9525">
              <a:solidFill>
                <a:srgbClr val="D6D6D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0" name="Google Shape;240;p13"/>
            <p:cNvCxnSpPr/>
            <p:nvPr/>
          </p:nvCxnSpPr>
          <p:spPr>
            <a:xfrm>
              <a:off x="361950" y="9710763"/>
              <a:ext cx="6829500" cy="0"/>
            </a:xfrm>
            <a:prstGeom prst="straightConnector1">
              <a:avLst/>
            </a:prstGeom>
            <a:noFill/>
            <a:ln cap="flat" cmpd="sng" w="9525">
              <a:solidFill>
                <a:srgbClr val="D6D6D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1" name="Google Shape;241;p13"/>
            <p:cNvCxnSpPr/>
            <p:nvPr/>
          </p:nvCxnSpPr>
          <p:spPr>
            <a:xfrm>
              <a:off x="361950" y="10020313"/>
              <a:ext cx="6829500" cy="0"/>
            </a:xfrm>
            <a:prstGeom prst="straightConnector1">
              <a:avLst/>
            </a:prstGeom>
            <a:noFill/>
            <a:ln cap="flat" cmpd="sng" w="9525">
              <a:solidFill>
                <a:srgbClr val="D6D6D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2" name="Google Shape;242;p13"/>
          <p:cNvSpPr/>
          <p:nvPr/>
        </p:nvSpPr>
        <p:spPr>
          <a:xfrm>
            <a:off x="361950" y="10315569"/>
            <a:ext cx="6843300" cy="73800"/>
          </a:xfrm>
          <a:prstGeom prst="rect">
            <a:avLst/>
          </a:prstGeom>
          <a:solidFill>
            <a:srgbClr val="4947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