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Herr Von Muellerhoff"/>
      <p:regular r:id="rId10"/>
    </p:embeddedFont>
    <p:embeddedFont>
      <p:font typeface="Merriweather"/>
      <p:regular r:id="rId11"/>
      <p:bold r:id="rId12"/>
      <p:italic r:id="rId13"/>
      <p:boldItalic r:id="rId14"/>
    </p:embeddedFont>
    <p:embeddedFont>
      <p:font typeface="Source Sans Pr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304">
          <p15:clr>
            <a:srgbClr val="747775"/>
          </p15:clr>
        </p15:guide>
        <p15:guide id="2" orient="horz" pos="170">
          <p15:clr>
            <a:srgbClr val="747775"/>
          </p15:clr>
        </p15:guide>
        <p15:guide id="3" pos="340">
          <p15:clr>
            <a:srgbClr val="747775"/>
          </p15:clr>
        </p15:guide>
        <p15:guide id="4" pos="2019">
          <p15:clr>
            <a:srgbClr val="747775"/>
          </p15:clr>
        </p15:guide>
        <p15:guide id="5" pos="4422">
          <p15:clr>
            <a:srgbClr val="747775"/>
          </p15:clr>
        </p15:guide>
        <p15:guide id="6" pos="50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304" orient="horz"/>
        <p:guide pos="170" orient="horz"/>
        <p:guide pos="340"/>
        <p:guide pos="2019"/>
        <p:guide pos="4422"/>
        <p:guide pos="50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erriweather-regular.fntdata"/><Relationship Id="rId10" Type="http://schemas.openxmlformats.org/officeDocument/2006/relationships/font" Target="fonts/HerrVonMuellerhoff-regular.fntdata"/><Relationship Id="rId13" Type="http://schemas.openxmlformats.org/officeDocument/2006/relationships/font" Target="fonts/Merriweather-italic.fntdata"/><Relationship Id="rId12"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SourceSansPro-regular.fntdata"/><Relationship Id="rId14" Type="http://schemas.openxmlformats.org/officeDocument/2006/relationships/font" Target="fonts/Merriweather-boldItalic.fntdata"/><Relationship Id="rId17" Type="http://schemas.openxmlformats.org/officeDocument/2006/relationships/font" Target="fonts/SourceSansPro-italic.fntdata"/><Relationship Id="rId16" Type="http://schemas.openxmlformats.org/officeDocument/2006/relationships/font" Target="fonts/SourceSansPr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SourceSansPr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3e0f5a48db_0_11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3e0f5a48db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3e0f5a48db_0_26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3e0f5a48db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3e0f5a48db_0_34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3e0f5a48db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270000"/>
            <a:ext cx="7560000" cy="1800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0" y="10440000"/>
            <a:ext cx="7560000" cy="252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rotWithShape="1">
          <a:blip r:embed="rId3">
            <a:alphaModFix/>
          </a:blip>
          <a:srcRect b="0" l="0" r="0" t="14258"/>
          <a:stretch/>
        </p:blipFill>
        <p:spPr>
          <a:xfrm>
            <a:off x="5089075" y="0"/>
            <a:ext cx="1930924" cy="2070001"/>
          </a:xfrm>
          <a:prstGeom prst="rect">
            <a:avLst/>
          </a:prstGeom>
          <a:noFill/>
          <a:ln>
            <a:noFill/>
          </a:ln>
        </p:spPr>
      </p:pic>
      <p:grpSp>
        <p:nvGrpSpPr>
          <p:cNvPr id="57" name="Google Shape;57;p13"/>
          <p:cNvGrpSpPr/>
          <p:nvPr/>
        </p:nvGrpSpPr>
        <p:grpSpPr>
          <a:xfrm>
            <a:off x="530689" y="387796"/>
            <a:ext cx="4347386" cy="1371779"/>
            <a:chOff x="530689" y="387796"/>
            <a:chExt cx="4347386" cy="1371779"/>
          </a:xfrm>
        </p:grpSpPr>
        <p:sp>
          <p:nvSpPr>
            <p:cNvPr id="58" name="Google Shape;58;p13"/>
            <p:cNvSpPr txBox="1"/>
            <p:nvPr/>
          </p:nvSpPr>
          <p:spPr>
            <a:xfrm>
              <a:off x="544275" y="387796"/>
              <a:ext cx="43338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600">
                  <a:solidFill>
                    <a:srgbClr val="1D1D1B"/>
                  </a:solidFill>
                  <a:latin typeface="Source Sans Pro"/>
                  <a:ea typeface="Source Sans Pro"/>
                  <a:cs typeface="Source Sans Pro"/>
                  <a:sym typeface="Source Sans Pro"/>
                </a:rPr>
                <a:t>T H E R E S E  B A S H I R I A N</a:t>
              </a:r>
              <a:endParaRPr b="1" sz="2600">
                <a:solidFill>
                  <a:srgbClr val="1D1D1B"/>
                </a:solidFill>
                <a:latin typeface="Source Sans Pro"/>
                <a:ea typeface="Source Sans Pro"/>
                <a:cs typeface="Source Sans Pro"/>
                <a:sym typeface="Source Sans Pro"/>
              </a:endParaRPr>
            </a:p>
          </p:txBody>
        </p:sp>
        <p:sp>
          <p:nvSpPr>
            <p:cNvPr id="59" name="Google Shape;59;p13"/>
            <p:cNvSpPr txBox="1"/>
            <p:nvPr/>
          </p:nvSpPr>
          <p:spPr>
            <a:xfrm>
              <a:off x="544275" y="809550"/>
              <a:ext cx="4333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1D1D1B"/>
                  </a:solidFill>
                  <a:latin typeface="Source Sans Pro"/>
                  <a:ea typeface="Source Sans Pro"/>
                  <a:cs typeface="Source Sans Pro"/>
                  <a:sym typeface="Source Sans Pro"/>
                </a:rPr>
                <a:t>Elementary Teacher Resume</a:t>
              </a:r>
              <a:endParaRPr sz="1600">
                <a:solidFill>
                  <a:srgbClr val="1D1D1B"/>
                </a:solidFill>
                <a:latin typeface="Source Sans Pro"/>
                <a:ea typeface="Source Sans Pro"/>
                <a:cs typeface="Source Sans Pro"/>
                <a:sym typeface="Source Sans Pro"/>
              </a:endParaRPr>
            </a:p>
          </p:txBody>
        </p:sp>
        <p:cxnSp>
          <p:nvCxnSpPr>
            <p:cNvPr id="60" name="Google Shape;60;p13"/>
            <p:cNvCxnSpPr/>
            <p:nvPr/>
          </p:nvCxnSpPr>
          <p:spPr>
            <a:xfrm>
              <a:off x="530689" y="1224646"/>
              <a:ext cx="3034500" cy="0"/>
            </a:xfrm>
            <a:prstGeom prst="straightConnector1">
              <a:avLst/>
            </a:prstGeom>
            <a:noFill/>
            <a:ln cap="flat" cmpd="sng" w="9525">
              <a:solidFill>
                <a:srgbClr val="1D1D1B"/>
              </a:solidFill>
              <a:prstDash val="solid"/>
              <a:round/>
              <a:headEnd len="med" w="med" type="none"/>
              <a:tailEnd len="med" w="med" type="none"/>
            </a:ln>
          </p:spPr>
        </p:cxnSp>
        <p:sp>
          <p:nvSpPr>
            <p:cNvPr id="61" name="Google Shape;61;p13"/>
            <p:cNvSpPr txBox="1"/>
            <p:nvPr/>
          </p:nvSpPr>
          <p:spPr>
            <a:xfrm>
              <a:off x="544275"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b="1" lang="ru" sz="1200">
                  <a:solidFill>
                    <a:srgbClr val="1D1D1B"/>
                  </a:solidFill>
                  <a:latin typeface="Source Sans Pro"/>
                  <a:ea typeface="Source Sans Pro"/>
                  <a:cs typeface="Source Sans Pro"/>
                  <a:sym typeface="Source Sans Pro"/>
                </a:rPr>
                <a:t>T:</a:t>
              </a:r>
              <a:r>
                <a:rPr lang="ru" sz="1200">
                  <a:solidFill>
                    <a:srgbClr val="1D1D1B"/>
                  </a:solidFill>
                  <a:latin typeface="Source Sans Pro"/>
                  <a:ea typeface="Source Sans Pro"/>
                  <a:cs typeface="Source Sans Pro"/>
                  <a:sym typeface="Source Sans Pro"/>
                </a:rPr>
                <a:t> +000-111-222-333</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M:</a:t>
              </a:r>
              <a:r>
                <a:rPr lang="ru" sz="1200">
                  <a:solidFill>
                    <a:srgbClr val="1D1D1B"/>
                  </a:solidFill>
                  <a:latin typeface="Source Sans Pro"/>
                  <a:ea typeface="Source Sans Pro"/>
                  <a:cs typeface="Source Sans Pro"/>
                  <a:sym typeface="Source Sans Pro"/>
                </a:rPr>
                <a:t> Example@mail.com</a:t>
              </a:r>
              <a:endParaRPr sz="1200">
                <a:solidFill>
                  <a:srgbClr val="1D1D1B"/>
                </a:solidFill>
                <a:latin typeface="Source Sans Pro"/>
                <a:ea typeface="Source Sans Pro"/>
                <a:cs typeface="Source Sans Pro"/>
                <a:sym typeface="Source Sans Pro"/>
              </a:endParaRPr>
            </a:p>
          </p:txBody>
        </p:sp>
        <p:sp>
          <p:nvSpPr>
            <p:cNvPr id="62" name="Google Shape;62;p13"/>
            <p:cNvSpPr txBox="1"/>
            <p:nvPr/>
          </p:nvSpPr>
          <p:spPr>
            <a:xfrm>
              <a:off x="2632982"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In: </a:t>
              </a:r>
              <a:r>
                <a:rPr lang="ru" sz="1200">
                  <a:solidFill>
                    <a:srgbClr val="1D1D1B"/>
                  </a:solidFill>
                  <a:latin typeface="Source Sans Pro"/>
                  <a:ea typeface="Source Sans Pro"/>
                  <a:cs typeface="Source Sans Pro"/>
                  <a:sym typeface="Source Sans Pro"/>
                </a:rPr>
                <a:t>Linkedin/in/Username</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A: </a:t>
              </a:r>
              <a:r>
                <a:rPr lang="ru" sz="1200">
                  <a:solidFill>
                    <a:srgbClr val="1D1D1B"/>
                  </a:solidFill>
                  <a:latin typeface="Source Sans Pro"/>
                  <a:ea typeface="Source Sans Pro"/>
                  <a:cs typeface="Source Sans Pro"/>
                  <a:sym typeface="Source Sans Pro"/>
                </a:rPr>
                <a:t>427 Shields Ports,Utah</a:t>
              </a:r>
              <a:endParaRPr sz="1200">
                <a:solidFill>
                  <a:srgbClr val="1D1D1B"/>
                </a:solidFill>
                <a:latin typeface="Source Sans Pro"/>
                <a:ea typeface="Source Sans Pro"/>
                <a:cs typeface="Source Sans Pro"/>
                <a:sym typeface="Source Sans Pro"/>
              </a:endParaRPr>
            </a:p>
          </p:txBody>
        </p:sp>
      </p:grpSp>
      <p:grpSp>
        <p:nvGrpSpPr>
          <p:cNvPr id="63" name="Google Shape;63;p13"/>
          <p:cNvGrpSpPr/>
          <p:nvPr/>
        </p:nvGrpSpPr>
        <p:grpSpPr>
          <a:xfrm>
            <a:off x="2888050" y="2360850"/>
            <a:ext cx="95400" cy="7759725"/>
            <a:chOff x="2888050" y="2360850"/>
            <a:chExt cx="95400" cy="7759725"/>
          </a:xfrm>
        </p:grpSpPr>
        <p:cxnSp>
          <p:nvCxnSpPr>
            <p:cNvPr id="64" name="Google Shape;64;p13"/>
            <p:cNvCxnSpPr/>
            <p:nvPr/>
          </p:nvCxnSpPr>
          <p:spPr>
            <a:xfrm>
              <a:off x="2935750" y="2449275"/>
              <a:ext cx="0" cy="7575900"/>
            </a:xfrm>
            <a:prstGeom prst="straightConnector1">
              <a:avLst/>
            </a:prstGeom>
            <a:noFill/>
            <a:ln cap="flat" cmpd="sng" w="9525">
              <a:solidFill>
                <a:srgbClr val="B4B4B4"/>
              </a:solidFill>
              <a:prstDash val="solid"/>
              <a:round/>
              <a:headEnd len="med" w="med" type="none"/>
              <a:tailEnd len="med" w="med" type="none"/>
            </a:ln>
          </p:spPr>
        </p:cxnSp>
        <p:sp>
          <p:nvSpPr>
            <p:cNvPr id="65" name="Google Shape;65;p13"/>
            <p:cNvSpPr/>
            <p:nvPr/>
          </p:nvSpPr>
          <p:spPr>
            <a:xfrm>
              <a:off x="2888050" y="2360850"/>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2888050" y="5629950"/>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a:off x="2888050" y="7922750"/>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2888050" y="10025175"/>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 name="Google Shape;69;p13"/>
          <p:cNvGrpSpPr/>
          <p:nvPr/>
        </p:nvGrpSpPr>
        <p:grpSpPr>
          <a:xfrm>
            <a:off x="527270" y="2300975"/>
            <a:ext cx="2149805" cy="1342696"/>
            <a:chOff x="527270" y="2300975"/>
            <a:chExt cx="2149805" cy="1342696"/>
          </a:xfrm>
        </p:grpSpPr>
        <p:grpSp>
          <p:nvGrpSpPr>
            <p:cNvPr id="70" name="Google Shape;70;p13"/>
            <p:cNvGrpSpPr/>
            <p:nvPr/>
          </p:nvGrpSpPr>
          <p:grpSpPr>
            <a:xfrm>
              <a:off x="540875" y="2643175"/>
              <a:ext cx="2126100" cy="81600"/>
              <a:chOff x="540875" y="2643175"/>
              <a:chExt cx="2126100" cy="81600"/>
            </a:xfrm>
          </p:grpSpPr>
          <p:sp>
            <p:nvSpPr>
              <p:cNvPr id="71" name="Google Shape;71;p13"/>
              <p:cNvSpPr/>
              <p:nvPr/>
            </p:nvSpPr>
            <p:spPr>
              <a:xfrm>
                <a:off x="540875" y="2643175"/>
                <a:ext cx="81600" cy="81600"/>
              </a:xfrm>
              <a:prstGeom prst="ellipse">
                <a:avLst/>
              </a:prstGeom>
              <a:solidFill>
                <a:srgbClr val="B4B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 name="Google Shape;72;p13"/>
              <p:cNvCxnSpPr>
                <a:stCxn id="71" idx="6"/>
              </p:cNvCxnSpPr>
              <p:nvPr/>
            </p:nvCxnSpPr>
            <p:spPr>
              <a:xfrm>
                <a:off x="622475" y="2683975"/>
                <a:ext cx="2044500" cy="0"/>
              </a:xfrm>
              <a:prstGeom prst="straightConnector1">
                <a:avLst/>
              </a:prstGeom>
              <a:noFill/>
              <a:ln cap="flat" cmpd="sng" w="9525">
                <a:solidFill>
                  <a:srgbClr val="B4B4B4"/>
                </a:solidFill>
                <a:prstDash val="solid"/>
                <a:round/>
                <a:headEnd len="med" w="med" type="none"/>
                <a:tailEnd len="med" w="med" type="none"/>
              </a:ln>
            </p:spPr>
          </p:cxnSp>
        </p:grpSp>
        <p:sp>
          <p:nvSpPr>
            <p:cNvPr id="73" name="Google Shape;73;p13"/>
            <p:cNvSpPr txBox="1"/>
            <p:nvPr/>
          </p:nvSpPr>
          <p:spPr>
            <a:xfrm>
              <a:off x="527270" y="2300975"/>
              <a:ext cx="213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Summary</a:t>
              </a:r>
              <a:endParaRPr b="1" sz="1600">
                <a:solidFill>
                  <a:srgbClr val="1D1D1B"/>
                </a:solidFill>
                <a:latin typeface="Merriweather"/>
                <a:ea typeface="Merriweather"/>
                <a:cs typeface="Merriweather"/>
                <a:sym typeface="Merriweather"/>
              </a:endParaRPr>
            </a:p>
          </p:txBody>
        </p:sp>
        <p:sp>
          <p:nvSpPr>
            <p:cNvPr id="74" name="Google Shape;74;p13"/>
            <p:cNvSpPr txBox="1"/>
            <p:nvPr/>
          </p:nvSpPr>
          <p:spPr>
            <a:xfrm>
              <a:off x="537476" y="2813871"/>
              <a:ext cx="2139600" cy="829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Aenean quis semper leo. Maecenas pulvinar erat vitae nisi gravida, quis venenatis elit fermentum. Morbi semper lacinia elementum.</a:t>
              </a:r>
              <a:endParaRPr sz="1100">
                <a:solidFill>
                  <a:srgbClr val="1D1D1B"/>
                </a:solidFill>
                <a:latin typeface="Source Sans Pro"/>
                <a:ea typeface="Source Sans Pro"/>
                <a:cs typeface="Source Sans Pro"/>
                <a:sym typeface="Source Sans Pro"/>
              </a:endParaRPr>
            </a:p>
          </p:txBody>
        </p:sp>
      </p:grpSp>
      <p:cxnSp>
        <p:nvCxnSpPr>
          <p:cNvPr id="75" name="Google Shape;75;p13"/>
          <p:cNvCxnSpPr/>
          <p:nvPr/>
        </p:nvCxnSpPr>
        <p:spPr>
          <a:xfrm>
            <a:off x="3214675" y="2683975"/>
            <a:ext cx="3786300" cy="0"/>
          </a:xfrm>
          <a:prstGeom prst="straightConnector1">
            <a:avLst/>
          </a:prstGeom>
          <a:noFill/>
          <a:ln cap="flat" cmpd="sng" w="9525">
            <a:solidFill>
              <a:srgbClr val="B4B4B4"/>
            </a:solidFill>
            <a:prstDash val="solid"/>
            <a:round/>
            <a:headEnd len="med" w="med" type="none"/>
            <a:tailEnd len="med" w="med" type="none"/>
          </a:ln>
        </p:spPr>
      </p:cxnSp>
      <p:sp>
        <p:nvSpPr>
          <p:cNvPr id="76" name="Google Shape;76;p13"/>
          <p:cNvSpPr txBox="1"/>
          <p:nvPr/>
        </p:nvSpPr>
        <p:spPr>
          <a:xfrm>
            <a:off x="3204476" y="2300975"/>
            <a:ext cx="24765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Teaching</a:t>
            </a:r>
            <a:r>
              <a:rPr b="1" lang="ru" sz="1600">
                <a:solidFill>
                  <a:srgbClr val="1D1D1B"/>
                </a:solidFill>
                <a:latin typeface="Merriweather"/>
                <a:ea typeface="Merriweather"/>
                <a:cs typeface="Merriweather"/>
                <a:sym typeface="Merriweather"/>
              </a:rPr>
              <a:t> Experience</a:t>
            </a:r>
            <a:endParaRPr b="1" sz="1600">
              <a:solidFill>
                <a:srgbClr val="1D1D1B"/>
              </a:solidFill>
              <a:latin typeface="Merriweather"/>
              <a:ea typeface="Merriweather"/>
              <a:cs typeface="Merriweather"/>
              <a:sym typeface="Merriweather"/>
            </a:endParaRPr>
          </a:p>
        </p:txBody>
      </p:sp>
      <p:sp>
        <p:nvSpPr>
          <p:cNvPr id="77" name="Google Shape;77;p13"/>
          <p:cNvSpPr txBox="1"/>
          <p:nvPr/>
        </p:nvSpPr>
        <p:spPr>
          <a:xfrm>
            <a:off x="527270" y="3856254"/>
            <a:ext cx="21396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1600">
                <a:solidFill>
                  <a:srgbClr val="1D1D1B"/>
                </a:solidFill>
                <a:latin typeface="Merriweather"/>
                <a:ea typeface="Merriweather"/>
                <a:cs typeface="Merriweather"/>
                <a:sym typeface="Merriweather"/>
              </a:rPr>
              <a:t>Education &amp;</a:t>
            </a:r>
            <a:endParaRPr b="1" sz="1600">
              <a:solidFill>
                <a:srgbClr val="1D1D1B"/>
              </a:solidFill>
              <a:latin typeface="Merriweather"/>
              <a:ea typeface="Merriweather"/>
              <a:cs typeface="Merriweather"/>
              <a:sym typeface="Merriweather"/>
            </a:endParaRPr>
          </a:p>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Certifications</a:t>
            </a:r>
            <a:endParaRPr b="1" sz="1600">
              <a:solidFill>
                <a:srgbClr val="1D1D1B"/>
              </a:solidFill>
              <a:latin typeface="Merriweather"/>
              <a:ea typeface="Merriweather"/>
              <a:cs typeface="Merriweather"/>
              <a:sym typeface="Merriweather"/>
            </a:endParaRPr>
          </a:p>
        </p:txBody>
      </p:sp>
      <p:grpSp>
        <p:nvGrpSpPr>
          <p:cNvPr id="78" name="Google Shape;78;p13"/>
          <p:cNvGrpSpPr/>
          <p:nvPr/>
        </p:nvGrpSpPr>
        <p:grpSpPr>
          <a:xfrm>
            <a:off x="540875" y="4457000"/>
            <a:ext cx="2126100" cy="81600"/>
            <a:chOff x="540875" y="2643175"/>
            <a:chExt cx="2126100" cy="81600"/>
          </a:xfrm>
        </p:grpSpPr>
        <p:sp>
          <p:nvSpPr>
            <p:cNvPr id="79" name="Google Shape;79;p13"/>
            <p:cNvSpPr/>
            <p:nvPr/>
          </p:nvSpPr>
          <p:spPr>
            <a:xfrm>
              <a:off x="540875" y="2643175"/>
              <a:ext cx="81600" cy="81600"/>
            </a:xfrm>
            <a:prstGeom prst="ellipse">
              <a:avLst/>
            </a:prstGeom>
            <a:solidFill>
              <a:srgbClr val="B4B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 name="Google Shape;80;p13"/>
            <p:cNvCxnSpPr>
              <a:stCxn id="79" idx="6"/>
            </p:cNvCxnSpPr>
            <p:nvPr/>
          </p:nvCxnSpPr>
          <p:spPr>
            <a:xfrm>
              <a:off x="622475" y="2683975"/>
              <a:ext cx="2044500" cy="0"/>
            </a:xfrm>
            <a:prstGeom prst="straightConnector1">
              <a:avLst/>
            </a:prstGeom>
            <a:noFill/>
            <a:ln cap="flat" cmpd="sng" w="9525">
              <a:solidFill>
                <a:srgbClr val="B4B4B4"/>
              </a:solidFill>
              <a:prstDash val="solid"/>
              <a:round/>
              <a:headEnd len="med" w="med" type="none"/>
              <a:tailEnd len="med" w="med" type="none"/>
            </a:ln>
          </p:spPr>
        </p:cxnSp>
      </p:grpSp>
      <p:sp>
        <p:nvSpPr>
          <p:cNvPr id="81" name="Google Shape;81;p13"/>
          <p:cNvSpPr txBox="1"/>
          <p:nvPr/>
        </p:nvSpPr>
        <p:spPr>
          <a:xfrm>
            <a:off x="527270" y="4633146"/>
            <a:ext cx="2139600" cy="829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MASTER’S DEGREE </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YOUR MAJOR</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Institute of Michigan</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2018- 2021</a:t>
            </a:r>
            <a:endParaRPr b="1" sz="1100">
              <a:solidFill>
                <a:srgbClr val="1D1D1B"/>
              </a:solidFill>
              <a:latin typeface="Source Sans Pro"/>
              <a:ea typeface="Source Sans Pro"/>
              <a:cs typeface="Source Sans Pro"/>
              <a:sym typeface="Source Sans Pro"/>
            </a:endParaRPr>
          </a:p>
        </p:txBody>
      </p:sp>
      <p:sp>
        <p:nvSpPr>
          <p:cNvPr id="82" name="Google Shape;82;p13"/>
          <p:cNvSpPr txBox="1"/>
          <p:nvPr/>
        </p:nvSpPr>
        <p:spPr>
          <a:xfrm>
            <a:off x="527270" y="5670011"/>
            <a:ext cx="2139600" cy="829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MASTER’S DEGREE </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YOUR MAJOR</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Institute of Michigan</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2014 - 2018</a:t>
            </a:r>
            <a:endParaRPr b="1" sz="1100">
              <a:solidFill>
                <a:srgbClr val="1D1D1B"/>
              </a:solidFill>
              <a:latin typeface="Source Sans Pro"/>
              <a:ea typeface="Source Sans Pro"/>
              <a:cs typeface="Source Sans Pro"/>
              <a:sym typeface="Source Sans Pro"/>
            </a:endParaRPr>
          </a:p>
        </p:txBody>
      </p:sp>
      <p:grpSp>
        <p:nvGrpSpPr>
          <p:cNvPr id="83" name="Google Shape;83;p13"/>
          <p:cNvGrpSpPr/>
          <p:nvPr/>
        </p:nvGrpSpPr>
        <p:grpSpPr>
          <a:xfrm>
            <a:off x="527270" y="7709264"/>
            <a:ext cx="2139705" cy="2343521"/>
            <a:chOff x="527270" y="7547864"/>
            <a:chExt cx="2139705" cy="2343521"/>
          </a:xfrm>
        </p:grpSpPr>
        <p:sp>
          <p:nvSpPr>
            <p:cNvPr id="84" name="Google Shape;84;p13"/>
            <p:cNvSpPr txBox="1"/>
            <p:nvPr/>
          </p:nvSpPr>
          <p:spPr>
            <a:xfrm>
              <a:off x="527270" y="7547864"/>
              <a:ext cx="213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Skills</a:t>
              </a:r>
              <a:endParaRPr b="1" sz="1600">
                <a:solidFill>
                  <a:srgbClr val="1D1D1B"/>
                </a:solidFill>
                <a:latin typeface="Merriweather"/>
                <a:ea typeface="Merriweather"/>
                <a:cs typeface="Merriweather"/>
                <a:sym typeface="Merriweather"/>
              </a:endParaRPr>
            </a:p>
          </p:txBody>
        </p:sp>
        <p:grpSp>
          <p:nvGrpSpPr>
            <p:cNvPr id="85" name="Google Shape;85;p13"/>
            <p:cNvGrpSpPr/>
            <p:nvPr/>
          </p:nvGrpSpPr>
          <p:grpSpPr>
            <a:xfrm>
              <a:off x="540875" y="7933618"/>
              <a:ext cx="2126100" cy="81600"/>
              <a:chOff x="540875" y="2643175"/>
              <a:chExt cx="2126100" cy="81600"/>
            </a:xfrm>
          </p:grpSpPr>
          <p:sp>
            <p:nvSpPr>
              <p:cNvPr id="86" name="Google Shape;86;p13"/>
              <p:cNvSpPr/>
              <p:nvPr/>
            </p:nvSpPr>
            <p:spPr>
              <a:xfrm>
                <a:off x="540875" y="2643175"/>
                <a:ext cx="81600" cy="81600"/>
              </a:xfrm>
              <a:prstGeom prst="ellipse">
                <a:avLst/>
              </a:prstGeom>
              <a:solidFill>
                <a:srgbClr val="B4B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7" name="Google Shape;87;p13"/>
              <p:cNvCxnSpPr>
                <a:stCxn id="86" idx="6"/>
              </p:cNvCxnSpPr>
              <p:nvPr/>
            </p:nvCxnSpPr>
            <p:spPr>
              <a:xfrm>
                <a:off x="622475" y="2683975"/>
                <a:ext cx="2044500" cy="0"/>
              </a:xfrm>
              <a:prstGeom prst="straightConnector1">
                <a:avLst/>
              </a:prstGeom>
              <a:noFill/>
              <a:ln cap="flat" cmpd="sng" w="9525">
                <a:solidFill>
                  <a:srgbClr val="B4B4B4"/>
                </a:solidFill>
                <a:prstDash val="solid"/>
                <a:round/>
                <a:headEnd len="med" w="med" type="none"/>
                <a:tailEnd len="med" w="med" type="none"/>
              </a:ln>
            </p:spPr>
          </p:cxnSp>
        </p:grpSp>
        <p:sp>
          <p:nvSpPr>
            <p:cNvPr id="88" name="Google Shape;88;p13"/>
            <p:cNvSpPr txBox="1"/>
            <p:nvPr/>
          </p:nvSpPr>
          <p:spPr>
            <a:xfrm>
              <a:off x="527270" y="8132886"/>
              <a:ext cx="2139600" cy="778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solidFill>
                    <a:srgbClr val="1D1D1B"/>
                  </a:solidFill>
                  <a:latin typeface="Source Sans Pro"/>
                  <a:ea typeface="Source Sans Pro"/>
                  <a:cs typeface="Source Sans Pro"/>
                  <a:sym typeface="Source Sans Pro"/>
                </a:rPr>
                <a:t>Technical</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Kahoot</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Socrative</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Google Classrooms</a:t>
              </a:r>
              <a:endParaRPr sz="1100">
                <a:solidFill>
                  <a:srgbClr val="1D1D1B"/>
                </a:solidFill>
                <a:latin typeface="Source Sans Pro"/>
                <a:ea typeface="Source Sans Pro"/>
                <a:cs typeface="Source Sans Pro"/>
                <a:sym typeface="Source Sans Pro"/>
              </a:endParaRPr>
            </a:p>
          </p:txBody>
        </p:sp>
        <p:sp>
          <p:nvSpPr>
            <p:cNvPr id="89" name="Google Shape;89;p13"/>
            <p:cNvSpPr txBox="1"/>
            <p:nvPr/>
          </p:nvSpPr>
          <p:spPr>
            <a:xfrm>
              <a:off x="527270" y="9112586"/>
              <a:ext cx="2139600" cy="778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100">
                  <a:solidFill>
                    <a:srgbClr val="1D1D1B"/>
                  </a:solidFill>
                  <a:latin typeface="Source Sans Pro"/>
                  <a:ea typeface="Source Sans Pro"/>
                  <a:cs typeface="Source Sans Pro"/>
                  <a:sym typeface="Source Sans Pro"/>
                </a:rPr>
                <a:t>Professional</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Active Listening</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Time Management</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Communication Skills</a:t>
              </a:r>
              <a:endParaRPr sz="1100">
                <a:solidFill>
                  <a:srgbClr val="1D1D1B"/>
                </a:solidFill>
                <a:latin typeface="Source Sans Pro"/>
                <a:ea typeface="Source Sans Pro"/>
                <a:cs typeface="Source Sans Pro"/>
                <a:sym typeface="Source Sans Pro"/>
              </a:endParaRPr>
            </a:p>
          </p:txBody>
        </p:sp>
      </p:grpSp>
      <p:grpSp>
        <p:nvGrpSpPr>
          <p:cNvPr id="90" name="Google Shape;90;p13"/>
          <p:cNvGrpSpPr/>
          <p:nvPr/>
        </p:nvGrpSpPr>
        <p:grpSpPr>
          <a:xfrm>
            <a:off x="3214675" y="2827471"/>
            <a:ext cx="3805200" cy="2490554"/>
            <a:chOff x="3214675" y="2827471"/>
            <a:chExt cx="3805200" cy="2490554"/>
          </a:xfrm>
        </p:grpSpPr>
        <p:sp>
          <p:nvSpPr>
            <p:cNvPr id="91" name="Google Shape;91;p13"/>
            <p:cNvSpPr txBox="1"/>
            <p:nvPr/>
          </p:nvSpPr>
          <p:spPr>
            <a:xfrm>
              <a:off x="3214675" y="2827471"/>
              <a:ext cx="31806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POSITION TITLE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COMPANY NAME | LOCATION | 2024 - 2025</a:t>
              </a:r>
              <a:endParaRPr sz="1100">
                <a:solidFill>
                  <a:srgbClr val="1D1D1B"/>
                </a:solidFill>
                <a:latin typeface="Source Sans Pro"/>
                <a:ea typeface="Source Sans Pro"/>
                <a:cs typeface="Source Sans Pro"/>
                <a:sym typeface="Source Sans Pro"/>
              </a:endParaRPr>
            </a:p>
          </p:txBody>
        </p:sp>
        <p:sp>
          <p:nvSpPr>
            <p:cNvPr id="92" name="Google Shape;92;p13"/>
            <p:cNvSpPr txBox="1"/>
            <p:nvPr/>
          </p:nvSpPr>
          <p:spPr>
            <a:xfrm>
              <a:off x="3214675" y="3336375"/>
              <a:ext cx="38052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Nullam maximus, sapien id consectetur congue, purus                                                                          nunc sollicitudin nulla, vel varius ipsum magna quis nulla. </a:t>
              </a:r>
              <a:endParaRPr sz="1100">
                <a:solidFill>
                  <a:srgbClr val="1D1D1B"/>
                </a:solidFill>
                <a:latin typeface="Source Sans Pro"/>
                <a:ea typeface="Source Sans Pro"/>
                <a:cs typeface="Source Sans Pro"/>
                <a:sym typeface="Source Sans Pro"/>
              </a:endParaRPr>
            </a:p>
          </p:txBody>
        </p:sp>
        <p:grpSp>
          <p:nvGrpSpPr>
            <p:cNvPr id="93" name="Google Shape;93;p13"/>
            <p:cNvGrpSpPr/>
            <p:nvPr/>
          </p:nvGrpSpPr>
          <p:grpSpPr>
            <a:xfrm>
              <a:off x="3394975" y="3845275"/>
              <a:ext cx="3606000" cy="1472750"/>
              <a:chOff x="3394975" y="3845275"/>
              <a:chExt cx="3606000" cy="1472750"/>
            </a:xfrm>
          </p:grpSpPr>
          <p:sp>
            <p:nvSpPr>
              <p:cNvPr id="94" name="Google Shape;94;p13"/>
              <p:cNvSpPr txBox="1"/>
              <p:nvPr/>
            </p:nvSpPr>
            <p:spPr>
              <a:xfrm>
                <a:off x="3394975" y="3845275"/>
                <a:ext cx="3606000" cy="609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lang="ru" sz="1100">
                    <a:solidFill>
                      <a:srgbClr val="1D1D1B"/>
                    </a:solidFill>
                    <a:latin typeface="Source Sans Pro"/>
                    <a:ea typeface="Source Sans Pro"/>
                    <a:cs typeface="Source Sans Pro"/>
                    <a:sym typeface="Source Sans Pro"/>
                  </a:rPr>
                  <a:t>•  Nullam maximus, sapien id consectetur congue, purus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Clr>
                    <a:schemeClr val="dk1"/>
                  </a:buClr>
                  <a:buSzPts val="1100"/>
                  <a:buFont typeface="Arial"/>
                  <a:buNone/>
                </a:pPr>
                <a:r>
                  <a:rPr lang="ru" sz="1100">
                    <a:solidFill>
                      <a:srgbClr val="1D1D1B"/>
                    </a:solidFill>
                    <a:latin typeface="Source Sans Pro"/>
                    <a:ea typeface="Source Sans Pro"/>
                    <a:cs typeface="Source Sans Pro"/>
                    <a:sym typeface="Source Sans Pro"/>
                  </a:rPr>
                  <a:t>    nunc sollicitudin nulla, vel varius ipsum magna quis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nulla. </a:t>
                </a:r>
                <a:endParaRPr sz="1100">
                  <a:solidFill>
                    <a:srgbClr val="1D1D1B"/>
                  </a:solidFill>
                  <a:latin typeface="Source Sans Pro"/>
                  <a:ea typeface="Source Sans Pro"/>
                  <a:cs typeface="Source Sans Pro"/>
                  <a:sym typeface="Source Sans Pro"/>
                </a:endParaRPr>
              </a:p>
            </p:txBody>
          </p:sp>
          <p:sp>
            <p:nvSpPr>
              <p:cNvPr id="95" name="Google Shape;95;p13"/>
              <p:cNvSpPr txBox="1"/>
              <p:nvPr/>
            </p:nvSpPr>
            <p:spPr>
              <a:xfrm>
                <a:off x="3394975" y="4497050"/>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Vestibulum vestibulum et mauris eget ullamcorper.</a:t>
                </a:r>
                <a:endParaRPr sz="1100">
                  <a:solidFill>
                    <a:srgbClr val="1D1D1B"/>
                  </a:solidFill>
                  <a:latin typeface="Source Sans Pro"/>
                  <a:ea typeface="Source Sans Pro"/>
                  <a:cs typeface="Source Sans Pro"/>
                  <a:sym typeface="Source Sans Pro"/>
                </a:endParaRPr>
              </a:p>
            </p:txBody>
          </p:sp>
          <p:sp>
            <p:nvSpPr>
              <p:cNvPr id="96" name="Google Shape;96;p13"/>
              <p:cNvSpPr txBox="1"/>
              <p:nvPr/>
            </p:nvSpPr>
            <p:spPr>
              <a:xfrm>
                <a:off x="3394975" y="4708425"/>
                <a:ext cx="3606000" cy="609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Proin scelerisque, mi id laoreet lacinia, nisi est tempor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justo, a tempus nibh eros et massa. Quisque dapibus mi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et  tincidunt ultrices. </a:t>
                </a:r>
                <a:endParaRPr sz="1100">
                  <a:solidFill>
                    <a:srgbClr val="1D1D1B"/>
                  </a:solidFill>
                  <a:latin typeface="Source Sans Pro"/>
                  <a:ea typeface="Source Sans Pro"/>
                  <a:cs typeface="Source Sans Pro"/>
                  <a:sym typeface="Source Sans Pro"/>
                </a:endParaRPr>
              </a:p>
            </p:txBody>
          </p:sp>
        </p:grpSp>
      </p:grpSp>
      <p:grpSp>
        <p:nvGrpSpPr>
          <p:cNvPr id="97" name="Google Shape;97;p13"/>
          <p:cNvGrpSpPr/>
          <p:nvPr/>
        </p:nvGrpSpPr>
        <p:grpSpPr>
          <a:xfrm>
            <a:off x="3214675" y="5576104"/>
            <a:ext cx="3805200" cy="2062164"/>
            <a:chOff x="3214675" y="5576104"/>
            <a:chExt cx="3805200" cy="2062164"/>
          </a:xfrm>
        </p:grpSpPr>
        <p:sp>
          <p:nvSpPr>
            <p:cNvPr id="98" name="Google Shape;98;p13"/>
            <p:cNvSpPr txBox="1"/>
            <p:nvPr/>
          </p:nvSpPr>
          <p:spPr>
            <a:xfrm>
              <a:off x="3214675" y="5576104"/>
              <a:ext cx="31806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POSITION TITLE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COMPANY NAME | LOCATION | 2023 - 2024</a:t>
              </a:r>
              <a:endParaRPr sz="1100">
                <a:solidFill>
                  <a:srgbClr val="1D1D1B"/>
                </a:solidFill>
                <a:latin typeface="Source Sans Pro"/>
                <a:ea typeface="Source Sans Pro"/>
                <a:cs typeface="Source Sans Pro"/>
                <a:sym typeface="Source Sans Pro"/>
              </a:endParaRPr>
            </a:p>
          </p:txBody>
        </p:sp>
        <p:sp>
          <p:nvSpPr>
            <p:cNvPr id="99" name="Google Shape;99;p13"/>
            <p:cNvSpPr txBox="1"/>
            <p:nvPr/>
          </p:nvSpPr>
          <p:spPr>
            <a:xfrm>
              <a:off x="3214675" y="6085007"/>
              <a:ext cx="38052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Laoreet, sapien id consectetur congue, purus                                                                          nunc sollicitudin nulla, vel varius ipsum magna quis nulla. </a:t>
              </a:r>
              <a:endParaRPr sz="1100">
                <a:solidFill>
                  <a:srgbClr val="1D1D1B"/>
                </a:solidFill>
                <a:latin typeface="Source Sans Pro"/>
                <a:ea typeface="Source Sans Pro"/>
                <a:cs typeface="Source Sans Pro"/>
                <a:sym typeface="Source Sans Pro"/>
              </a:endParaRPr>
            </a:p>
          </p:txBody>
        </p:sp>
        <p:sp>
          <p:nvSpPr>
            <p:cNvPr id="100" name="Google Shape;100;p13"/>
            <p:cNvSpPr txBox="1"/>
            <p:nvPr/>
          </p:nvSpPr>
          <p:spPr>
            <a:xfrm>
              <a:off x="3394975" y="6593907"/>
              <a:ext cx="36060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Nullam maximus, sapien id consectetur congue, purus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nunc sollicitudin nulla, vel varius ipsum magna.</a:t>
              </a:r>
              <a:endParaRPr sz="1100">
                <a:solidFill>
                  <a:srgbClr val="1D1D1B"/>
                </a:solidFill>
                <a:latin typeface="Source Sans Pro"/>
                <a:ea typeface="Source Sans Pro"/>
                <a:cs typeface="Source Sans Pro"/>
                <a:sym typeface="Source Sans Pro"/>
              </a:endParaRPr>
            </a:p>
          </p:txBody>
        </p:sp>
        <p:sp>
          <p:nvSpPr>
            <p:cNvPr id="101" name="Google Shape;101;p13"/>
            <p:cNvSpPr txBox="1"/>
            <p:nvPr/>
          </p:nvSpPr>
          <p:spPr>
            <a:xfrm>
              <a:off x="3394975" y="7031488"/>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Vestibulum vestibulum et mauris eget ullamcorper.</a:t>
              </a:r>
              <a:endParaRPr sz="1100">
                <a:solidFill>
                  <a:srgbClr val="1D1D1B"/>
                </a:solidFill>
                <a:latin typeface="Source Sans Pro"/>
                <a:ea typeface="Source Sans Pro"/>
                <a:cs typeface="Source Sans Pro"/>
                <a:sym typeface="Source Sans Pro"/>
              </a:endParaRPr>
            </a:p>
          </p:txBody>
        </p:sp>
        <p:sp>
          <p:nvSpPr>
            <p:cNvPr id="102" name="Google Shape;102;p13"/>
            <p:cNvSpPr txBox="1"/>
            <p:nvPr/>
          </p:nvSpPr>
          <p:spPr>
            <a:xfrm>
              <a:off x="3394975" y="7248868"/>
              <a:ext cx="36060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Proin scelerisque, mi id laoreet lacinia, nisi est tempor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justo, a tempus nibh eros et massa. </a:t>
              </a:r>
              <a:endParaRPr sz="1100">
                <a:solidFill>
                  <a:srgbClr val="1D1D1B"/>
                </a:solidFill>
                <a:latin typeface="Source Sans Pro"/>
                <a:ea typeface="Source Sans Pro"/>
                <a:cs typeface="Source Sans Pro"/>
                <a:sym typeface="Source Sans Pro"/>
              </a:endParaRPr>
            </a:p>
          </p:txBody>
        </p:sp>
      </p:grpSp>
      <p:grpSp>
        <p:nvGrpSpPr>
          <p:cNvPr id="103" name="Google Shape;103;p13"/>
          <p:cNvGrpSpPr/>
          <p:nvPr/>
        </p:nvGrpSpPr>
        <p:grpSpPr>
          <a:xfrm>
            <a:off x="3214675" y="7879200"/>
            <a:ext cx="3805200" cy="2056957"/>
            <a:chOff x="3214675" y="5576104"/>
            <a:chExt cx="3805200" cy="2056957"/>
          </a:xfrm>
        </p:grpSpPr>
        <p:sp>
          <p:nvSpPr>
            <p:cNvPr id="104" name="Google Shape;104;p13"/>
            <p:cNvSpPr txBox="1"/>
            <p:nvPr/>
          </p:nvSpPr>
          <p:spPr>
            <a:xfrm>
              <a:off x="3214675" y="5576104"/>
              <a:ext cx="31806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POSITION TITLE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COMPANY NAME | LOCATION | 2022 - 2023</a:t>
              </a:r>
              <a:endParaRPr sz="1100">
                <a:solidFill>
                  <a:srgbClr val="1D1D1B"/>
                </a:solidFill>
                <a:latin typeface="Source Sans Pro"/>
                <a:ea typeface="Source Sans Pro"/>
                <a:cs typeface="Source Sans Pro"/>
                <a:sym typeface="Source Sans Pro"/>
              </a:endParaRPr>
            </a:p>
          </p:txBody>
        </p:sp>
        <p:sp>
          <p:nvSpPr>
            <p:cNvPr id="105" name="Google Shape;105;p13"/>
            <p:cNvSpPr txBox="1"/>
            <p:nvPr/>
          </p:nvSpPr>
          <p:spPr>
            <a:xfrm>
              <a:off x="3214675" y="6085007"/>
              <a:ext cx="38052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Nullam maximus, sapien id consectetur congue, purus                                                                          nunc sollicitudin nulla, vel varius ipsum magna quis nulla. </a:t>
              </a:r>
              <a:endParaRPr sz="1100">
                <a:solidFill>
                  <a:srgbClr val="1D1D1B"/>
                </a:solidFill>
                <a:latin typeface="Source Sans Pro"/>
                <a:ea typeface="Source Sans Pro"/>
                <a:cs typeface="Source Sans Pro"/>
                <a:sym typeface="Source Sans Pro"/>
              </a:endParaRPr>
            </a:p>
          </p:txBody>
        </p:sp>
        <p:sp>
          <p:nvSpPr>
            <p:cNvPr id="106" name="Google Shape;106;p13"/>
            <p:cNvSpPr txBox="1"/>
            <p:nvPr/>
          </p:nvSpPr>
          <p:spPr>
            <a:xfrm>
              <a:off x="3394975" y="6593907"/>
              <a:ext cx="3606000" cy="609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Nullam maximus, sapien id consectetur congue, purus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nunc sollicitudin nulla, vel varius ipsum magna quis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nulla. </a:t>
              </a:r>
              <a:endParaRPr sz="1100">
                <a:solidFill>
                  <a:srgbClr val="1D1D1B"/>
                </a:solidFill>
                <a:latin typeface="Source Sans Pro"/>
                <a:ea typeface="Source Sans Pro"/>
                <a:cs typeface="Source Sans Pro"/>
                <a:sym typeface="Source Sans Pro"/>
              </a:endParaRPr>
            </a:p>
          </p:txBody>
        </p:sp>
        <p:sp>
          <p:nvSpPr>
            <p:cNvPr id="107" name="Google Shape;107;p13"/>
            <p:cNvSpPr txBox="1"/>
            <p:nvPr/>
          </p:nvSpPr>
          <p:spPr>
            <a:xfrm>
              <a:off x="3394975" y="7246480"/>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Vestibulum vestibulum et mauris eget ullamcorper.</a:t>
              </a:r>
              <a:endParaRPr sz="1100">
                <a:solidFill>
                  <a:srgbClr val="1D1D1B"/>
                </a:solidFill>
                <a:latin typeface="Source Sans Pro"/>
                <a:ea typeface="Source Sans Pro"/>
                <a:cs typeface="Source Sans Pro"/>
                <a:sym typeface="Source Sans Pro"/>
              </a:endParaRPr>
            </a:p>
          </p:txBody>
        </p:sp>
        <p:sp>
          <p:nvSpPr>
            <p:cNvPr id="108" name="Google Shape;108;p13"/>
            <p:cNvSpPr txBox="1"/>
            <p:nvPr/>
          </p:nvSpPr>
          <p:spPr>
            <a:xfrm>
              <a:off x="3394975" y="7463861"/>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Proin scelerisque, mi id laoreet lacinia, nisi est tempor.</a:t>
              </a:r>
              <a:endParaRPr sz="1100">
                <a:solidFill>
                  <a:srgbClr val="1D1D1B"/>
                </a:solidFill>
                <a:latin typeface="Source Sans Pro"/>
                <a:ea typeface="Source Sans Pro"/>
                <a:cs typeface="Source Sans Pro"/>
                <a:sym typeface="Source Sans Pro"/>
              </a:endParaRPr>
            </a:p>
          </p:txBody>
        </p:sp>
      </p:grpSp>
      <p:sp>
        <p:nvSpPr>
          <p:cNvPr id="109" name="Google Shape;109;p13"/>
          <p:cNvSpPr txBox="1"/>
          <p:nvPr/>
        </p:nvSpPr>
        <p:spPr>
          <a:xfrm>
            <a:off x="527270" y="6706861"/>
            <a:ext cx="2139600" cy="829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MASTER’S DEGREE </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YOUR MAJOR</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Institute of Michigan</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2014 - 2018</a:t>
            </a:r>
            <a:endParaRPr b="1" sz="1100">
              <a:solidFill>
                <a:srgbClr val="1D1D1B"/>
              </a:solidFill>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4"/>
          <p:cNvSpPr/>
          <p:nvPr/>
        </p:nvSpPr>
        <p:spPr>
          <a:xfrm>
            <a:off x="0" y="270000"/>
            <a:ext cx="7560000" cy="1800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4"/>
          <p:cNvSpPr/>
          <p:nvPr/>
        </p:nvSpPr>
        <p:spPr>
          <a:xfrm>
            <a:off x="0" y="10440000"/>
            <a:ext cx="7560000" cy="252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4"/>
          <p:cNvPicPr preferRelativeResize="0"/>
          <p:nvPr/>
        </p:nvPicPr>
        <p:blipFill rotWithShape="1">
          <a:blip r:embed="rId3">
            <a:alphaModFix/>
          </a:blip>
          <a:srcRect b="0" l="0" r="0" t="14258"/>
          <a:stretch/>
        </p:blipFill>
        <p:spPr>
          <a:xfrm>
            <a:off x="5089075" y="0"/>
            <a:ext cx="1930924" cy="2070001"/>
          </a:xfrm>
          <a:prstGeom prst="rect">
            <a:avLst/>
          </a:prstGeom>
          <a:noFill/>
          <a:ln>
            <a:noFill/>
          </a:ln>
        </p:spPr>
      </p:pic>
      <p:grpSp>
        <p:nvGrpSpPr>
          <p:cNvPr id="117" name="Google Shape;117;p14"/>
          <p:cNvGrpSpPr/>
          <p:nvPr/>
        </p:nvGrpSpPr>
        <p:grpSpPr>
          <a:xfrm>
            <a:off x="530689" y="387796"/>
            <a:ext cx="4347386" cy="1371779"/>
            <a:chOff x="530689" y="387796"/>
            <a:chExt cx="4347386" cy="1371779"/>
          </a:xfrm>
        </p:grpSpPr>
        <p:sp>
          <p:nvSpPr>
            <p:cNvPr id="118" name="Google Shape;118;p14"/>
            <p:cNvSpPr txBox="1"/>
            <p:nvPr/>
          </p:nvSpPr>
          <p:spPr>
            <a:xfrm>
              <a:off x="544275" y="387796"/>
              <a:ext cx="43338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600">
                  <a:solidFill>
                    <a:srgbClr val="1D1D1B"/>
                  </a:solidFill>
                  <a:latin typeface="Source Sans Pro"/>
                  <a:ea typeface="Source Sans Pro"/>
                  <a:cs typeface="Source Sans Pro"/>
                  <a:sym typeface="Source Sans Pro"/>
                </a:rPr>
                <a:t>T H E R E S E  B A S H I R I A N</a:t>
              </a:r>
              <a:endParaRPr b="1" sz="2600">
                <a:solidFill>
                  <a:srgbClr val="1D1D1B"/>
                </a:solidFill>
                <a:latin typeface="Source Sans Pro"/>
                <a:ea typeface="Source Sans Pro"/>
                <a:cs typeface="Source Sans Pro"/>
                <a:sym typeface="Source Sans Pro"/>
              </a:endParaRPr>
            </a:p>
          </p:txBody>
        </p:sp>
        <p:sp>
          <p:nvSpPr>
            <p:cNvPr id="119" name="Google Shape;119;p14"/>
            <p:cNvSpPr txBox="1"/>
            <p:nvPr/>
          </p:nvSpPr>
          <p:spPr>
            <a:xfrm>
              <a:off x="544275" y="809550"/>
              <a:ext cx="4333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1D1D1B"/>
                  </a:solidFill>
                  <a:latin typeface="Source Sans Pro"/>
                  <a:ea typeface="Source Sans Pro"/>
                  <a:cs typeface="Source Sans Pro"/>
                  <a:sym typeface="Source Sans Pro"/>
                </a:rPr>
                <a:t>Elementary Teacher Resume</a:t>
              </a:r>
              <a:endParaRPr sz="1600">
                <a:solidFill>
                  <a:srgbClr val="1D1D1B"/>
                </a:solidFill>
                <a:latin typeface="Source Sans Pro"/>
                <a:ea typeface="Source Sans Pro"/>
                <a:cs typeface="Source Sans Pro"/>
                <a:sym typeface="Source Sans Pro"/>
              </a:endParaRPr>
            </a:p>
          </p:txBody>
        </p:sp>
        <p:cxnSp>
          <p:nvCxnSpPr>
            <p:cNvPr id="120" name="Google Shape;120;p14"/>
            <p:cNvCxnSpPr/>
            <p:nvPr/>
          </p:nvCxnSpPr>
          <p:spPr>
            <a:xfrm>
              <a:off x="530689" y="1224646"/>
              <a:ext cx="3034500" cy="0"/>
            </a:xfrm>
            <a:prstGeom prst="straightConnector1">
              <a:avLst/>
            </a:prstGeom>
            <a:noFill/>
            <a:ln cap="flat" cmpd="sng" w="9525">
              <a:solidFill>
                <a:srgbClr val="1D1D1B"/>
              </a:solidFill>
              <a:prstDash val="solid"/>
              <a:round/>
              <a:headEnd len="med" w="med" type="none"/>
              <a:tailEnd len="med" w="med" type="none"/>
            </a:ln>
          </p:spPr>
        </p:cxnSp>
        <p:sp>
          <p:nvSpPr>
            <p:cNvPr id="121" name="Google Shape;121;p14"/>
            <p:cNvSpPr txBox="1"/>
            <p:nvPr/>
          </p:nvSpPr>
          <p:spPr>
            <a:xfrm>
              <a:off x="544275"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T:</a:t>
              </a:r>
              <a:r>
                <a:rPr lang="ru" sz="1200">
                  <a:solidFill>
                    <a:srgbClr val="1D1D1B"/>
                  </a:solidFill>
                  <a:latin typeface="Source Sans Pro"/>
                  <a:ea typeface="Source Sans Pro"/>
                  <a:cs typeface="Source Sans Pro"/>
                  <a:sym typeface="Source Sans Pro"/>
                </a:rPr>
                <a:t> +000-111-222-333</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M:</a:t>
              </a:r>
              <a:r>
                <a:rPr lang="ru" sz="1200">
                  <a:solidFill>
                    <a:srgbClr val="1D1D1B"/>
                  </a:solidFill>
                  <a:latin typeface="Source Sans Pro"/>
                  <a:ea typeface="Source Sans Pro"/>
                  <a:cs typeface="Source Sans Pro"/>
                  <a:sym typeface="Source Sans Pro"/>
                </a:rPr>
                <a:t> Example@mail.com</a:t>
              </a:r>
              <a:endParaRPr sz="1200">
                <a:solidFill>
                  <a:srgbClr val="1D1D1B"/>
                </a:solidFill>
                <a:latin typeface="Source Sans Pro"/>
                <a:ea typeface="Source Sans Pro"/>
                <a:cs typeface="Source Sans Pro"/>
                <a:sym typeface="Source Sans Pro"/>
              </a:endParaRPr>
            </a:p>
          </p:txBody>
        </p:sp>
        <p:sp>
          <p:nvSpPr>
            <p:cNvPr id="122" name="Google Shape;122;p14"/>
            <p:cNvSpPr txBox="1"/>
            <p:nvPr/>
          </p:nvSpPr>
          <p:spPr>
            <a:xfrm>
              <a:off x="2632982"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In: </a:t>
              </a:r>
              <a:r>
                <a:rPr lang="ru" sz="1200">
                  <a:solidFill>
                    <a:srgbClr val="1D1D1B"/>
                  </a:solidFill>
                  <a:latin typeface="Source Sans Pro"/>
                  <a:ea typeface="Source Sans Pro"/>
                  <a:cs typeface="Source Sans Pro"/>
                  <a:sym typeface="Source Sans Pro"/>
                </a:rPr>
                <a:t>Linkedin/in/Username</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A: </a:t>
              </a:r>
              <a:r>
                <a:rPr lang="ru" sz="1200">
                  <a:solidFill>
                    <a:srgbClr val="1D1D1B"/>
                  </a:solidFill>
                  <a:latin typeface="Source Sans Pro"/>
                  <a:ea typeface="Source Sans Pro"/>
                  <a:cs typeface="Source Sans Pro"/>
                  <a:sym typeface="Source Sans Pro"/>
                </a:rPr>
                <a:t>427 Shields Ports,Utah</a:t>
              </a:r>
              <a:endParaRPr sz="1200">
                <a:solidFill>
                  <a:srgbClr val="1D1D1B"/>
                </a:solidFill>
                <a:latin typeface="Source Sans Pro"/>
                <a:ea typeface="Source Sans Pro"/>
                <a:cs typeface="Source Sans Pro"/>
                <a:sym typeface="Source Sans Pro"/>
              </a:endParaRPr>
            </a:p>
          </p:txBody>
        </p:sp>
      </p:grpSp>
      <p:grpSp>
        <p:nvGrpSpPr>
          <p:cNvPr id="123" name="Google Shape;123;p14"/>
          <p:cNvGrpSpPr/>
          <p:nvPr/>
        </p:nvGrpSpPr>
        <p:grpSpPr>
          <a:xfrm>
            <a:off x="2888050" y="2360850"/>
            <a:ext cx="95400" cy="7759725"/>
            <a:chOff x="2888050" y="2360850"/>
            <a:chExt cx="95400" cy="7759725"/>
          </a:xfrm>
        </p:grpSpPr>
        <p:cxnSp>
          <p:nvCxnSpPr>
            <p:cNvPr id="124" name="Google Shape;124;p14"/>
            <p:cNvCxnSpPr/>
            <p:nvPr/>
          </p:nvCxnSpPr>
          <p:spPr>
            <a:xfrm>
              <a:off x="2935750" y="2449275"/>
              <a:ext cx="0" cy="7575900"/>
            </a:xfrm>
            <a:prstGeom prst="straightConnector1">
              <a:avLst/>
            </a:prstGeom>
            <a:noFill/>
            <a:ln cap="flat" cmpd="sng" w="9525">
              <a:solidFill>
                <a:srgbClr val="B4B4B4"/>
              </a:solidFill>
              <a:prstDash val="solid"/>
              <a:round/>
              <a:headEnd len="med" w="med" type="none"/>
              <a:tailEnd len="med" w="med" type="none"/>
            </a:ln>
          </p:spPr>
        </p:cxnSp>
        <p:sp>
          <p:nvSpPr>
            <p:cNvPr id="125" name="Google Shape;125;p14"/>
            <p:cNvSpPr/>
            <p:nvPr/>
          </p:nvSpPr>
          <p:spPr>
            <a:xfrm>
              <a:off x="2888050" y="2360850"/>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4"/>
            <p:cNvSpPr/>
            <p:nvPr/>
          </p:nvSpPr>
          <p:spPr>
            <a:xfrm>
              <a:off x="2888050" y="5629950"/>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4"/>
            <p:cNvSpPr/>
            <p:nvPr/>
          </p:nvSpPr>
          <p:spPr>
            <a:xfrm>
              <a:off x="2888050" y="7922750"/>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p:nvPr/>
          </p:nvSpPr>
          <p:spPr>
            <a:xfrm>
              <a:off x="2888050" y="10025175"/>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29" name="Google Shape;129;p14"/>
          <p:cNvCxnSpPr/>
          <p:nvPr/>
        </p:nvCxnSpPr>
        <p:spPr>
          <a:xfrm>
            <a:off x="3214675" y="2683975"/>
            <a:ext cx="3786300" cy="0"/>
          </a:xfrm>
          <a:prstGeom prst="straightConnector1">
            <a:avLst/>
          </a:prstGeom>
          <a:noFill/>
          <a:ln cap="flat" cmpd="sng" w="9525">
            <a:solidFill>
              <a:srgbClr val="B4B4B4"/>
            </a:solidFill>
            <a:prstDash val="solid"/>
            <a:round/>
            <a:headEnd len="med" w="med" type="none"/>
            <a:tailEnd len="med" w="med" type="none"/>
          </a:ln>
        </p:spPr>
      </p:cxnSp>
      <p:sp>
        <p:nvSpPr>
          <p:cNvPr id="130" name="Google Shape;130;p14"/>
          <p:cNvSpPr txBox="1"/>
          <p:nvPr/>
        </p:nvSpPr>
        <p:spPr>
          <a:xfrm>
            <a:off x="3204475" y="2300975"/>
            <a:ext cx="38052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Teaching</a:t>
            </a:r>
            <a:r>
              <a:rPr b="1" lang="ru" sz="1600">
                <a:solidFill>
                  <a:srgbClr val="1D1D1B"/>
                </a:solidFill>
                <a:latin typeface="Merriweather"/>
                <a:ea typeface="Merriweather"/>
                <a:cs typeface="Merriweather"/>
                <a:sym typeface="Merriweather"/>
              </a:rPr>
              <a:t> Experience (Continued)</a:t>
            </a:r>
            <a:endParaRPr b="1" sz="1600">
              <a:solidFill>
                <a:srgbClr val="1D1D1B"/>
              </a:solidFill>
              <a:latin typeface="Merriweather"/>
              <a:ea typeface="Merriweather"/>
              <a:cs typeface="Merriweather"/>
              <a:sym typeface="Merriweather"/>
            </a:endParaRPr>
          </a:p>
        </p:txBody>
      </p:sp>
      <p:grpSp>
        <p:nvGrpSpPr>
          <p:cNvPr id="131" name="Google Shape;131;p14"/>
          <p:cNvGrpSpPr/>
          <p:nvPr/>
        </p:nvGrpSpPr>
        <p:grpSpPr>
          <a:xfrm>
            <a:off x="3214675" y="2827471"/>
            <a:ext cx="3805200" cy="2490554"/>
            <a:chOff x="3214675" y="2827471"/>
            <a:chExt cx="3805200" cy="2490554"/>
          </a:xfrm>
        </p:grpSpPr>
        <p:sp>
          <p:nvSpPr>
            <p:cNvPr id="132" name="Google Shape;132;p14"/>
            <p:cNvSpPr txBox="1"/>
            <p:nvPr/>
          </p:nvSpPr>
          <p:spPr>
            <a:xfrm>
              <a:off x="3214675" y="2827471"/>
              <a:ext cx="31806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POSITION TITLE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COMPANY NAME | LOCATION | 2022 - 2022</a:t>
              </a:r>
              <a:endParaRPr sz="1100">
                <a:solidFill>
                  <a:srgbClr val="1D1D1B"/>
                </a:solidFill>
                <a:latin typeface="Source Sans Pro"/>
                <a:ea typeface="Source Sans Pro"/>
                <a:cs typeface="Source Sans Pro"/>
                <a:sym typeface="Source Sans Pro"/>
              </a:endParaRPr>
            </a:p>
          </p:txBody>
        </p:sp>
        <p:sp>
          <p:nvSpPr>
            <p:cNvPr id="133" name="Google Shape;133;p14"/>
            <p:cNvSpPr txBox="1"/>
            <p:nvPr/>
          </p:nvSpPr>
          <p:spPr>
            <a:xfrm>
              <a:off x="3214675" y="3336375"/>
              <a:ext cx="38052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lang="ru" sz="1100">
                  <a:solidFill>
                    <a:srgbClr val="1D1D1B"/>
                  </a:solidFill>
                  <a:latin typeface="Source Sans Pro"/>
                  <a:ea typeface="Source Sans Pro"/>
                  <a:cs typeface="Source Sans Pro"/>
                  <a:sym typeface="Source Sans Pro"/>
                </a:rPr>
                <a:t>Vivamus et posuere sapien. Fusce dignissim aliquet lacus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eget tempor. Morbi commodo massa vitae leo placerat.</a:t>
              </a:r>
              <a:endParaRPr sz="1100">
                <a:solidFill>
                  <a:srgbClr val="1D1D1B"/>
                </a:solidFill>
                <a:latin typeface="Source Sans Pro"/>
                <a:ea typeface="Source Sans Pro"/>
                <a:cs typeface="Source Sans Pro"/>
                <a:sym typeface="Source Sans Pro"/>
              </a:endParaRPr>
            </a:p>
          </p:txBody>
        </p:sp>
        <p:grpSp>
          <p:nvGrpSpPr>
            <p:cNvPr id="134" name="Google Shape;134;p14"/>
            <p:cNvGrpSpPr/>
            <p:nvPr/>
          </p:nvGrpSpPr>
          <p:grpSpPr>
            <a:xfrm>
              <a:off x="3394975" y="3845275"/>
              <a:ext cx="3606000" cy="1472750"/>
              <a:chOff x="3394975" y="3845275"/>
              <a:chExt cx="3606000" cy="1472750"/>
            </a:xfrm>
          </p:grpSpPr>
          <p:sp>
            <p:nvSpPr>
              <p:cNvPr id="135" name="Google Shape;135;p14"/>
              <p:cNvSpPr txBox="1"/>
              <p:nvPr/>
            </p:nvSpPr>
            <p:spPr>
              <a:xfrm>
                <a:off x="3394975" y="3845275"/>
                <a:ext cx="3606000" cy="609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Pellentesque ut nulla id consectetur congue, purus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nunc sollicitudin nulla, vel varius ipsum magna quis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nulla. </a:t>
                </a:r>
                <a:endParaRPr sz="1100">
                  <a:solidFill>
                    <a:srgbClr val="1D1D1B"/>
                  </a:solidFill>
                  <a:latin typeface="Source Sans Pro"/>
                  <a:ea typeface="Source Sans Pro"/>
                  <a:cs typeface="Source Sans Pro"/>
                  <a:sym typeface="Source Sans Pro"/>
                </a:endParaRPr>
              </a:p>
            </p:txBody>
          </p:sp>
          <p:sp>
            <p:nvSpPr>
              <p:cNvPr id="136" name="Google Shape;136;p14"/>
              <p:cNvSpPr txBox="1"/>
              <p:nvPr/>
            </p:nvSpPr>
            <p:spPr>
              <a:xfrm>
                <a:off x="3394975" y="4497050"/>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Vestibulum vestibulum et mauris eget ullamcorper.</a:t>
                </a:r>
                <a:endParaRPr sz="1100">
                  <a:solidFill>
                    <a:srgbClr val="1D1D1B"/>
                  </a:solidFill>
                  <a:latin typeface="Source Sans Pro"/>
                  <a:ea typeface="Source Sans Pro"/>
                  <a:cs typeface="Source Sans Pro"/>
                  <a:sym typeface="Source Sans Pro"/>
                </a:endParaRPr>
              </a:p>
            </p:txBody>
          </p:sp>
          <p:sp>
            <p:nvSpPr>
              <p:cNvPr id="137" name="Google Shape;137;p14"/>
              <p:cNvSpPr txBox="1"/>
              <p:nvPr/>
            </p:nvSpPr>
            <p:spPr>
              <a:xfrm>
                <a:off x="3394975" y="4708425"/>
                <a:ext cx="3606000" cy="609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Proin scelerisque, mi id laoreet lacinia, nisi est tempor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justo, a tempus nibh eros et massa. Quisque dapibus mi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et  tincidunt ultrices. </a:t>
                </a:r>
                <a:endParaRPr sz="1100">
                  <a:solidFill>
                    <a:srgbClr val="1D1D1B"/>
                  </a:solidFill>
                  <a:latin typeface="Source Sans Pro"/>
                  <a:ea typeface="Source Sans Pro"/>
                  <a:cs typeface="Source Sans Pro"/>
                  <a:sym typeface="Source Sans Pro"/>
                </a:endParaRPr>
              </a:p>
            </p:txBody>
          </p:sp>
        </p:grpSp>
      </p:grpSp>
      <p:grpSp>
        <p:nvGrpSpPr>
          <p:cNvPr id="138" name="Google Shape;138;p14"/>
          <p:cNvGrpSpPr/>
          <p:nvPr/>
        </p:nvGrpSpPr>
        <p:grpSpPr>
          <a:xfrm>
            <a:off x="3214675" y="5576104"/>
            <a:ext cx="3805200" cy="2062164"/>
            <a:chOff x="3214675" y="5576104"/>
            <a:chExt cx="3805200" cy="2062164"/>
          </a:xfrm>
        </p:grpSpPr>
        <p:sp>
          <p:nvSpPr>
            <p:cNvPr id="139" name="Google Shape;139;p14"/>
            <p:cNvSpPr txBox="1"/>
            <p:nvPr/>
          </p:nvSpPr>
          <p:spPr>
            <a:xfrm>
              <a:off x="3214675" y="5576104"/>
              <a:ext cx="31806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POSITION TITLE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COMPANY NAME | LOCATION | 2021 - 2022</a:t>
              </a:r>
              <a:endParaRPr sz="1100">
                <a:solidFill>
                  <a:srgbClr val="1D1D1B"/>
                </a:solidFill>
                <a:latin typeface="Source Sans Pro"/>
                <a:ea typeface="Source Sans Pro"/>
                <a:cs typeface="Source Sans Pro"/>
                <a:sym typeface="Source Sans Pro"/>
              </a:endParaRPr>
            </a:p>
          </p:txBody>
        </p:sp>
        <p:sp>
          <p:nvSpPr>
            <p:cNvPr id="140" name="Google Shape;140;p14"/>
            <p:cNvSpPr txBox="1"/>
            <p:nvPr/>
          </p:nvSpPr>
          <p:spPr>
            <a:xfrm>
              <a:off x="3214675" y="6085007"/>
              <a:ext cx="38052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Sed eu tincidunt justo. Curabitur ullamcorper porttitor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eros. Donec vehicula libero sed elit imperdiet.</a:t>
              </a:r>
              <a:endParaRPr sz="1100">
                <a:solidFill>
                  <a:srgbClr val="1D1D1B"/>
                </a:solidFill>
                <a:latin typeface="Source Sans Pro"/>
                <a:ea typeface="Source Sans Pro"/>
                <a:cs typeface="Source Sans Pro"/>
                <a:sym typeface="Source Sans Pro"/>
              </a:endParaRPr>
            </a:p>
          </p:txBody>
        </p:sp>
        <p:sp>
          <p:nvSpPr>
            <p:cNvPr id="141" name="Google Shape;141;p14"/>
            <p:cNvSpPr txBox="1"/>
            <p:nvPr/>
          </p:nvSpPr>
          <p:spPr>
            <a:xfrm>
              <a:off x="3394975" y="6593907"/>
              <a:ext cx="36060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Vivamus eget est id consectetur congue, purus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nunc sollicitudin nulla, vel varius ipsum magna. </a:t>
              </a:r>
              <a:endParaRPr sz="1100">
                <a:solidFill>
                  <a:srgbClr val="1D1D1B"/>
                </a:solidFill>
                <a:latin typeface="Source Sans Pro"/>
                <a:ea typeface="Source Sans Pro"/>
                <a:cs typeface="Source Sans Pro"/>
                <a:sym typeface="Source Sans Pro"/>
              </a:endParaRPr>
            </a:p>
          </p:txBody>
        </p:sp>
        <p:sp>
          <p:nvSpPr>
            <p:cNvPr id="142" name="Google Shape;142;p14"/>
            <p:cNvSpPr txBox="1"/>
            <p:nvPr/>
          </p:nvSpPr>
          <p:spPr>
            <a:xfrm>
              <a:off x="3394975" y="7031488"/>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Vestibulum vestibulum et mauris eget ullamcorper.</a:t>
              </a:r>
              <a:endParaRPr sz="1100">
                <a:solidFill>
                  <a:srgbClr val="1D1D1B"/>
                </a:solidFill>
                <a:latin typeface="Source Sans Pro"/>
                <a:ea typeface="Source Sans Pro"/>
                <a:cs typeface="Source Sans Pro"/>
                <a:sym typeface="Source Sans Pro"/>
              </a:endParaRPr>
            </a:p>
          </p:txBody>
        </p:sp>
        <p:sp>
          <p:nvSpPr>
            <p:cNvPr id="143" name="Google Shape;143;p14"/>
            <p:cNvSpPr txBox="1"/>
            <p:nvPr/>
          </p:nvSpPr>
          <p:spPr>
            <a:xfrm>
              <a:off x="3394975" y="7248868"/>
              <a:ext cx="36060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Proin scelerisque, mi id laoreet lacinia, nisi est tempor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justo, a tempus nibh eros et massa. </a:t>
              </a:r>
              <a:endParaRPr sz="1100">
                <a:solidFill>
                  <a:srgbClr val="1D1D1B"/>
                </a:solidFill>
                <a:latin typeface="Source Sans Pro"/>
                <a:ea typeface="Source Sans Pro"/>
                <a:cs typeface="Source Sans Pro"/>
                <a:sym typeface="Source Sans Pro"/>
              </a:endParaRPr>
            </a:p>
          </p:txBody>
        </p:sp>
      </p:grpSp>
      <p:grpSp>
        <p:nvGrpSpPr>
          <p:cNvPr id="144" name="Google Shape;144;p14"/>
          <p:cNvGrpSpPr/>
          <p:nvPr/>
        </p:nvGrpSpPr>
        <p:grpSpPr>
          <a:xfrm>
            <a:off x="3214675" y="7879200"/>
            <a:ext cx="3805200" cy="2056957"/>
            <a:chOff x="3214675" y="5576104"/>
            <a:chExt cx="3805200" cy="2056957"/>
          </a:xfrm>
        </p:grpSpPr>
        <p:sp>
          <p:nvSpPr>
            <p:cNvPr id="145" name="Google Shape;145;p14"/>
            <p:cNvSpPr txBox="1"/>
            <p:nvPr/>
          </p:nvSpPr>
          <p:spPr>
            <a:xfrm>
              <a:off x="3214675" y="5576104"/>
              <a:ext cx="31806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POSITION TITLE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COMPANY NAME | LOCATION | 2020 - 2021</a:t>
              </a:r>
              <a:endParaRPr sz="1100">
                <a:solidFill>
                  <a:srgbClr val="1D1D1B"/>
                </a:solidFill>
                <a:latin typeface="Source Sans Pro"/>
                <a:ea typeface="Source Sans Pro"/>
                <a:cs typeface="Source Sans Pro"/>
                <a:sym typeface="Source Sans Pro"/>
              </a:endParaRPr>
            </a:p>
          </p:txBody>
        </p:sp>
        <p:sp>
          <p:nvSpPr>
            <p:cNvPr id="146" name="Google Shape;146;p14"/>
            <p:cNvSpPr txBox="1"/>
            <p:nvPr/>
          </p:nvSpPr>
          <p:spPr>
            <a:xfrm>
              <a:off x="3214675" y="6085007"/>
              <a:ext cx="38052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Sed id nulla sed sapien imperdiet volutpat. Donec sed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ipsum in dolor varius ullamcorper.</a:t>
              </a:r>
              <a:endParaRPr sz="1100">
                <a:solidFill>
                  <a:srgbClr val="1D1D1B"/>
                </a:solidFill>
                <a:latin typeface="Source Sans Pro"/>
                <a:ea typeface="Source Sans Pro"/>
                <a:cs typeface="Source Sans Pro"/>
                <a:sym typeface="Source Sans Pro"/>
              </a:endParaRPr>
            </a:p>
          </p:txBody>
        </p:sp>
        <p:sp>
          <p:nvSpPr>
            <p:cNvPr id="147" name="Google Shape;147;p14"/>
            <p:cNvSpPr txBox="1"/>
            <p:nvPr/>
          </p:nvSpPr>
          <p:spPr>
            <a:xfrm>
              <a:off x="3394975" y="6593907"/>
              <a:ext cx="3606000" cy="609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Quisque et porta id consectetur congue, purus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nunc sollicitudin nulla, vel varius ipsum magna quis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nulla. </a:t>
              </a:r>
              <a:endParaRPr sz="1100">
                <a:solidFill>
                  <a:srgbClr val="1D1D1B"/>
                </a:solidFill>
                <a:latin typeface="Source Sans Pro"/>
                <a:ea typeface="Source Sans Pro"/>
                <a:cs typeface="Source Sans Pro"/>
                <a:sym typeface="Source Sans Pro"/>
              </a:endParaRPr>
            </a:p>
          </p:txBody>
        </p:sp>
        <p:sp>
          <p:nvSpPr>
            <p:cNvPr id="148" name="Google Shape;148;p14"/>
            <p:cNvSpPr txBox="1"/>
            <p:nvPr/>
          </p:nvSpPr>
          <p:spPr>
            <a:xfrm>
              <a:off x="3394975" y="7246480"/>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Vestibulum vestibulum et mauris eget ullamcorper.</a:t>
              </a:r>
              <a:endParaRPr sz="1100">
                <a:solidFill>
                  <a:srgbClr val="1D1D1B"/>
                </a:solidFill>
                <a:latin typeface="Source Sans Pro"/>
                <a:ea typeface="Source Sans Pro"/>
                <a:cs typeface="Source Sans Pro"/>
                <a:sym typeface="Source Sans Pro"/>
              </a:endParaRPr>
            </a:p>
          </p:txBody>
        </p:sp>
        <p:sp>
          <p:nvSpPr>
            <p:cNvPr id="149" name="Google Shape;149;p14"/>
            <p:cNvSpPr txBox="1"/>
            <p:nvPr/>
          </p:nvSpPr>
          <p:spPr>
            <a:xfrm>
              <a:off x="3394975" y="7463861"/>
              <a:ext cx="36060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  Proin scelerisque, mi id laoreet lacinia, nisi est tempor.</a:t>
              </a:r>
              <a:endParaRPr sz="1100">
                <a:solidFill>
                  <a:srgbClr val="1D1D1B"/>
                </a:solidFill>
                <a:latin typeface="Source Sans Pro"/>
                <a:ea typeface="Source Sans Pro"/>
                <a:cs typeface="Source Sans Pro"/>
                <a:sym typeface="Source Sans Pro"/>
              </a:endParaRPr>
            </a:p>
          </p:txBody>
        </p:sp>
      </p:grpSp>
      <p:grpSp>
        <p:nvGrpSpPr>
          <p:cNvPr id="150" name="Google Shape;150;p14"/>
          <p:cNvGrpSpPr/>
          <p:nvPr/>
        </p:nvGrpSpPr>
        <p:grpSpPr>
          <a:xfrm>
            <a:off x="540875" y="2643175"/>
            <a:ext cx="2126100" cy="81600"/>
            <a:chOff x="540875" y="2643175"/>
            <a:chExt cx="2126100" cy="81600"/>
          </a:xfrm>
        </p:grpSpPr>
        <p:sp>
          <p:nvSpPr>
            <p:cNvPr id="151" name="Google Shape;151;p14"/>
            <p:cNvSpPr/>
            <p:nvPr/>
          </p:nvSpPr>
          <p:spPr>
            <a:xfrm>
              <a:off x="540875" y="2643175"/>
              <a:ext cx="81600" cy="81600"/>
            </a:xfrm>
            <a:prstGeom prst="ellipse">
              <a:avLst/>
            </a:prstGeom>
            <a:solidFill>
              <a:srgbClr val="B4B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2" name="Google Shape;152;p14"/>
            <p:cNvCxnSpPr>
              <a:stCxn id="151" idx="6"/>
            </p:cNvCxnSpPr>
            <p:nvPr/>
          </p:nvCxnSpPr>
          <p:spPr>
            <a:xfrm>
              <a:off x="622475" y="2683975"/>
              <a:ext cx="2044500" cy="0"/>
            </a:xfrm>
            <a:prstGeom prst="straightConnector1">
              <a:avLst/>
            </a:prstGeom>
            <a:noFill/>
            <a:ln cap="flat" cmpd="sng" w="9525">
              <a:solidFill>
                <a:srgbClr val="B4B4B4"/>
              </a:solidFill>
              <a:prstDash val="solid"/>
              <a:round/>
              <a:headEnd len="med" w="med" type="none"/>
              <a:tailEnd len="med" w="med" type="none"/>
            </a:ln>
          </p:spPr>
        </p:cxnSp>
      </p:grpSp>
      <p:sp>
        <p:nvSpPr>
          <p:cNvPr id="153" name="Google Shape;153;p14"/>
          <p:cNvSpPr txBox="1"/>
          <p:nvPr/>
        </p:nvSpPr>
        <p:spPr>
          <a:xfrm>
            <a:off x="527270" y="2300975"/>
            <a:ext cx="213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Extra</a:t>
            </a:r>
            <a:endParaRPr b="1" sz="1600">
              <a:solidFill>
                <a:srgbClr val="1D1D1B"/>
              </a:solidFill>
              <a:latin typeface="Merriweather"/>
              <a:ea typeface="Merriweather"/>
              <a:cs typeface="Merriweather"/>
              <a:sym typeface="Merriweather"/>
            </a:endParaRPr>
          </a:p>
        </p:txBody>
      </p:sp>
      <p:grpSp>
        <p:nvGrpSpPr>
          <p:cNvPr id="154" name="Google Shape;154;p14"/>
          <p:cNvGrpSpPr/>
          <p:nvPr/>
        </p:nvGrpSpPr>
        <p:grpSpPr>
          <a:xfrm>
            <a:off x="537476" y="2832626"/>
            <a:ext cx="2139600" cy="600318"/>
            <a:chOff x="537476" y="2841086"/>
            <a:chExt cx="2139600" cy="600318"/>
          </a:xfrm>
        </p:grpSpPr>
        <p:sp>
          <p:nvSpPr>
            <p:cNvPr id="155" name="Google Shape;155;p14"/>
            <p:cNvSpPr txBox="1"/>
            <p:nvPr/>
          </p:nvSpPr>
          <p:spPr>
            <a:xfrm>
              <a:off x="537476" y="2841086"/>
              <a:ext cx="21396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VOLUNTEER POSITION</a:t>
              </a:r>
              <a:endParaRPr b="1" sz="1100">
                <a:solidFill>
                  <a:srgbClr val="1D1D1B"/>
                </a:solidFill>
                <a:latin typeface="Source Sans Pro"/>
                <a:ea typeface="Source Sans Pro"/>
                <a:cs typeface="Source Sans Pro"/>
                <a:sym typeface="Source Sans Pro"/>
              </a:endParaRPr>
            </a:p>
          </p:txBody>
        </p:sp>
        <p:sp>
          <p:nvSpPr>
            <p:cNvPr id="156" name="Google Shape;156;p14"/>
            <p:cNvSpPr txBox="1"/>
            <p:nvPr/>
          </p:nvSpPr>
          <p:spPr>
            <a:xfrm>
              <a:off x="537476" y="3052004"/>
              <a:ext cx="2139600" cy="389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Assistants in a nursing home</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2023 - Kyleighberg</a:t>
              </a:r>
              <a:endParaRPr sz="1100">
                <a:solidFill>
                  <a:srgbClr val="1D1D1B"/>
                </a:solidFill>
                <a:latin typeface="Source Sans Pro"/>
                <a:ea typeface="Source Sans Pro"/>
                <a:cs typeface="Source Sans Pro"/>
                <a:sym typeface="Source Sans Pro"/>
              </a:endParaRPr>
            </a:p>
          </p:txBody>
        </p:sp>
      </p:grpSp>
      <p:grpSp>
        <p:nvGrpSpPr>
          <p:cNvPr id="157" name="Google Shape;157;p14"/>
          <p:cNvGrpSpPr/>
          <p:nvPr/>
        </p:nvGrpSpPr>
        <p:grpSpPr>
          <a:xfrm>
            <a:off x="527270" y="3635850"/>
            <a:ext cx="2143163" cy="2731689"/>
            <a:chOff x="527270" y="4993843"/>
            <a:chExt cx="2143163" cy="2731689"/>
          </a:xfrm>
        </p:grpSpPr>
        <p:grpSp>
          <p:nvGrpSpPr>
            <p:cNvPr id="158" name="Google Shape;158;p14"/>
            <p:cNvGrpSpPr/>
            <p:nvPr/>
          </p:nvGrpSpPr>
          <p:grpSpPr>
            <a:xfrm>
              <a:off x="540875" y="5336043"/>
              <a:ext cx="2126100" cy="81600"/>
              <a:chOff x="540875" y="2643175"/>
              <a:chExt cx="2126100" cy="81600"/>
            </a:xfrm>
          </p:grpSpPr>
          <p:sp>
            <p:nvSpPr>
              <p:cNvPr id="159" name="Google Shape;159;p14"/>
              <p:cNvSpPr/>
              <p:nvPr/>
            </p:nvSpPr>
            <p:spPr>
              <a:xfrm>
                <a:off x="540875" y="2643175"/>
                <a:ext cx="81600" cy="81600"/>
              </a:xfrm>
              <a:prstGeom prst="ellipse">
                <a:avLst/>
              </a:prstGeom>
              <a:solidFill>
                <a:srgbClr val="B4B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0" name="Google Shape;160;p14"/>
              <p:cNvCxnSpPr>
                <a:stCxn id="159" idx="6"/>
              </p:cNvCxnSpPr>
              <p:nvPr/>
            </p:nvCxnSpPr>
            <p:spPr>
              <a:xfrm>
                <a:off x="622475" y="2683975"/>
                <a:ext cx="2044500" cy="0"/>
              </a:xfrm>
              <a:prstGeom prst="straightConnector1">
                <a:avLst/>
              </a:prstGeom>
              <a:noFill/>
              <a:ln cap="flat" cmpd="sng" w="9525">
                <a:solidFill>
                  <a:srgbClr val="B4B4B4"/>
                </a:solidFill>
                <a:prstDash val="solid"/>
                <a:round/>
                <a:headEnd len="med" w="med" type="none"/>
                <a:tailEnd len="med" w="med" type="none"/>
              </a:ln>
            </p:spPr>
          </p:cxnSp>
        </p:grpSp>
        <p:sp>
          <p:nvSpPr>
            <p:cNvPr id="161" name="Google Shape;161;p14"/>
            <p:cNvSpPr txBox="1"/>
            <p:nvPr/>
          </p:nvSpPr>
          <p:spPr>
            <a:xfrm>
              <a:off x="527270" y="4993843"/>
              <a:ext cx="21396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Interests</a:t>
              </a:r>
              <a:endParaRPr b="1" sz="1600">
                <a:solidFill>
                  <a:srgbClr val="1D1D1B"/>
                </a:solidFill>
                <a:latin typeface="Merriweather"/>
                <a:ea typeface="Merriweather"/>
                <a:cs typeface="Merriweather"/>
                <a:sym typeface="Merriweather"/>
              </a:endParaRPr>
            </a:p>
          </p:txBody>
        </p:sp>
        <p:sp>
          <p:nvSpPr>
            <p:cNvPr id="162" name="Google Shape;162;p14"/>
            <p:cNvSpPr txBox="1"/>
            <p:nvPr/>
          </p:nvSpPr>
          <p:spPr>
            <a:xfrm>
              <a:off x="530833" y="5524432"/>
              <a:ext cx="2139600" cy="2201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Travelling</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Cooking and baking</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Playing sports</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Running marathons</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Writing free-verse poetry</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Volunteering at animal shelter</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Fly fishing </a:t>
              </a:r>
              <a:r>
                <a:rPr lang="ru" sz="1100">
                  <a:solidFill>
                    <a:srgbClr val="1D1D1B"/>
                  </a:solidFill>
                  <a:latin typeface="Source Sans Pro"/>
                  <a:ea typeface="Source Sans Pro"/>
                  <a:cs typeface="Source Sans Pro"/>
                  <a:sym typeface="Source Sans Pro"/>
                </a:rPr>
                <a:t>enthusiast</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Kayaking whitewater rapids</a:t>
              </a:r>
              <a:endParaRPr sz="1100">
                <a:solidFill>
                  <a:srgbClr val="1D1D1B"/>
                </a:solidFill>
                <a:latin typeface="Source Sans Pro"/>
                <a:ea typeface="Source Sans Pro"/>
                <a:cs typeface="Source Sans Pro"/>
                <a:sym typeface="Source Sans Pro"/>
              </a:endParaRPr>
            </a:p>
            <a:p>
              <a:pPr indent="0" lvl="0" marL="0" rtl="0" algn="l">
                <a:lnSpc>
                  <a:spcPct val="150000"/>
                </a:lnSpc>
                <a:spcBef>
                  <a:spcPts val="0"/>
                </a:spcBef>
                <a:spcAft>
                  <a:spcPts val="0"/>
                </a:spcAft>
                <a:buNone/>
              </a:pPr>
              <a:r>
                <a:rPr lang="ru" sz="1100">
                  <a:solidFill>
                    <a:srgbClr val="1D1D1B"/>
                  </a:solidFill>
                  <a:latin typeface="Source Sans Pro"/>
                  <a:ea typeface="Source Sans Pro"/>
                  <a:cs typeface="Source Sans Pro"/>
                  <a:sym typeface="Source Sans Pro"/>
                </a:rPr>
                <a:t>Creating digital comic art</a:t>
              </a:r>
              <a:endParaRPr sz="1100">
                <a:solidFill>
                  <a:srgbClr val="1D1D1B"/>
                </a:solidFill>
                <a:latin typeface="Source Sans Pro"/>
                <a:ea typeface="Source Sans Pro"/>
                <a:cs typeface="Source Sans Pro"/>
                <a:sym typeface="Source Sans Pro"/>
              </a:endParaRPr>
            </a:p>
          </p:txBody>
        </p:sp>
      </p:grpSp>
      <p:grpSp>
        <p:nvGrpSpPr>
          <p:cNvPr id="163" name="Google Shape;163;p14"/>
          <p:cNvGrpSpPr/>
          <p:nvPr/>
        </p:nvGrpSpPr>
        <p:grpSpPr>
          <a:xfrm>
            <a:off x="540875" y="7204296"/>
            <a:ext cx="2126100" cy="81600"/>
            <a:chOff x="540875" y="2643175"/>
            <a:chExt cx="2126100" cy="81600"/>
          </a:xfrm>
        </p:grpSpPr>
        <p:sp>
          <p:nvSpPr>
            <p:cNvPr id="164" name="Google Shape;164;p14"/>
            <p:cNvSpPr/>
            <p:nvPr/>
          </p:nvSpPr>
          <p:spPr>
            <a:xfrm>
              <a:off x="540875" y="2643175"/>
              <a:ext cx="81600" cy="81600"/>
            </a:xfrm>
            <a:prstGeom prst="ellipse">
              <a:avLst/>
            </a:prstGeom>
            <a:solidFill>
              <a:srgbClr val="B4B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5" name="Google Shape;165;p14"/>
            <p:cNvCxnSpPr>
              <a:stCxn id="164" idx="6"/>
            </p:cNvCxnSpPr>
            <p:nvPr/>
          </p:nvCxnSpPr>
          <p:spPr>
            <a:xfrm>
              <a:off x="622475" y="2683975"/>
              <a:ext cx="2044500" cy="0"/>
            </a:xfrm>
            <a:prstGeom prst="straightConnector1">
              <a:avLst/>
            </a:prstGeom>
            <a:noFill/>
            <a:ln cap="flat" cmpd="sng" w="9525">
              <a:solidFill>
                <a:srgbClr val="B4B4B4"/>
              </a:solidFill>
              <a:prstDash val="solid"/>
              <a:round/>
              <a:headEnd len="med" w="med" type="none"/>
              <a:tailEnd len="med" w="med" type="none"/>
            </a:ln>
          </p:spPr>
        </p:cxnSp>
      </p:grpSp>
      <p:sp>
        <p:nvSpPr>
          <p:cNvPr id="166" name="Google Shape;166;p14"/>
          <p:cNvSpPr txBox="1"/>
          <p:nvPr/>
        </p:nvSpPr>
        <p:spPr>
          <a:xfrm>
            <a:off x="527270" y="6570904"/>
            <a:ext cx="21396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ru" sz="1600">
                <a:solidFill>
                  <a:srgbClr val="1D1D1B"/>
                </a:solidFill>
                <a:latin typeface="Merriweather"/>
                <a:ea typeface="Merriweather"/>
                <a:cs typeface="Merriweather"/>
                <a:sym typeface="Merriweather"/>
              </a:rPr>
              <a:t>Professional </a:t>
            </a:r>
            <a:endParaRPr b="1" sz="1600">
              <a:solidFill>
                <a:srgbClr val="1D1D1B"/>
              </a:solidFill>
              <a:latin typeface="Merriweather"/>
              <a:ea typeface="Merriweather"/>
              <a:cs typeface="Merriweather"/>
              <a:sym typeface="Merriweather"/>
            </a:endParaRPr>
          </a:p>
          <a:p>
            <a:pPr indent="0" lvl="0" marL="0" rtl="0" algn="l">
              <a:spcBef>
                <a:spcPts val="0"/>
              </a:spcBef>
              <a:spcAft>
                <a:spcPts val="0"/>
              </a:spcAft>
              <a:buNone/>
            </a:pPr>
            <a:r>
              <a:rPr b="1" lang="ru" sz="1600">
                <a:solidFill>
                  <a:srgbClr val="1D1D1B"/>
                </a:solidFill>
                <a:latin typeface="Merriweather"/>
                <a:ea typeface="Merriweather"/>
                <a:cs typeface="Merriweather"/>
                <a:sym typeface="Merriweather"/>
              </a:rPr>
              <a:t>Development</a:t>
            </a:r>
            <a:endParaRPr b="1" sz="1600">
              <a:solidFill>
                <a:srgbClr val="1D1D1B"/>
              </a:solidFill>
              <a:latin typeface="Merriweather"/>
              <a:ea typeface="Merriweather"/>
              <a:cs typeface="Merriweather"/>
              <a:sym typeface="Merriweather"/>
            </a:endParaRPr>
          </a:p>
        </p:txBody>
      </p:sp>
      <p:grpSp>
        <p:nvGrpSpPr>
          <p:cNvPr id="167" name="Google Shape;167;p14"/>
          <p:cNvGrpSpPr/>
          <p:nvPr/>
        </p:nvGrpSpPr>
        <p:grpSpPr>
          <a:xfrm>
            <a:off x="537476" y="7388600"/>
            <a:ext cx="2139600" cy="820518"/>
            <a:chOff x="537476" y="2779854"/>
            <a:chExt cx="2139600" cy="820518"/>
          </a:xfrm>
        </p:grpSpPr>
        <p:sp>
          <p:nvSpPr>
            <p:cNvPr id="168" name="Google Shape;168;p14"/>
            <p:cNvSpPr txBox="1"/>
            <p:nvPr/>
          </p:nvSpPr>
          <p:spPr>
            <a:xfrm>
              <a:off x="537476" y="2779854"/>
              <a:ext cx="2139600" cy="169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WORKSHOP NAME</a:t>
              </a:r>
              <a:endParaRPr b="1" sz="1100">
                <a:solidFill>
                  <a:srgbClr val="1D1D1B"/>
                </a:solidFill>
                <a:latin typeface="Source Sans Pro"/>
                <a:ea typeface="Source Sans Pro"/>
                <a:cs typeface="Source Sans Pro"/>
                <a:sym typeface="Source Sans Pro"/>
              </a:endParaRPr>
            </a:p>
          </p:txBody>
        </p:sp>
        <p:sp>
          <p:nvSpPr>
            <p:cNvPr id="169" name="Google Shape;169;p14"/>
            <p:cNvSpPr txBox="1"/>
            <p:nvPr/>
          </p:nvSpPr>
          <p:spPr>
            <a:xfrm>
              <a:off x="537476" y="2990771"/>
              <a:ext cx="2139600" cy="609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Courses to improve the level</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Johnston and Kozey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2023 - Kyleighberg</a:t>
              </a:r>
              <a:endParaRPr sz="1100">
                <a:solidFill>
                  <a:srgbClr val="1D1D1B"/>
                </a:solidFill>
                <a:latin typeface="Source Sans Pro"/>
                <a:ea typeface="Source Sans Pro"/>
                <a:cs typeface="Source Sans Pro"/>
                <a:sym typeface="Source Sans Pro"/>
              </a:endParaRPr>
            </a:p>
          </p:txBody>
        </p:sp>
      </p:grpSp>
      <p:sp>
        <p:nvSpPr>
          <p:cNvPr id="170" name="Google Shape;170;p14"/>
          <p:cNvSpPr txBox="1"/>
          <p:nvPr/>
        </p:nvSpPr>
        <p:spPr>
          <a:xfrm>
            <a:off x="537476" y="8420686"/>
            <a:ext cx="2139600" cy="829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b="1" lang="ru" sz="1100">
                <a:solidFill>
                  <a:srgbClr val="1D1D1B"/>
                </a:solidFill>
                <a:latin typeface="Source Sans Pro"/>
                <a:ea typeface="Source Sans Pro"/>
                <a:cs typeface="Source Sans Pro"/>
                <a:sym typeface="Source Sans Pro"/>
              </a:rPr>
              <a:t>TRAINING NAME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Clr>
                <a:schemeClr val="dk1"/>
              </a:buClr>
              <a:buSzPts val="1100"/>
              <a:buFont typeface="Arial"/>
              <a:buNone/>
            </a:pPr>
            <a:r>
              <a:rPr lang="ru" sz="1100">
                <a:solidFill>
                  <a:srgbClr val="1D1D1B"/>
                </a:solidFill>
                <a:latin typeface="Source Sans Pro"/>
                <a:ea typeface="Source Sans Pro"/>
                <a:cs typeface="Source Sans Pro"/>
                <a:sym typeface="Source Sans Pro"/>
              </a:rPr>
              <a:t>Advanced techniques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Clr>
                <a:schemeClr val="dk1"/>
              </a:buClr>
              <a:buSzPts val="1100"/>
              <a:buFont typeface="Arial"/>
              <a:buNone/>
            </a:pPr>
            <a:r>
              <a:rPr lang="ru" sz="1100">
                <a:solidFill>
                  <a:srgbClr val="1D1D1B"/>
                </a:solidFill>
                <a:latin typeface="Source Sans Pro"/>
                <a:ea typeface="Source Sans Pro"/>
                <a:cs typeface="Source Sans Pro"/>
                <a:sym typeface="Source Sans Pro"/>
              </a:rPr>
              <a:t>O'Conner-Nader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2024 - Kyleighberg</a:t>
            </a:r>
            <a:endParaRPr sz="1100">
              <a:solidFill>
                <a:srgbClr val="1D1D1B"/>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5"/>
          <p:cNvSpPr/>
          <p:nvPr/>
        </p:nvSpPr>
        <p:spPr>
          <a:xfrm>
            <a:off x="0" y="270000"/>
            <a:ext cx="7560000" cy="1800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0" y="10440000"/>
            <a:ext cx="7560000" cy="252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15"/>
          <p:cNvPicPr preferRelativeResize="0"/>
          <p:nvPr/>
        </p:nvPicPr>
        <p:blipFill rotWithShape="1">
          <a:blip r:embed="rId3">
            <a:alphaModFix/>
          </a:blip>
          <a:srcRect b="0" l="0" r="0" t="14258"/>
          <a:stretch/>
        </p:blipFill>
        <p:spPr>
          <a:xfrm>
            <a:off x="5089075" y="0"/>
            <a:ext cx="1930924" cy="2070001"/>
          </a:xfrm>
          <a:prstGeom prst="rect">
            <a:avLst/>
          </a:prstGeom>
          <a:noFill/>
          <a:ln>
            <a:noFill/>
          </a:ln>
        </p:spPr>
      </p:pic>
      <p:grpSp>
        <p:nvGrpSpPr>
          <p:cNvPr id="178" name="Google Shape;178;p15"/>
          <p:cNvGrpSpPr/>
          <p:nvPr/>
        </p:nvGrpSpPr>
        <p:grpSpPr>
          <a:xfrm>
            <a:off x="530689" y="387796"/>
            <a:ext cx="4347386" cy="1371779"/>
            <a:chOff x="530689" y="387796"/>
            <a:chExt cx="4347386" cy="1371779"/>
          </a:xfrm>
        </p:grpSpPr>
        <p:sp>
          <p:nvSpPr>
            <p:cNvPr id="179" name="Google Shape;179;p15"/>
            <p:cNvSpPr txBox="1"/>
            <p:nvPr/>
          </p:nvSpPr>
          <p:spPr>
            <a:xfrm>
              <a:off x="544275" y="387796"/>
              <a:ext cx="43338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600">
                  <a:solidFill>
                    <a:srgbClr val="1D1D1B"/>
                  </a:solidFill>
                  <a:latin typeface="Source Sans Pro"/>
                  <a:ea typeface="Source Sans Pro"/>
                  <a:cs typeface="Source Sans Pro"/>
                  <a:sym typeface="Source Sans Pro"/>
                </a:rPr>
                <a:t>T H E R E S E  B A S H I R I A N</a:t>
              </a:r>
              <a:endParaRPr b="1" sz="2600">
                <a:solidFill>
                  <a:srgbClr val="1D1D1B"/>
                </a:solidFill>
                <a:latin typeface="Source Sans Pro"/>
                <a:ea typeface="Source Sans Pro"/>
                <a:cs typeface="Source Sans Pro"/>
                <a:sym typeface="Source Sans Pro"/>
              </a:endParaRPr>
            </a:p>
          </p:txBody>
        </p:sp>
        <p:sp>
          <p:nvSpPr>
            <p:cNvPr id="180" name="Google Shape;180;p15"/>
            <p:cNvSpPr txBox="1"/>
            <p:nvPr/>
          </p:nvSpPr>
          <p:spPr>
            <a:xfrm>
              <a:off x="544275" y="809550"/>
              <a:ext cx="4333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1D1D1B"/>
                  </a:solidFill>
                  <a:latin typeface="Source Sans Pro"/>
                  <a:ea typeface="Source Sans Pro"/>
                  <a:cs typeface="Source Sans Pro"/>
                  <a:sym typeface="Source Sans Pro"/>
                </a:rPr>
                <a:t>Elementary Teacher Resume</a:t>
              </a:r>
              <a:endParaRPr sz="1600">
                <a:solidFill>
                  <a:srgbClr val="1D1D1B"/>
                </a:solidFill>
                <a:latin typeface="Source Sans Pro"/>
                <a:ea typeface="Source Sans Pro"/>
                <a:cs typeface="Source Sans Pro"/>
                <a:sym typeface="Source Sans Pro"/>
              </a:endParaRPr>
            </a:p>
          </p:txBody>
        </p:sp>
        <p:cxnSp>
          <p:nvCxnSpPr>
            <p:cNvPr id="181" name="Google Shape;181;p15"/>
            <p:cNvCxnSpPr/>
            <p:nvPr/>
          </p:nvCxnSpPr>
          <p:spPr>
            <a:xfrm>
              <a:off x="530689" y="1224646"/>
              <a:ext cx="3034500" cy="0"/>
            </a:xfrm>
            <a:prstGeom prst="straightConnector1">
              <a:avLst/>
            </a:prstGeom>
            <a:noFill/>
            <a:ln cap="flat" cmpd="sng" w="9525">
              <a:solidFill>
                <a:srgbClr val="1D1D1B"/>
              </a:solidFill>
              <a:prstDash val="solid"/>
              <a:round/>
              <a:headEnd len="med" w="med" type="none"/>
              <a:tailEnd len="med" w="med" type="none"/>
            </a:ln>
          </p:spPr>
        </p:cxnSp>
        <p:sp>
          <p:nvSpPr>
            <p:cNvPr id="182" name="Google Shape;182;p15"/>
            <p:cNvSpPr txBox="1"/>
            <p:nvPr/>
          </p:nvSpPr>
          <p:spPr>
            <a:xfrm>
              <a:off x="544275"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T:</a:t>
              </a:r>
              <a:r>
                <a:rPr lang="ru" sz="1200">
                  <a:solidFill>
                    <a:srgbClr val="1D1D1B"/>
                  </a:solidFill>
                  <a:latin typeface="Source Sans Pro"/>
                  <a:ea typeface="Source Sans Pro"/>
                  <a:cs typeface="Source Sans Pro"/>
                  <a:sym typeface="Source Sans Pro"/>
                </a:rPr>
                <a:t> +000-111-222-333</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M:</a:t>
              </a:r>
              <a:r>
                <a:rPr lang="ru" sz="1200">
                  <a:solidFill>
                    <a:srgbClr val="1D1D1B"/>
                  </a:solidFill>
                  <a:latin typeface="Source Sans Pro"/>
                  <a:ea typeface="Source Sans Pro"/>
                  <a:cs typeface="Source Sans Pro"/>
                  <a:sym typeface="Source Sans Pro"/>
                </a:rPr>
                <a:t> Example@mail.com</a:t>
              </a:r>
              <a:endParaRPr sz="1200">
                <a:solidFill>
                  <a:srgbClr val="1D1D1B"/>
                </a:solidFill>
                <a:latin typeface="Source Sans Pro"/>
                <a:ea typeface="Source Sans Pro"/>
                <a:cs typeface="Source Sans Pro"/>
                <a:sym typeface="Source Sans Pro"/>
              </a:endParaRPr>
            </a:p>
          </p:txBody>
        </p:sp>
        <p:sp>
          <p:nvSpPr>
            <p:cNvPr id="183" name="Google Shape;183;p15"/>
            <p:cNvSpPr txBox="1"/>
            <p:nvPr/>
          </p:nvSpPr>
          <p:spPr>
            <a:xfrm>
              <a:off x="2632982"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In: </a:t>
              </a:r>
              <a:r>
                <a:rPr lang="ru" sz="1200">
                  <a:solidFill>
                    <a:srgbClr val="1D1D1B"/>
                  </a:solidFill>
                  <a:latin typeface="Source Sans Pro"/>
                  <a:ea typeface="Source Sans Pro"/>
                  <a:cs typeface="Source Sans Pro"/>
                  <a:sym typeface="Source Sans Pro"/>
                </a:rPr>
                <a:t>Linkedin/in/Username</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A: </a:t>
              </a:r>
              <a:r>
                <a:rPr lang="ru" sz="1200">
                  <a:solidFill>
                    <a:srgbClr val="1D1D1B"/>
                  </a:solidFill>
                  <a:latin typeface="Source Sans Pro"/>
                  <a:ea typeface="Source Sans Pro"/>
                  <a:cs typeface="Source Sans Pro"/>
                  <a:sym typeface="Source Sans Pro"/>
                </a:rPr>
                <a:t>427 Shields Ports,Utah</a:t>
              </a:r>
              <a:endParaRPr sz="1200">
                <a:solidFill>
                  <a:srgbClr val="1D1D1B"/>
                </a:solidFill>
                <a:latin typeface="Source Sans Pro"/>
                <a:ea typeface="Source Sans Pro"/>
                <a:cs typeface="Source Sans Pro"/>
                <a:sym typeface="Source Sans Pro"/>
              </a:endParaRPr>
            </a:p>
          </p:txBody>
        </p:sp>
      </p:grpSp>
      <p:cxnSp>
        <p:nvCxnSpPr>
          <p:cNvPr id="184" name="Google Shape;184;p15"/>
          <p:cNvCxnSpPr>
            <a:endCxn id="185" idx="0"/>
          </p:cNvCxnSpPr>
          <p:nvPr/>
        </p:nvCxnSpPr>
        <p:spPr>
          <a:xfrm>
            <a:off x="540000" y="2449275"/>
            <a:ext cx="0" cy="7652100"/>
          </a:xfrm>
          <a:prstGeom prst="straightConnector1">
            <a:avLst/>
          </a:prstGeom>
          <a:noFill/>
          <a:ln cap="flat" cmpd="sng" w="9525">
            <a:solidFill>
              <a:srgbClr val="B4B4B4"/>
            </a:solidFill>
            <a:prstDash val="solid"/>
            <a:round/>
            <a:headEnd len="med" w="med" type="none"/>
            <a:tailEnd len="med" w="med" type="none"/>
          </a:ln>
        </p:spPr>
      </p:cxnSp>
      <p:sp>
        <p:nvSpPr>
          <p:cNvPr id="186" name="Google Shape;186;p15"/>
          <p:cNvSpPr/>
          <p:nvPr/>
        </p:nvSpPr>
        <p:spPr>
          <a:xfrm>
            <a:off x="492300" y="2422082"/>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492300" y="10101375"/>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492300" y="4026013"/>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txBox="1"/>
          <p:nvPr/>
        </p:nvSpPr>
        <p:spPr>
          <a:xfrm>
            <a:off x="796032" y="2367643"/>
            <a:ext cx="3918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erriweather"/>
                <a:ea typeface="Merriweather"/>
                <a:cs typeface="Merriweather"/>
                <a:sym typeface="Merriweather"/>
              </a:rPr>
              <a:t>Cover  letter</a:t>
            </a:r>
            <a:endParaRPr b="1" sz="1600">
              <a:latin typeface="Merriweather"/>
              <a:ea typeface="Merriweather"/>
              <a:cs typeface="Merriweather"/>
              <a:sym typeface="Merriweather"/>
            </a:endParaRPr>
          </a:p>
        </p:txBody>
      </p:sp>
      <p:cxnSp>
        <p:nvCxnSpPr>
          <p:cNvPr id="189" name="Google Shape;189;p15"/>
          <p:cNvCxnSpPr/>
          <p:nvPr/>
        </p:nvCxnSpPr>
        <p:spPr>
          <a:xfrm>
            <a:off x="802825" y="2762250"/>
            <a:ext cx="6218400" cy="0"/>
          </a:xfrm>
          <a:prstGeom prst="straightConnector1">
            <a:avLst/>
          </a:prstGeom>
          <a:noFill/>
          <a:ln cap="flat" cmpd="sng" w="9525">
            <a:solidFill>
              <a:srgbClr val="B4B4B4"/>
            </a:solidFill>
            <a:prstDash val="solid"/>
            <a:round/>
            <a:headEnd len="med" w="med" type="none"/>
            <a:tailEnd len="med" w="med" type="none"/>
          </a:ln>
        </p:spPr>
      </p:cxnSp>
      <p:sp>
        <p:nvSpPr>
          <p:cNvPr id="190" name="Google Shape;190;p15"/>
          <p:cNvSpPr txBox="1"/>
          <p:nvPr/>
        </p:nvSpPr>
        <p:spPr>
          <a:xfrm>
            <a:off x="796032" y="2929625"/>
            <a:ext cx="3918900" cy="829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Clr>
                <a:schemeClr val="dk1"/>
              </a:buClr>
              <a:buSzPts val="1100"/>
              <a:buFont typeface="Arial"/>
              <a:buNone/>
            </a:pPr>
            <a:r>
              <a:rPr b="1" lang="ru" sz="1100">
                <a:solidFill>
                  <a:srgbClr val="1D1D1B"/>
                </a:solidFill>
                <a:latin typeface="Source Sans Pro"/>
                <a:ea typeface="Source Sans Pro"/>
                <a:cs typeface="Source Sans Pro"/>
                <a:sym typeface="Source Sans Pro"/>
              </a:rPr>
              <a:t>Ezequiel Raynor</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Clr>
                <a:schemeClr val="dk1"/>
              </a:buClr>
              <a:buSzPts val="1100"/>
              <a:buFont typeface="Arial"/>
              <a:buNone/>
            </a:pPr>
            <a:r>
              <a:rPr lang="ru" sz="1100">
                <a:solidFill>
                  <a:srgbClr val="1D1D1B"/>
                </a:solidFill>
                <a:latin typeface="Source Sans Pro"/>
                <a:ea typeface="Source Sans Pro"/>
                <a:cs typeface="Source Sans Pro"/>
                <a:sym typeface="Source Sans Pro"/>
              </a:rPr>
              <a:t>Hiring  Manager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Clr>
                <a:schemeClr val="dk1"/>
              </a:buClr>
              <a:buSzPts val="1100"/>
              <a:buFont typeface="Arial"/>
              <a:buNone/>
            </a:pPr>
            <a:r>
              <a:rPr lang="ru" sz="1100">
                <a:solidFill>
                  <a:srgbClr val="1D1D1B"/>
                </a:solidFill>
                <a:latin typeface="Source Sans Pro"/>
                <a:ea typeface="Source Sans Pro"/>
                <a:cs typeface="Source Sans Pro"/>
                <a:sym typeface="Source Sans Pro"/>
              </a:rPr>
              <a:t>Harber-Zboncak</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Date</a:t>
            </a:r>
            <a:endParaRPr sz="1100">
              <a:solidFill>
                <a:srgbClr val="1D1D1B"/>
              </a:solidFill>
              <a:latin typeface="Source Sans Pro"/>
              <a:ea typeface="Source Sans Pro"/>
              <a:cs typeface="Source Sans Pro"/>
              <a:sym typeface="Source Sans Pro"/>
            </a:endParaRPr>
          </a:p>
        </p:txBody>
      </p:sp>
      <p:sp>
        <p:nvSpPr>
          <p:cNvPr id="191" name="Google Shape;191;p15"/>
          <p:cNvSpPr txBox="1"/>
          <p:nvPr/>
        </p:nvSpPr>
        <p:spPr>
          <a:xfrm>
            <a:off x="796032" y="3943350"/>
            <a:ext cx="3918900" cy="18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Dear Ezequiel Raynor</a:t>
            </a:r>
            <a:endParaRPr b="1" sz="1200">
              <a:solidFill>
                <a:srgbClr val="1D1D1B"/>
              </a:solidFill>
              <a:latin typeface="Source Sans Pro"/>
              <a:ea typeface="Source Sans Pro"/>
              <a:cs typeface="Source Sans Pro"/>
              <a:sym typeface="Source Sans Pro"/>
            </a:endParaRPr>
          </a:p>
        </p:txBody>
      </p:sp>
      <p:sp>
        <p:nvSpPr>
          <p:cNvPr id="192" name="Google Shape;192;p15"/>
          <p:cNvSpPr txBox="1"/>
          <p:nvPr/>
        </p:nvSpPr>
        <p:spPr>
          <a:xfrm>
            <a:off x="796021" y="4378800"/>
            <a:ext cx="6218400" cy="2150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Etiam massa lectus, molestie ac iaculis non, aliquet scelerisque eros. Aliquam ac lacus pulvinar, blandit libero venenatis, fermentum metus. Donec consequat, massa et convallis faucibus, dolor tellus fringilla est, nec pretium ipsum ligula at est. Etiam tempus interdum purus, imperdiet finibus turpis scelerisque ac.</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Pellentesque habitant morbi tristique senectus et netus et malesuada fames ac turpis egestas. Proin sodales eget arcu ac facilisis. In et metus eget nunc convallis maximus sit amet eget nunc. Class aptent taciti sociosqu ad litora torquent per conubia nostra, per inceptos himenaeos.</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Maecenas interdum purus eleifend, ullamcorper nisi ut, vestibulum nisi. Nam tincidunt nunc sed dapibus sodales. Nunc id velit arcu. Vivamus tellus est, tristique ut sem vel, semper vehicula orci.</a:t>
            </a:r>
            <a:endParaRPr sz="1100">
              <a:solidFill>
                <a:srgbClr val="1D1D1B"/>
              </a:solidFill>
              <a:latin typeface="Source Sans Pro"/>
              <a:ea typeface="Source Sans Pro"/>
              <a:cs typeface="Source Sans Pro"/>
              <a:sym typeface="Source Sans Pro"/>
            </a:endParaRPr>
          </a:p>
        </p:txBody>
      </p:sp>
      <p:sp>
        <p:nvSpPr>
          <p:cNvPr id="193" name="Google Shape;193;p15"/>
          <p:cNvSpPr txBox="1"/>
          <p:nvPr/>
        </p:nvSpPr>
        <p:spPr>
          <a:xfrm>
            <a:off x="796023" y="6842300"/>
            <a:ext cx="3408600" cy="18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1D1D1B"/>
                </a:solidFill>
                <a:latin typeface="Source Sans Pro"/>
                <a:ea typeface="Source Sans Pro"/>
                <a:cs typeface="Source Sans Pro"/>
                <a:sym typeface="Source Sans Pro"/>
              </a:rPr>
              <a:t>Yours Sincerely,</a:t>
            </a:r>
            <a:endParaRPr sz="1200">
              <a:solidFill>
                <a:srgbClr val="1D1D1B"/>
              </a:solidFill>
              <a:latin typeface="Source Sans Pro"/>
              <a:ea typeface="Source Sans Pro"/>
              <a:cs typeface="Source Sans Pro"/>
              <a:sym typeface="Source Sans Pro"/>
            </a:endParaRPr>
          </a:p>
        </p:txBody>
      </p:sp>
      <p:sp>
        <p:nvSpPr>
          <p:cNvPr id="194" name="Google Shape;194;p15"/>
          <p:cNvSpPr txBox="1"/>
          <p:nvPr/>
        </p:nvSpPr>
        <p:spPr>
          <a:xfrm>
            <a:off x="796021" y="7340202"/>
            <a:ext cx="6218400" cy="6312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4100">
                <a:solidFill>
                  <a:srgbClr val="1D1D1B"/>
                </a:solidFill>
                <a:latin typeface="Herr Von Muellerhoff"/>
                <a:ea typeface="Herr Von Muellerhoff"/>
                <a:cs typeface="Herr Von Muellerhoff"/>
                <a:sym typeface="Herr Von Muellerhoff"/>
              </a:rPr>
              <a:t>Therese  Bashirian</a:t>
            </a:r>
            <a:endParaRPr sz="4100">
              <a:solidFill>
                <a:srgbClr val="1D1D1B"/>
              </a:solidFill>
              <a:latin typeface="Herr Von Muellerhoff"/>
              <a:ea typeface="Herr Von Muellerhoff"/>
              <a:cs typeface="Herr Von Muellerhoff"/>
              <a:sym typeface="Herr Von Muellerhoff"/>
            </a:endParaRPr>
          </a:p>
        </p:txBody>
      </p:sp>
      <p:sp>
        <p:nvSpPr>
          <p:cNvPr id="195" name="Google Shape;195;p15"/>
          <p:cNvSpPr txBox="1"/>
          <p:nvPr/>
        </p:nvSpPr>
        <p:spPr>
          <a:xfrm>
            <a:off x="796023" y="8376100"/>
            <a:ext cx="3408600" cy="18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ru" sz="1200">
                <a:solidFill>
                  <a:srgbClr val="1D1D1B"/>
                </a:solidFill>
                <a:latin typeface="Source Sans Pro"/>
                <a:ea typeface="Source Sans Pro"/>
                <a:cs typeface="Source Sans Pro"/>
                <a:sym typeface="Source Sans Pro"/>
              </a:rPr>
              <a:t>Therese  Bashirian</a:t>
            </a:r>
            <a:endParaRPr sz="1200">
              <a:solidFill>
                <a:srgbClr val="1D1D1B"/>
              </a:solidFill>
              <a:latin typeface="Source Sans Pro"/>
              <a:ea typeface="Source Sans Pro"/>
              <a:cs typeface="Source Sans Pro"/>
              <a:sym typeface="Source Sans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6"/>
          <p:cNvSpPr/>
          <p:nvPr/>
        </p:nvSpPr>
        <p:spPr>
          <a:xfrm>
            <a:off x="0" y="270000"/>
            <a:ext cx="7560000" cy="1800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6"/>
          <p:cNvSpPr/>
          <p:nvPr/>
        </p:nvSpPr>
        <p:spPr>
          <a:xfrm>
            <a:off x="0" y="10440000"/>
            <a:ext cx="7560000" cy="252000"/>
          </a:xfrm>
          <a:prstGeom prst="rect">
            <a:avLst/>
          </a:prstGeom>
          <a:solidFill>
            <a:srgbClr val="E5E4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6"/>
          <p:cNvPicPr preferRelativeResize="0"/>
          <p:nvPr/>
        </p:nvPicPr>
        <p:blipFill rotWithShape="1">
          <a:blip r:embed="rId3">
            <a:alphaModFix/>
          </a:blip>
          <a:srcRect b="0" l="0" r="0" t="14258"/>
          <a:stretch/>
        </p:blipFill>
        <p:spPr>
          <a:xfrm>
            <a:off x="5089075" y="0"/>
            <a:ext cx="1930924" cy="2070001"/>
          </a:xfrm>
          <a:prstGeom prst="rect">
            <a:avLst/>
          </a:prstGeom>
          <a:noFill/>
          <a:ln>
            <a:noFill/>
          </a:ln>
        </p:spPr>
      </p:pic>
      <p:grpSp>
        <p:nvGrpSpPr>
          <p:cNvPr id="203" name="Google Shape;203;p16"/>
          <p:cNvGrpSpPr/>
          <p:nvPr/>
        </p:nvGrpSpPr>
        <p:grpSpPr>
          <a:xfrm>
            <a:off x="530689" y="387796"/>
            <a:ext cx="4347386" cy="1371779"/>
            <a:chOff x="530689" y="387796"/>
            <a:chExt cx="4347386" cy="1371779"/>
          </a:xfrm>
        </p:grpSpPr>
        <p:sp>
          <p:nvSpPr>
            <p:cNvPr id="204" name="Google Shape;204;p16"/>
            <p:cNvSpPr txBox="1"/>
            <p:nvPr/>
          </p:nvSpPr>
          <p:spPr>
            <a:xfrm>
              <a:off x="544275" y="387796"/>
              <a:ext cx="43338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2600">
                  <a:solidFill>
                    <a:srgbClr val="1D1D1B"/>
                  </a:solidFill>
                  <a:latin typeface="Source Sans Pro"/>
                  <a:ea typeface="Source Sans Pro"/>
                  <a:cs typeface="Source Sans Pro"/>
                  <a:sym typeface="Source Sans Pro"/>
                </a:rPr>
                <a:t>T H E R E S E  B A S H I R I A N</a:t>
              </a:r>
              <a:endParaRPr b="1" sz="2600">
                <a:solidFill>
                  <a:srgbClr val="1D1D1B"/>
                </a:solidFill>
                <a:latin typeface="Source Sans Pro"/>
                <a:ea typeface="Source Sans Pro"/>
                <a:cs typeface="Source Sans Pro"/>
                <a:sym typeface="Source Sans Pro"/>
              </a:endParaRPr>
            </a:p>
          </p:txBody>
        </p:sp>
        <p:sp>
          <p:nvSpPr>
            <p:cNvPr id="205" name="Google Shape;205;p16"/>
            <p:cNvSpPr txBox="1"/>
            <p:nvPr/>
          </p:nvSpPr>
          <p:spPr>
            <a:xfrm>
              <a:off x="544275" y="809550"/>
              <a:ext cx="43338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600">
                  <a:solidFill>
                    <a:srgbClr val="1D1D1B"/>
                  </a:solidFill>
                  <a:latin typeface="Source Sans Pro"/>
                  <a:ea typeface="Source Sans Pro"/>
                  <a:cs typeface="Source Sans Pro"/>
                  <a:sym typeface="Source Sans Pro"/>
                </a:rPr>
                <a:t>Elementary Teacher Resume</a:t>
              </a:r>
              <a:endParaRPr sz="1600">
                <a:solidFill>
                  <a:srgbClr val="1D1D1B"/>
                </a:solidFill>
                <a:latin typeface="Source Sans Pro"/>
                <a:ea typeface="Source Sans Pro"/>
                <a:cs typeface="Source Sans Pro"/>
                <a:sym typeface="Source Sans Pro"/>
              </a:endParaRPr>
            </a:p>
          </p:txBody>
        </p:sp>
        <p:cxnSp>
          <p:nvCxnSpPr>
            <p:cNvPr id="206" name="Google Shape;206;p16"/>
            <p:cNvCxnSpPr/>
            <p:nvPr/>
          </p:nvCxnSpPr>
          <p:spPr>
            <a:xfrm>
              <a:off x="530689" y="1224646"/>
              <a:ext cx="3034500" cy="0"/>
            </a:xfrm>
            <a:prstGeom prst="straightConnector1">
              <a:avLst/>
            </a:prstGeom>
            <a:noFill/>
            <a:ln cap="flat" cmpd="sng" w="9525">
              <a:solidFill>
                <a:srgbClr val="1D1D1B"/>
              </a:solidFill>
              <a:prstDash val="solid"/>
              <a:round/>
              <a:headEnd len="med" w="med" type="none"/>
              <a:tailEnd len="med" w="med" type="none"/>
            </a:ln>
          </p:spPr>
        </p:cxnSp>
        <p:sp>
          <p:nvSpPr>
            <p:cNvPr id="207" name="Google Shape;207;p16"/>
            <p:cNvSpPr txBox="1"/>
            <p:nvPr/>
          </p:nvSpPr>
          <p:spPr>
            <a:xfrm>
              <a:off x="544275"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T:</a:t>
              </a:r>
              <a:r>
                <a:rPr lang="ru" sz="1200">
                  <a:solidFill>
                    <a:srgbClr val="1D1D1B"/>
                  </a:solidFill>
                  <a:latin typeface="Source Sans Pro"/>
                  <a:ea typeface="Source Sans Pro"/>
                  <a:cs typeface="Source Sans Pro"/>
                  <a:sym typeface="Source Sans Pro"/>
                </a:rPr>
                <a:t> +000-111-222-333</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M:</a:t>
              </a:r>
              <a:r>
                <a:rPr lang="ru" sz="1200">
                  <a:solidFill>
                    <a:srgbClr val="1D1D1B"/>
                  </a:solidFill>
                  <a:latin typeface="Source Sans Pro"/>
                  <a:ea typeface="Source Sans Pro"/>
                  <a:cs typeface="Source Sans Pro"/>
                  <a:sym typeface="Source Sans Pro"/>
                </a:rPr>
                <a:t> Example@mail.com</a:t>
              </a:r>
              <a:endParaRPr sz="1200">
                <a:solidFill>
                  <a:srgbClr val="1D1D1B"/>
                </a:solidFill>
                <a:latin typeface="Source Sans Pro"/>
                <a:ea typeface="Source Sans Pro"/>
                <a:cs typeface="Source Sans Pro"/>
                <a:sym typeface="Source Sans Pro"/>
              </a:endParaRPr>
            </a:p>
          </p:txBody>
        </p:sp>
        <p:sp>
          <p:nvSpPr>
            <p:cNvPr id="208" name="Google Shape;208;p16"/>
            <p:cNvSpPr txBox="1"/>
            <p:nvPr/>
          </p:nvSpPr>
          <p:spPr>
            <a:xfrm>
              <a:off x="2632982" y="1334775"/>
              <a:ext cx="1857300" cy="424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In: </a:t>
              </a:r>
              <a:r>
                <a:rPr lang="ru" sz="1200">
                  <a:solidFill>
                    <a:srgbClr val="1D1D1B"/>
                  </a:solidFill>
                  <a:latin typeface="Source Sans Pro"/>
                  <a:ea typeface="Source Sans Pro"/>
                  <a:cs typeface="Source Sans Pro"/>
                  <a:sym typeface="Source Sans Pro"/>
                </a:rPr>
                <a:t>Linkedin/in/Username</a:t>
              </a:r>
              <a:endParaRPr sz="12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b="1" lang="ru" sz="1200">
                  <a:solidFill>
                    <a:srgbClr val="1D1D1B"/>
                  </a:solidFill>
                  <a:latin typeface="Source Sans Pro"/>
                  <a:ea typeface="Source Sans Pro"/>
                  <a:cs typeface="Source Sans Pro"/>
                  <a:sym typeface="Source Sans Pro"/>
                </a:rPr>
                <a:t>A: </a:t>
              </a:r>
              <a:r>
                <a:rPr lang="ru" sz="1200">
                  <a:solidFill>
                    <a:srgbClr val="1D1D1B"/>
                  </a:solidFill>
                  <a:latin typeface="Source Sans Pro"/>
                  <a:ea typeface="Source Sans Pro"/>
                  <a:cs typeface="Source Sans Pro"/>
                  <a:sym typeface="Source Sans Pro"/>
                </a:rPr>
                <a:t>427 Shields Ports,Utah</a:t>
              </a:r>
              <a:endParaRPr sz="1200">
                <a:solidFill>
                  <a:srgbClr val="1D1D1B"/>
                </a:solidFill>
                <a:latin typeface="Source Sans Pro"/>
                <a:ea typeface="Source Sans Pro"/>
                <a:cs typeface="Source Sans Pro"/>
                <a:sym typeface="Source Sans Pro"/>
              </a:endParaRPr>
            </a:p>
          </p:txBody>
        </p:sp>
      </p:grpSp>
      <p:sp>
        <p:nvSpPr>
          <p:cNvPr id="209" name="Google Shape;209;p16"/>
          <p:cNvSpPr txBox="1"/>
          <p:nvPr/>
        </p:nvSpPr>
        <p:spPr>
          <a:xfrm>
            <a:off x="796032" y="2367643"/>
            <a:ext cx="3918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ru" sz="1600">
                <a:latin typeface="Merriweather"/>
                <a:ea typeface="Merriweather"/>
                <a:cs typeface="Merriweather"/>
                <a:sym typeface="Merriweather"/>
              </a:rPr>
              <a:t>References</a:t>
            </a:r>
            <a:endParaRPr b="1" sz="1600">
              <a:latin typeface="Merriweather"/>
              <a:ea typeface="Merriweather"/>
              <a:cs typeface="Merriweather"/>
              <a:sym typeface="Merriweather"/>
            </a:endParaRPr>
          </a:p>
        </p:txBody>
      </p:sp>
      <p:cxnSp>
        <p:nvCxnSpPr>
          <p:cNvPr id="210" name="Google Shape;210;p16"/>
          <p:cNvCxnSpPr/>
          <p:nvPr/>
        </p:nvCxnSpPr>
        <p:spPr>
          <a:xfrm>
            <a:off x="802825" y="2762250"/>
            <a:ext cx="6218400" cy="0"/>
          </a:xfrm>
          <a:prstGeom prst="straightConnector1">
            <a:avLst/>
          </a:prstGeom>
          <a:noFill/>
          <a:ln cap="flat" cmpd="sng" w="9525">
            <a:solidFill>
              <a:srgbClr val="B4B4B4"/>
            </a:solidFill>
            <a:prstDash val="solid"/>
            <a:round/>
            <a:headEnd len="med" w="med" type="none"/>
            <a:tailEnd len="med" w="med" type="none"/>
          </a:ln>
        </p:spPr>
      </p:cxnSp>
      <p:grpSp>
        <p:nvGrpSpPr>
          <p:cNvPr id="211" name="Google Shape;211;p16"/>
          <p:cNvGrpSpPr/>
          <p:nvPr/>
        </p:nvGrpSpPr>
        <p:grpSpPr>
          <a:xfrm>
            <a:off x="796029" y="2929625"/>
            <a:ext cx="4082050" cy="5114334"/>
            <a:chOff x="796029" y="2929625"/>
            <a:chExt cx="4082050" cy="5114334"/>
          </a:xfrm>
        </p:grpSpPr>
        <p:sp>
          <p:nvSpPr>
            <p:cNvPr id="212" name="Google Shape;212;p16"/>
            <p:cNvSpPr txBox="1"/>
            <p:nvPr/>
          </p:nvSpPr>
          <p:spPr>
            <a:xfrm>
              <a:off x="796029" y="2929625"/>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PRISCILLA DOYLE</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1-999-000-1111</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sp>
          <p:nvSpPr>
            <p:cNvPr id="213" name="Google Shape;213;p16"/>
            <p:cNvSpPr txBox="1"/>
            <p:nvPr/>
          </p:nvSpPr>
          <p:spPr>
            <a:xfrm>
              <a:off x="3041179" y="2929625"/>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AMIYA REINGER</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1-999-000-1111</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sp>
          <p:nvSpPr>
            <p:cNvPr id="214" name="Google Shape;214;p16"/>
            <p:cNvSpPr txBox="1"/>
            <p:nvPr/>
          </p:nvSpPr>
          <p:spPr>
            <a:xfrm>
              <a:off x="796029" y="4286771"/>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OTHO GREEN</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1-000-111-2222</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sp>
          <p:nvSpPr>
            <p:cNvPr id="215" name="Google Shape;215;p16"/>
            <p:cNvSpPr txBox="1"/>
            <p:nvPr/>
          </p:nvSpPr>
          <p:spPr>
            <a:xfrm>
              <a:off x="3041179" y="4286771"/>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MARTIN SHIELDS</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1-000-111-2222</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sp>
          <p:nvSpPr>
            <p:cNvPr id="216" name="Google Shape;216;p16"/>
            <p:cNvSpPr txBox="1"/>
            <p:nvPr/>
          </p:nvSpPr>
          <p:spPr>
            <a:xfrm>
              <a:off x="796029" y="5637113"/>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GILBERT ABBOTT</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1-333-444-5555</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sp>
          <p:nvSpPr>
            <p:cNvPr id="217" name="Google Shape;217;p16"/>
            <p:cNvSpPr txBox="1"/>
            <p:nvPr/>
          </p:nvSpPr>
          <p:spPr>
            <a:xfrm>
              <a:off x="3041179" y="5637113"/>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BRANDON BOSCO</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1-333-444-5555</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sp>
          <p:nvSpPr>
            <p:cNvPr id="218" name="Google Shape;218;p16"/>
            <p:cNvSpPr txBox="1"/>
            <p:nvPr/>
          </p:nvSpPr>
          <p:spPr>
            <a:xfrm>
              <a:off x="796029" y="6994259"/>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SHERMAN WALKER</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1-666-777-8888</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sp>
          <p:nvSpPr>
            <p:cNvPr id="219" name="Google Shape;219;p16"/>
            <p:cNvSpPr txBox="1"/>
            <p:nvPr/>
          </p:nvSpPr>
          <p:spPr>
            <a:xfrm>
              <a:off x="3041179" y="6994259"/>
              <a:ext cx="1836900" cy="10497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b="1" lang="ru" sz="1100">
                  <a:solidFill>
                    <a:srgbClr val="1D1D1B"/>
                  </a:solidFill>
                  <a:latin typeface="Source Sans Pro"/>
                  <a:ea typeface="Source Sans Pro"/>
                  <a:cs typeface="Source Sans Pro"/>
                  <a:sym typeface="Source Sans Pro"/>
                </a:rPr>
                <a:t>BRICE HERZOG</a:t>
              </a:r>
              <a:endParaRPr b="1"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Arizona State University</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Associate Professor</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1-666-777-8888</a:t>
              </a:r>
              <a:endParaRPr sz="1100">
                <a:solidFill>
                  <a:srgbClr val="1D1D1B"/>
                </a:solidFill>
                <a:latin typeface="Source Sans Pro"/>
                <a:ea typeface="Source Sans Pro"/>
                <a:cs typeface="Source Sans Pro"/>
                <a:sym typeface="Source Sans Pro"/>
              </a:endParaRPr>
            </a:p>
            <a:p>
              <a:pPr indent="0" lvl="0" marL="0" rtl="0" algn="l">
                <a:lnSpc>
                  <a:spcPct val="130000"/>
                </a:lnSpc>
                <a:spcBef>
                  <a:spcPts val="0"/>
                </a:spcBef>
                <a:spcAft>
                  <a:spcPts val="0"/>
                </a:spcAft>
                <a:buNone/>
              </a:pPr>
              <a:r>
                <a:rPr lang="ru" sz="1100">
                  <a:solidFill>
                    <a:srgbClr val="1D1D1B"/>
                  </a:solidFill>
                  <a:latin typeface="Source Sans Pro"/>
                  <a:ea typeface="Source Sans Pro"/>
                  <a:cs typeface="Source Sans Pro"/>
                  <a:sym typeface="Source Sans Pro"/>
                </a:rPr>
                <a:t>Reference@mail.com</a:t>
              </a:r>
              <a:endParaRPr sz="1100">
                <a:solidFill>
                  <a:srgbClr val="1D1D1B"/>
                </a:solidFill>
                <a:latin typeface="Source Sans Pro"/>
                <a:ea typeface="Source Sans Pro"/>
                <a:cs typeface="Source Sans Pro"/>
                <a:sym typeface="Source Sans Pro"/>
              </a:endParaRPr>
            </a:p>
          </p:txBody>
        </p:sp>
      </p:grpSp>
      <p:grpSp>
        <p:nvGrpSpPr>
          <p:cNvPr id="220" name="Google Shape;220;p16"/>
          <p:cNvGrpSpPr/>
          <p:nvPr/>
        </p:nvGrpSpPr>
        <p:grpSpPr>
          <a:xfrm>
            <a:off x="492300" y="2422082"/>
            <a:ext cx="95400" cy="7774693"/>
            <a:chOff x="492300" y="2422082"/>
            <a:chExt cx="95400" cy="7774693"/>
          </a:xfrm>
        </p:grpSpPr>
        <p:cxnSp>
          <p:nvCxnSpPr>
            <p:cNvPr id="221" name="Google Shape;221;p16"/>
            <p:cNvCxnSpPr>
              <a:endCxn id="222" idx="0"/>
            </p:cNvCxnSpPr>
            <p:nvPr/>
          </p:nvCxnSpPr>
          <p:spPr>
            <a:xfrm>
              <a:off x="540000" y="2449275"/>
              <a:ext cx="0" cy="7652100"/>
            </a:xfrm>
            <a:prstGeom prst="straightConnector1">
              <a:avLst/>
            </a:prstGeom>
            <a:noFill/>
            <a:ln cap="flat" cmpd="sng" w="9525">
              <a:solidFill>
                <a:srgbClr val="B4B4B4"/>
              </a:solidFill>
              <a:prstDash val="solid"/>
              <a:round/>
              <a:headEnd len="med" w="med" type="none"/>
              <a:tailEnd len="med" w="med" type="none"/>
            </a:ln>
          </p:spPr>
        </p:cxnSp>
        <p:sp>
          <p:nvSpPr>
            <p:cNvPr id="223" name="Google Shape;223;p16"/>
            <p:cNvSpPr/>
            <p:nvPr/>
          </p:nvSpPr>
          <p:spPr>
            <a:xfrm>
              <a:off x="492300" y="2422082"/>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6"/>
            <p:cNvSpPr/>
            <p:nvPr/>
          </p:nvSpPr>
          <p:spPr>
            <a:xfrm>
              <a:off x="492300" y="10101375"/>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6"/>
            <p:cNvSpPr/>
            <p:nvPr/>
          </p:nvSpPr>
          <p:spPr>
            <a:xfrm>
              <a:off x="492300" y="2964663"/>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6"/>
            <p:cNvSpPr/>
            <p:nvPr/>
          </p:nvSpPr>
          <p:spPr>
            <a:xfrm>
              <a:off x="492300" y="4305963"/>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6"/>
            <p:cNvSpPr/>
            <p:nvPr/>
          </p:nvSpPr>
          <p:spPr>
            <a:xfrm>
              <a:off x="492300" y="5672900"/>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6"/>
            <p:cNvSpPr/>
            <p:nvPr/>
          </p:nvSpPr>
          <p:spPr>
            <a:xfrm>
              <a:off x="492300" y="7039825"/>
              <a:ext cx="95400" cy="95400"/>
            </a:xfrm>
            <a:prstGeom prst="ellipse">
              <a:avLst/>
            </a:prstGeom>
            <a:solidFill>
              <a:schemeClr val="lt1"/>
            </a:solidFill>
            <a:ln cap="flat" cmpd="sng" w="9525">
              <a:solidFill>
                <a:srgbClr val="B4B4B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