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Boogaloo"/>
      <p:regular r:id="rId7"/>
    </p:embeddedFont>
    <p:embeddedFont>
      <p:font typeface="Kaushan Script"/>
      <p:regular r:id="rId8"/>
    </p:embeddedFont>
    <p:embeddedFont>
      <p:font typeface="Josefin Sans"/>
      <p:regular r:id="rId9"/>
      <p:bold r:id="rId10"/>
      <p:italic r:id="rId11"/>
      <p:boldItalic r:id="rId1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368">
          <p15:clr>
            <a:srgbClr val="A4A3A4"/>
          </p15:clr>
        </p15:guide>
        <p15:guide id="2" pos="238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368" orient="horz"/>
        <p:guide pos="2381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11" Type="http://schemas.openxmlformats.org/officeDocument/2006/relationships/font" Target="fonts/JosefinSans-italic.fntdata"/><Relationship Id="rId10" Type="http://schemas.openxmlformats.org/officeDocument/2006/relationships/font" Target="fonts/JosefinSans-bold.fntdata"/><Relationship Id="rId12" Type="http://schemas.openxmlformats.org/officeDocument/2006/relationships/font" Target="fonts/JosefinSans-boldItalic.fntdata"/><Relationship Id="rId9" Type="http://schemas.openxmlformats.org/officeDocument/2006/relationships/font" Target="fonts/JosefinSans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Boogaloo-regular.fntdata"/><Relationship Id="rId8" Type="http://schemas.openxmlformats.org/officeDocument/2006/relationships/font" Target="fonts/KaushanScript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"/>
            <a:ext cx="7560000" cy="10691999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 txBox="1"/>
          <p:nvPr/>
        </p:nvSpPr>
        <p:spPr>
          <a:xfrm>
            <a:off x="293850" y="76200"/>
            <a:ext cx="6972300" cy="18471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666666">
                <a:alpha val="80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0800">
                <a:solidFill>
                  <a:schemeClr val="lt1"/>
                </a:solidFill>
                <a:latin typeface="Kaushan Script"/>
                <a:ea typeface="Kaushan Script"/>
                <a:cs typeface="Kaushan Script"/>
                <a:sym typeface="Kaushan Script"/>
              </a:rPr>
              <a:t>Connecticut</a:t>
            </a:r>
            <a:endParaRPr sz="10800">
              <a:solidFill>
                <a:schemeClr val="lt1"/>
              </a:solidFill>
              <a:latin typeface="Kaushan Script"/>
              <a:ea typeface="Kaushan Script"/>
              <a:cs typeface="Kaushan Script"/>
              <a:sym typeface="Kaushan Script"/>
            </a:endParaRPr>
          </a:p>
        </p:txBody>
      </p:sp>
      <p:sp>
        <p:nvSpPr>
          <p:cNvPr id="56" name="Google Shape;56;p13"/>
          <p:cNvSpPr txBox="1"/>
          <p:nvPr/>
        </p:nvSpPr>
        <p:spPr>
          <a:xfrm>
            <a:off x="998700" y="1695450"/>
            <a:ext cx="5486400" cy="477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3100">
                <a:solidFill>
                  <a:srgbClr val="FFEA73"/>
                </a:solidFill>
                <a:latin typeface="Josefin Sans"/>
                <a:ea typeface="Josefin Sans"/>
                <a:cs typeface="Josefin Sans"/>
                <a:sym typeface="Josefin Sans"/>
              </a:rPr>
              <a:t>TRAVEL BUCKET LIST</a:t>
            </a:r>
            <a:endParaRPr sz="3100">
              <a:solidFill>
                <a:srgbClr val="FFEA73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57" name="Google Shape;57;p13"/>
          <p:cNvSpPr txBox="1"/>
          <p:nvPr/>
        </p:nvSpPr>
        <p:spPr>
          <a:xfrm>
            <a:off x="862013" y="2525150"/>
            <a:ext cx="2743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200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rPr>
              <a:t>Hammonasset Beach</a:t>
            </a:r>
            <a:endParaRPr sz="2200">
              <a:solidFill>
                <a:schemeClr val="lt1"/>
              </a:solidFill>
              <a:latin typeface="Boogaloo"/>
              <a:ea typeface="Boogaloo"/>
              <a:cs typeface="Boogaloo"/>
              <a:sym typeface="Boogaloo"/>
            </a:endParaRPr>
          </a:p>
        </p:txBody>
      </p:sp>
      <p:sp>
        <p:nvSpPr>
          <p:cNvPr id="58" name="Google Shape;58;p13"/>
          <p:cNvSpPr txBox="1"/>
          <p:nvPr/>
        </p:nvSpPr>
        <p:spPr>
          <a:xfrm>
            <a:off x="862013" y="3056178"/>
            <a:ext cx="2743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200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rPr>
              <a:t>Mystic Seaport Museum</a:t>
            </a:r>
            <a:endParaRPr sz="2200">
              <a:solidFill>
                <a:schemeClr val="lt1"/>
              </a:solidFill>
              <a:latin typeface="Boogaloo"/>
              <a:ea typeface="Boogaloo"/>
              <a:cs typeface="Boogaloo"/>
              <a:sym typeface="Boogaloo"/>
            </a:endParaRPr>
          </a:p>
        </p:txBody>
      </p:sp>
      <p:sp>
        <p:nvSpPr>
          <p:cNvPr id="59" name="Google Shape;59;p13"/>
          <p:cNvSpPr txBox="1"/>
          <p:nvPr/>
        </p:nvSpPr>
        <p:spPr>
          <a:xfrm>
            <a:off x="862013" y="3587205"/>
            <a:ext cx="2743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200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rPr>
              <a:t>Gillette Castle State Park</a:t>
            </a:r>
            <a:endParaRPr sz="2200">
              <a:solidFill>
                <a:schemeClr val="lt1"/>
              </a:solidFill>
              <a:latin typeface="Boogaloo"/>
              <a:ea typeface="Boogaloo"/>
              <a:cs typeface="Boogaloo"/>
              <a:sym typeface="Boogaloo"/>
            </a:endParaRPr>
          </a:p>
        </p:txBody>
      </p:sp>
      <p:sp>
        <p:nvSpPr>
          <p:cNvPr id="60" name="Google Shape;60;p13"/>
          <p:cNvSpPr txBox="1"/>
          <p:nvPr/>
        </p:nvSpPr>
        <p:spPr>
          <a:xfrm>
            <a:off x="862013" y="4118233"/>
            <a:ext cx="2743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200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rPr>
              <a:t>Mystic Aquarium</a:t>
            </a:r>
            <a:endParaRPr sz="2200">
              <a:solidFill>
                <a:schemeClr val="lt1"/>
              </a:solidFill>
              <a:latin typeface="Boogaloo"/>
              <a:ea typeface="Boogaloo"/>
              <a:cs typeface="Boogaloo"/>
              <a:sym typeface="Boogaloo"/>
            </a:endParaRPr>
          </a:p>
        </p:txBody>
      </p:sp>
      <p:sp>
        <p:nvSpPr>
          <p:cNvPr id="61" name="Google Shape;61;p13"/>
          <p:cNvSpPr txBox="1"/>
          <p:nvPr/>
        </p:nvSpPr>
        <p:spPr>
          <a:xfrm>
            <a:off x="862013" y="4649261"/>
            <a:ext cx="2743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200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rPr>
              <a:t>The Maritime Aquarium</a:t>
            </a:r>
            <a:endParaRPr sz="2200">
              <a:solidFill>
                <a:schemeClr val="lt1"/>
              </a:solidFill>
              <a:latin typeface="Boogaloo"/>
              <a:ea typeface="Boogaloo"/>
              <a:cs typeface="Boogaloo"/>
              <a:sym typeface="Boogaloo"/>
            </a:endParaRPr>
          </a:p>
        </p:txBody>
      </p:sp>
      <p:sp>
        <p:nvSpPr>
          <p:cNvPr id="62" name="Google Shape;62;p13"/>
          <p:cNvSpPr txBox="1"/>
          <p:nvPr/>
        </p:nvSpPr>
        <p:spPr>
          <a:xfrm>
            <a:off x="862013" y="5180288"/>
            <a:ext cx="2743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200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rPr>
              <a:t>Connecticut's Beardsley Zoo</a:t>
            </a:r>
            <a:endParaRPr sz="2200">
              <a:solidFill>
                <a:schemeClr val="lt1"/>
              </a:solidFill>
              <a:latin typeface="Boogaloo"/>
              <a:ea typeface="Boogaloo"/>
              <a:cs typeface="Boogaloo"/>
              <a:sym typeface="Boogaloo"/>
            </a:endParaRPr>
          </a:p>
        </p:txBody>
      </p:sp>
      <p:sp>
        <p:nvSpPr>
          <p:cNvPr id="63" name="Google Shape;63;p13"/>
          <p:cNvSpPr txBox="1"/>
          <p:nvPr/>
        </p:nvSpPr>
        <p:spPr>
          <a:xfrm>
            <a:off x="862013" y="5711316"/>
            <a:ext cx="2743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200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rPr>
              <a:t>Lake Compounce</a:t>
            </a:r>
            <a:endParaRPr sz="2200">
              <a:solidFill>
                <a:schemeClr val="lt1"/>
              </a:solidFill>
              <a:latin typeface="Boogaloo"/>
              <a:ea typeface="Boogaloo"/>
              <a:cs typeface="Boogaloo"/>
              <a:sym typeface="Boogaloo"/>
            </a:endParaRPr>
          </a:p>
        </p:txBody>
      </p:sp>
      <p:sp>
        <p:nvSpPr>
          <p:cNvPr id="64" name="Google Shape;64;p13"/>
          <p:cNvSpPr txBox="1"/>
          <p:nvPr/>
        </p:nvSpPr>
        <p:spPr>
          <a:xfrm>
            <a:off x="862013" y="6242344"/>
            <a:ext cx="2743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200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rPr>
              <a:t>The Mark Twain House </a:t>
            </a:r>
            <a:endParaRPr sz="2200">
              <a:solidFill>
                <a:schemeClr val="lt1"/>
              </a:solidFill>
              <a:latin typeface="Boogaloo"/>
              <a:ea typeface="Boogaloo"/>
              <a:cs typeface="Boogaloo"/>
              <a:sym typeface="Boogaloo"/>
            </a:endParaRPr>
          </a:p>
        </p:txBody>
      </p:sp>
      <p:sp>
        <p:nvSpPr>
          <p:cNvPr id="65" name="Google Shape;65;p13"/>
          <p:cNvSpPr txBox="1"/>
          <p:nvPr/>
        </p:nvSpPr>
        <p:spPr>
          <a:xfrm>
            <a:off x="862013" y="6773371"/>
            <a:ext cx="2743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200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rPr>
              <a:t>Wadsworth Atheneum</a:t>
            </a:r>
            <a:endParaRPr sz="2200">
              <a:solidFill>
                <a:schemeClr val="lt1"/>
              </a:solidFill>
              <a:latin typeface="Boogaloo"/>
              <a:ea typeface="Boogaloo"/>
              <a:cs typeface="Boogaloo"/>
              <a:sym typeface="Boogaloo"/>
            </a:endParaRPr>
          </a:p>
        </p:txBody>
      </p:sp>
      <p:sp>
        <p:nvSpPr>
          <p:cNvPr id="66" name="Google Shape;66;p13"/>
          <p:cNvSpPr txBox="1"/>
          <p:nvPr/>
        </p:nvSpPr>
        <p:spPr>
          <a:xfrm>
            <a:off x="862013" y="7304399"/>
            <a:ext cx="2743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200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rPr>
              <a:t>The Glass House</a:t>
            </a:r>
            <a:endParaRPr sz="2200">
              <a:solidFill>
                <a:schemeClr val="lt1"/>
              </a:solidFill>
              <a:latin typeface="Boogaloo"/>
              <a:ea typeface="Boogaloo"/>
              <a:cs typeface="Boogaloo"/>
              <a:sym typeface="Boogaloo"/>
            </a:endParaRPr>
          </a:p>
        </p:txBody>
      </p:sp>
      <p:sp>
        <p:nvSpPr>
          <p:cNvPr id="67" name="Google Shape;67;p13"/>
          <p:cNvSpPr txBox="1"/>
          <p:nvPr/>
        </p:nvSpPr>
        <p:spPr>
          <a:xfrm>
            <a:off x="862013" y="7835427"/>
            <a:ext cx="2743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200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rPr>
              <a:t>Hammonasset Beach Park</a:t>
            </a:r>
            <a:endParaRPr sz="2200">
              <a:solidFill>
                <a:schemeClr val="lt1"/>
              </a:solidFill>
              <a:latin typeface="Boogaloo"/>
              <a:ea typeface="Boogaloo"/>
              <a:cs typeface="Boogaloo"/>
              <a:sym typeface="Boogaloo"/>
            </a:endParaRPr>
          </a:p>
        </p:txBody>
      </p:sp>
      <p:sp>
        <p:nvSpPr>
          <p:cNvPr id="68" name="Google Shape;68;p13"/>
          <p:cNvSpPr txBox="1"/>
          <p:nvPr/>
        </p:nvSpPr>
        <p:spPr>
          <a:xfrm>
            <a:off x="862013" y="8366454"/>
            <a:ext cx="2743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200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rPr>
              <a:t>Submarine Force Museum</a:t>
            </a:r>
            <a:endParaRPr sz="2200">
              <a:solidFill>
                <a:schemeClr val="lt1"/>
              </a:solidFill>
              <a:latin typeface="Boogaloo"/>
              <a:ea typeface="Boogaloo"/>
              <a:cs typeface="Boogaloo"/>
              <a:sym typeface="Boogaloo"/>
            </a:endParaRPr>
          </a:p>
        </p:txBody>
      </p:sp>
      <p:sp>
        <p:nvSpPr>
          <p:cNvPr id="69" name="Google Shape;69;p13"/>
          <p:cNvSpPr txBox="1"/>
          <p:nvPr/>
        </p:nvSpPr>
        <p:spPr>
          <a:xfrm>
            <a:off x="862026" y="8897475"/>
            <a:ext cx="30243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200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rPr>
              <a:t>Mashantucket Pequot Museum</a:t>
            </a:r>
            <a:endParaRPr sz="2200">
              <a:solidFill>
                <a:schemeClr val="lt1"/>
              </a:solidFill>
              <a:latin typeface="Boogaloo"/>
              <a:ea typeface="Boogaloo"/>
              <a:cs typeface="Boogaloo"/>
              <a:sym typeface="Boogaloo"/>
            </a:endParaRPr>
          </a:p>
        </p:txBody>
      </p:sp>
      <p:sp>
        <p:nvSpPr>
          <p:cNvPr id="70" name="Google Shape;70;p13"/>
          <p:cNvSpPr txBox="1"/>
          <p:nvPr/>
        </p:nvSpPr>
        <p:spPr>
          <a:xfrm>
            <a:off x="862013" y="9428510"/>
            <a:ext cx="2743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200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rPr>
              <a:t>New England Air Museum</a:t>
            </a:r>
            <a:endParaRPr sz="2200">
              <a:solidFill>
                <a:schemeClr val="lt1"/>
              </a:solidFill>
              <a:latin typeface="Boogaloo"/>
              <a:ea typeface="Boogaloo"/>
              <a:cs typeface="Boogaloo"/>
              <a:sym typeface="Boogaloo"/>
            </a:endParaRPr>
          </a:p>
        </p:txBody>
      </p:sp>
      <p:grpSp>
        <p:nvGrpSpPr>
          <p:cNvPr id="71" name="Google Shape;71;p13"/>
          <p:cNvGrpSpPr/>
          <p:nvPr/>
        </p:nvGrpSpPr>
        <p:grpSpPr>
          <a:xfrm>
            <a:off x="592925" y="2638438"/>
            <a:ext cx="140700" cy="7565563"/>
            <a:chOff x="592925" y="2638438"/>
            <a:chExt cx="140700" cy="7565563"/>
          </a:xfrm>
        </p:grpSpPr>
        <p:sp>
          <p:nvSpPr>
            <p:cNvPr id="72" name="Google Shape;72;p13"/>
            <p:cNvSpPr/>
            <p:nvPr/>
          </p:nvSpPr>
          <p:spPr>
            <a:xfrm>
              <a:off x="592925" y="2638438"/>
              <a:ext cx="140700" cy="140700"/>
            </a:xfrm>
            <a:prstGeom prst="ellipse">
              <a:avLst/>
            </a:prstGeom>
            <a:noFill/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73" name="Google Shape;73;p13"/>
            <p:cNvSpPr/>
            <p:nvPr/>
          </p:nvSpPr>
          <p:spPr>
            <a:xfrm>
              <a:off x="592925" y="3168785"/>
              <a:ext cx="140700" cy="140700"/>
            </a:xfrm>
            <a:prstGeom prst="ellipse">
              <a:avLst/>
            </a:prstGeom>
            <a:noFill/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74" name="Google Shape;74;p13"/>
            <p:cNvSpPr/>
            <p:nvPr/>
          </p:nvSpPr>
          <p:spPr>
            <a:xfrm>
              <a:off x="592925" y="3699132"/>
              <a:ext cx="140700" cy="140700"/>
            </a:xfrm>
            <a:prstGeom prst="ellipse">
              <a:avLst/>
            </a:prstGeom>
            <a:noFill/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75" name="Google Shape;75;p13"/>
            <p:cNvSpPr/>
            <p:nvPr/>
          </p:nvSpPr>
          <p:spPr>
            <a:xfrm>
              <a:off x="592925" y="4229479"/>
              <a:ext cx="140700" cy="140700"/>
            </a:xfrm>
            <a:prstGeom prst="ellipse">
              <a:avLst/>
            </a:prstGeom>
            <a:noFill/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76" name="Google Shape;76;p13"/>
            <p:cNvSpPr/>
            <p:nvPr/>
          </p:nvSpPr>
          <p:spPr>
            <a:xfrm>
              <a:off x="592925" y="4759827"/>
              <a:ext cx="140700" cy="140700"/>
            </a:xfrm>
            <a:prstGeom prst="ellipse">
              <a:avLst/>
            </a:prstGeom>
            <a:noFill/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77" name="Google Shape;77;p13"/>
            <p:cNvSpPr/>
            <p:nvPr/>
          </p:nvSpPr>
          <p:spPr>
            <a:xfrm>
              <a:off x="592925" y="5290174"/>
              <a:ext cx="140700" cy="140700"/>
            </a:xfrm>
            <a:prstGeom prst="ellipse">
              <a:avLst/>
            </a:prstGeom>
            <a:noFill/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78" name="Google Shape;78;p13"/>
            <p:cNvSpPr/>
            <p:nvPr/>
          </p:nvSpPr>
          <p:spPr>
            <a:xfrm>
              <a:off x="592925" y="5820521"/>
              <a:ext cx="140700" cy="140700"/>
            </a:xfrm>
            <a:prstGeom prst="ellipse">
              <a:avLst/>
            </a:prstGeom>
            <a:noFill/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79" name="Google Shape;79;p13"/>
            <p:cNvSpPr/>
            <p:nvPr/>
          </p:nvSpPr>
          <p:spPr>
            <a:xfrm>
              <a:off x="592925" y="6350869"/>
              <a:ext cx="140700" cy="140700"/>
            </a:xfrm>
            <a:prstGeom prst="ellipse">
              <a:avLst/>
            </a:prstGeom>
            <a:noFill/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80" name="Google Shape;80;p13"/>
            <p:cNvSpPr/>
            <p:nvPr/>
          </p:nvSpPr>
          <p:spPr>
            <a:xfrm>
              <a:off x="592925" y="6881216"/>
              <a:ext cx="140700" cy="140700"/>
            </a:xfrm>
            <a:prstGeom prst="ellipse">
              <a:avLst/>
            </a:prstGeom>
            <a:noFill/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81" name="Google Shape;81;p13"/>
            <p:cNvSpPr/>
            <p:nvPr/>
          </p:nvSpPr>
          <p:spPr>
            <a:xfrm>
              <a:off x="592925" y="7411563"/>
              <a:ext cx="140700" cy="140700"/>
            </a:xfrm>
            <a:prstGeom prst="ellipse">
              <a:avLst/>
            </a:prstGeom>
            <a:noFill/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82" name="Google Shape;82;p13"/>
            <p:cNvSpPr/>
            <p:nvPr/>
          </p:nvSpPr>
          <p:spPr>
            <a:xfrm>
              <a:off x="592925" y="7941911"/>
              <a:ext cx="140700" cy="140700"/>
            </a:xfrm>
            <a:prstGeom prst="ellipse">
              <a:avLst/>
            </a:prstGeom>
            <a:noFill/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83" name="Google Shape;83;p13"/>
            <p:cNvSpPr/>
            <p:nvPr/>
          </p:nvSpPr>
          <p:spPr>
            <a:xfrm>
              <a:off x="592925" y="8472258"/>
              <a:ext cx="140700" cy="140700"/>
            </a:xfrm>
            <a:prstGeom prst="ellipse">
              <a:avLst/>
            </a:prstGeom>
            <a:noFill/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84" name="Google Shape;84;p13"/>
            <p:cNvSpPr/>
            <p:nvPr/>
          </p:nvSpPr>
          <p:spPr>
            <a:xfrm>
              <a:off x="592925" y="9002605"/>
              <a:ext cx="140700" cy="140700"/>
            </a:xfrm>
            <a:prstGeom prst="ellipse">
              <a:avLst/>
            </a:prstGeom>
            <a:noFill/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85" name="Google Shape;85;p13"/>
            <p:cNvSpPr/>
            <p:nvPr/>
          </p:nvSpPr>
          <p:spPr>
            <a:xfrm>
              <a:off x="592925" y="9532953"/>
              <a:ext cx="140700" cy="140700"/>
            </a:xfrm>
            <a:prstGeom prst="ellipse">
              <a:avLst/>
            </a:prstGeom>
            <a:noFill/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86" name="Google Shape;86;p13"/>
            <p:cNvSpPr/>
            <p:nvPr/>
          </p:nvSpPr>
          <p:spPr>
            <a:xfrm>
              <a:off x="592925" y="10063300"/>
              <a:ext cx="140700" cy="140700"/>
            </a:xfrm>
            <a:prstGeom prst="ellipse">
              <a:avLst/>
            </a:prstGeom>
            <a:noFill/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</a:endParaRPr>
            </a:p>
          </p:txBody>
        </p:sp>
      </p:grpSp>
      <p:sp>
        <p:nvSpPr>
          <p:cNvPr id="87" name="Google Shape;87;p13"/>
          <p:cNvSpPr txBox="1"/>
          <p:nvPr/>
        </p:nvSpPr>
        <p:spPr>
          <a:xfrm>
            <a:off x="862013" y="9959538"/>
            <a:ext cx="2743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200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rPr>
              <a:t>Roseland Cottage</a:t>
            </a:r>
            <a:endParaRPr sz="2200">
              <a:solidFill>
                <a:schemeClr val="lt1"/>
              </a:solidFill>
              <a:latin typeface="Boogaloo"/>
              <a:ea typeface="Boogaloo"/>
              <a:cs typeface="Boogaloo"/>
              <a:sym typeface="Boogaloo"/>
            </a:endParaRPr>
          </a:p>
        </p:txBody>
      </p:sp>
      <p:sp>
        <p:nvSpPr>
          <p:cNvPr id="88" name="Google Shape;88;p13"/>
          <p:cNvSpPr txBox="1"/>
          <p:nvPr/>
        </p:nvSpPr>
        <p:spPr>
          <a:xfrm>
            <a:off x="4414838" y="2525150"/>
            <a:ext cx="2743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200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rPr>
              <a:t>Yale University Museums</a:t>
            </a:r>
            <a:endParaRPr sz="2200">
              <a:solidFill>
                <a:schemeClr val="lt1"/>
              </a:solidFill>
              <a:latin typeface="Boogaloo"/>
              <a:ea typeface="Boogaloo"/>
              <a:cs typeface="Boogaloo"/>
              <a:sym typeface="Boogaloo"/>
            </a:endParaRPr>
          </a:p>
        </p:txBody>
      </p:sp>
      <p:sp>
        <p:nvSpPr>
          <p:cNvPr id="89" name="Google Shape;89;p13"/>
          <p:cNvSpPr txBox="1"/>
          <p:nvPr/>
        </p:nvSpPr>
        <p:spPr>
          <a:xfrm>
            <a:off x="4414838" y="3056178"/>
            <a:ext cx="2743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200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rPr>
              <a:t>Greenwich Avenue Shops</a:t>
            </a:r>
            <a:endParaRPr sz="2200">
              <a:solidFill>
                <a:schemeClr val="lt1"/>
              </a:solidFill>
              <a:latin typeface="Boogaloo"/>
              <a:ea typeface="Boogaloo"/>
              <a:cs typeface="Boogaloo"/>
              <a:sym typeface="Boogaloo"/>
            </a:endParaRPr>
          </a:p>
        </p:txBody>
      </p:sp>
      <p:sp>
        <p:nvSpPr>
          <p:cNvPr id="90" name="Google Shape;90;p13"/>
          <p:cNvSpPr txBox="1"/>
          <p:nvPr/>
        </p:nvSpPr>
        <p:spPr>
          <a:xfrm>
            <a:off x="4414838" y="3587205"/>
            <a:ext cx="2743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200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rPr>
              <a:t>Stamford Museum</a:t>
            </a:r>
            <a:endParaRPr sz="2200">
              <a:solidFill>
                <a:schemeClr val="lt1"/>
              </a:solidFill>
              <a:latin typeface="Boogaloo"/>
              <a:ea typeface="Boogaloo"/>
              <a:cs typeface="Boogaloo"/>
              <a:sym typeface="Boogaloo"/>
            </a:endParaRPr>
          </a:p>
        </p:txBody>
      </p:sp>
      <p:sp>
        <p:nvSpPr>
          <p:cNvPr id="91" name="Google Shape;91;p13"/>
          <p:cNvSpPr txBox="1"/>
          <p:nvPr/>
        </p:nvSpPr>
        <p:spPr>
          <a:xfrm>
            <a:off x="4414838" y="4118233"/>
            <a:ext cx="2743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200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rPr>
              <a:t>Submarine Force Museum</a:t>
            </a:r>
            <a:endParaRPr sz="2200">
              <a:solidFill>
                <a:schemeClr val="lt1"/>
              </a:solidFill>
              <a:latin typeface="Boogaloo"/>
              <a:ea typeface="Boogaloo"/>
              <a:cs typeface="Boogaloo"/>
              <a:sym typeface="Boogaloo"/>
            </a:endParaRPr>
          </a:p>
        </p:txBody>
      </p:sp>
      <p:sp>
        <p:nvSpPr>
          <p:cNvPr id="92" name="Google Shape;92;p13"/>
          <p:cNvSpPr txBox="1"/>
          <p:nvPr/>
        </p:nvSpPr>
        <p:spPr>
          <a:xfrm>
            <a:off x="4414838" y="4649261"/>
            <a:ext cx="2743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200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rPr>
              <a:t>Mystic Seaport</a:t>
            </a:r>
            <a:endParaRPr sz="2200">
              <a:solidFill>
                <a:schemeClr val="lt1"/>
              </a:solidFill>
              <a:latin typeface="Boogaloo"/>
              <a:ea typeface="Boogaloo"/>
              <a:cs typeface="Boogaloo"/>
              <a:sym typeface="Boogaloo"/>
            </a:endParaRPr>
          </a:p>
        </p:txBody>
      </p:sp>
      <p:sp>
        <p:nvSpPr>
          <p:cNvPr id="93" name="Google Shape;93;p13"/>
          <p:cNvSpPr txBox="1"/>
          <p:nvPr/>
        </p:nvSpPr>
        <p:spPr>
          <a:xfrm>
            <a:off x="4414838" y="5180288"/>
            <a:ext cx="2743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200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rPr>
              <a:t>Lake Compounce Park</a:t>
            </a:r>
            <a:endParaRPr sz="2200">
              <a:solidFill>
                <a:schemeClr val="lt1"/>
              </a:solidFill>
              <a:latin typeface="Boogaloo"/>
              <a:ea typeface="Boogaloo"/>
              <a:cs typeface="Boogaloo"/>
              <a:sym typeface="Boogaloo"/>
            </a:endParaRPr>
          </a:p>
        </p:txBody>
      </p:sp>
      <p:sp>
        <p:nvSpPr>
          <p:cNvPr id="94" name="Google Shape;94;p13"/>
          <p:cNvSpPr txBox="1"/>
          <p:nvPr/>
        </p:nvSpPr>
        <p:spPr>
          <a:xfrm>
            <a:off x="4414838" y="5711316"/>
            <a:ext cx="2743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200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rPr>
              <a:t>Beardsley Zoo</a:t>
            </a:r>
            <a:endParaRPr sz="2200">
              <a:solidFill>
                <a:schemeClr val="lt1"/>
              </a:solidFill>
              <a:latin typeface="Boogaloo"/>
              <a:ea typeface="Boogaloo"/>
              <a:cs typeface="Boogaloo"/>
              <a:sym typeface="Boogaloo"/>
            </a:endParaRPr>
          </a:p>
        </p:txBody>
      </p:sp>
      <p:sp>
        <p:nvSpPr>
          <p:cNvPr id="95" name="Google Shape;95;p13"/>
          <p:cNvSpPr txBox="1"/>
          <p:nvPr/>
        </p:nvSpPr>
        <p:spPr>
          <a:xfrm>
            <a:off x="4414838" y="6242344"/>
            <a:ext cx="2743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200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rPr>
              <a:t>Dinosaur State Park</a:t>
            </a:r>
            <a:endParaRPr sz="2200">
              <a:solidFill>
                <a:schemeClr val="lt1"/>
              </a:solidFill>
              <a:latin typeface="Boogaloo"/>
              <a:ea typeface="Boogaloo"/>
              <a:cs typeface="Boogaloo"/>
              <a:sym typeface="Boogaloo"/>
            </a:endParaRPr>
          </a:p>
        </p:txBody>
      </p:sp>
      <p:sp>
        <p:nvSpPr>
          <p:cNvPr id="96" name="Google Shape;96;p13"/>
          <p:cNvSpPr txBox="1"/>
          <p:nvPr/>
        </p:nvSpPr>
        <p:spPr>
          <a:xfrm>
            <a:off x="4414838" y="6773371"/>
            <a:ext cx="2743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200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rPr>
              <a:t>Gillette Castle State Park</a:t>
            </a:r>
            <a:endParaRPr sz="2200">
              <a:solidFill>
                <a:schemeClr val="lt1"/>
              </a:solidFill>
              <a:latin typeface="Boogaloo"/>
              <a:ea typeface="Boogaloo"/>
              <a:cs typeface="Boogaloo"/>
              <a:sym typeface="Boogaloo"/>
            </a:endParaRPr>
          </a:p>
        </p:txBody>
      </p:sp>
      <p:sp>
        <p:nvSpPr>
          <p:cNvPr id="97" name="Google Shape;97;p13"/>
          <p:cNvSpPr txBox="1"/>
          <p:nvPr/>
        </p:nvSpPr>
        <p:spPr>
          <a:xfrm>
            <a:off x="4414838" y="7304399"/>
            <a:ext cx="2743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200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rPr>
              <a:t>Yale University Art Gallery</a:t>
            </a:r>
            <a:endParaRPr sz="2200">
              <a:solidFill>
                <a:schemeClr val="lt1"/>
              </a:solidFill>
              <a:latin typeface="Boogaloo"/>
              <a:ea typeface="Boogaloo"/>
              <a:cs typeface="Boogaloo"/>
              <a:sym typeface="Boogaloo"/>
            </a:endParaRPr>
          </a:p>
        </p:txBody>
      </p:sp>
      <p:sp>
        <p:nvSpPr>
          <p:cNvPr id="98" name="Google Shape;98;p13"/>
          <p:cNvSpPr txBox="1"/>
          <p:nvPr/>
        </p:nvSpPr>
        <p:spPr>
          <a:xfrm>
            <a:off x="4414838" y="7835427"/>
            <a:ext cx="2743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200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rPr>
              <a:t>Mohegan Sun</a:t>
            </a:r>
            <a:endParaRPr sz="2200">
              <a:solidFill>
                <a:schemeClr val="lt1"/>
              </a:solidFill>
              <a:latin typeface="Boogaloo"/>
              <a:ea typeface="Boogaloo"/>
              <a:cs typeface="Boogaloo"/>
              <a:sym typeface="Boogaloo"/>
            </a:endParaRPr>
          </a:p>
        </p:txBody>
      </p:sp>
      <p:sp>
        <p:nvSpPr>
          <p:cNvPr id="99" name="Google Shape;99;p13"/>
          <p:cNvSpPr txBox="1"/>
          <p:nvPr/>
        </p:nvSpPr>
        <p:spPr>
          <a:xfrm>
            <a:off x="4414838" y="8366454"/>
            <a:ext cx="2743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200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rPr>
              <a:t>New England Air Museum</a:t>
            </a:r>
            <a:endParaRPr sz="2200">
              <a:solidFill>
                <a:schemeClr val="lt1"/>
              </a:solidFill>
              <a:latin typeface="Boogaloo"/>
              <a:ea typeface="Boogaloo"/>
              <a:cs typeface="Boogaloo"/>
              <a:sym typeface="Boogaloo"/>
            </a:endParaRPr>
          </a:p>
        </p:txBody>
      </p:sp>
      <p:sp>
        <p:nvSpPr>
          <p:cNvPr id="100" name="Google Shape;100;p13"/>
          <p:cNvSpPr txBox="1"/>
          <p:nvPr/>
        </p:nvSpPr>
        <p:spPr>
          <a:xfrm>
            <a:off x="4414851" y="8897475"/>
            <a:ext cx="30243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200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rPr>
              <a:t>Roseland Cottage</a:t>
            </a:r>
            <a:endParaRPr sz="2200">
              <a:solidFill>
                <a:schemeClr val="lt1"/>
              </a:solidFill>
              <a:latin typeface="Boogaloo"/>
              <a:ea typeface="Boogaloo"/>
              <a:cs typeface="Boogaloo"/>
              <a:sym typeface="Boogaloo"/>
            </a:endParaRPr>
          </a:p>
        </p:txBody>
      </p:sp>
      <p:sp>
        <p:nvSpPr>
          <p:cNvPr id="101" name="Google Shape;101;p13"/>
          <p:cNvSpPr txBox="1"/>
          <p:nvPr/>
        </p:nvSpPr>
        <p:spPr>
          <a:xfrm>
            <a:off x="4414838" y="9428510"/>
            <a:ext cx="2743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200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rPr>
              <a:t>The Glass House</a:t>
            </a:r>
            <a:endParaRPr sz="2200">
              <a:solidFill>
                <a:schemeClr val="lt1"/>
              </a:solidFill>
              <a:latin typeface="Boogaloo"/>
              <a:ea typeface="Boogaloo"/>
              <a:cs typeface="Boogaloo"/>
              <a:sym typeface="Boogaloo"/>
            </a:endParaRPr>
          </a:p>
        </p:txBody>
      </p:sp>
      <p:grpSp>
        <p:nvGrpSpPr>
          <p:cNvPr id="102" name="Google Shape;102;p13"/>
          <p:cNvGrpSpPr/>
          <p:nvPr/>
        </p:nvGrpSpPr>
        <p:grpSpPr>
          <a:xfrm>
            <a:off x="4145750" y="2638438"/>
            <a:ext cx="140700" cy="7565563"/>
            <a:chOff x="592925" y="2638438"/>
            <a:chExt cx="140700" cy="7565563"/>
          </a:xfrm>
        </p:grpSpPr>
        <p:sp>
          <p:nvSpPr>
            <p:cNvPr id="103" name="Google Shape;103;p13"/>
            <p:cNvSpPr/>
            <p:nvPr/>
          </p:nvSpPr>
          <p:spPr>
            <a:xfrm>
              <a:off x="592925" y="2638438"/>
              <a:ext cx="140700" cy="140700"/>
            </a:xfrm>
            <a:prstGeom prst="ellipse">
              <a:avLst/>
            </a:prstGeom>
            <a:noFill/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" name="Google Shape;104;p13"/>
            <p:cNvSpPr/>
            <p:nvPr/>
          </p:nvSpPr>
          <p:spPr>
            <a:xfrm>
              <a:off x="592925" y="3168785"/>
              <a:ext cx="140700" cy="140700"/>
            </a:xfrm>
            <a:prstGeom prst="ellipse">
              <a:avLst/>
            </a:prstGeom>
            <a:noFill/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" name="Google Shape;105;p13"/>
            <p:cNvSpPr/>
            <p:nvPr/>
          </p:nvSpPr>
          <p:spPr>
            <a:xfrm>
              <a:off x="592925" y="3699132"/>
              <a:ext cx="140700" cy="140700"/>
            </a:xfrm>
            <a:prstGeom prst="ellipse">
              <a:avLst/>
            </a:prstGeom>
            <a:noFill/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" name="Google Shape;106;p13"/>
            <p:cNvSpPr/>
            <p:nvPr/>
          </p:nvSpPr>
          <p:spPr>
            <a:xfrm>
              <a:off x="592925" y="4229479"/>
              <a:ext cx="140700" cy="140700"/>
            </a:xfrm>
            <a:prstGeom prst="ellipse">
              <a:avLst/>
            </a:prstGeom>
            <a:noFill/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" name="Google Shape;107;p13"/>
            <p:cNvSpPr/>
            <p:nvPr/>
          </p:nvSpPr>
          <p:spPr>
            <a:xfrm>
              <a:off x="592925" y="4759827"/>
              <a:ext cx="140700" cy="140700"/>
            </a:xfrm>
            <a:prstGeom prst="ellipse">
              <a:avLst/>
            </a:prstGeom>
            <a:noFill/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" name="Google Shape;108;p13"/>
            <p:cNvSpPr/>
            <p:nvPr/>
          </p:nvSpPr>
          <p:spPr>
            <a:xfrm>
              <a:off x="592925" y="5290174"/>
              <a:ext cx="140700" cy="140700"/>
            </a:xfrm>
            <a:prstGeom prst="ellipse">
              <a:avLst/>
            </a:prstGeom>
            <a:noFill/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" name="Google Shape;109;p13"/>
            <p:cNvSpPr/>
            <p:nvPr/>
          </p:nvSpPr>
          <p:spPr>
            <a:xfrm>
              <a:off x="592925" y="5820521"/>
              <a:ext cx="140700" cy="140700"/>
            </a:xfrm>
            <a:prstGeom prst="ellipse">
              <a:avLst/>
            </a:prstGeom>
            <a:noFill/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" name="Google Shape;110;p13"/>
            <p:cNvSpPr/>
            <p:nvPr/>
          </p:nvSpPr>
          <p:spPr>
            <a:xfrm>
              <a:off x="592925" y="6350869"/>
              <a:ext cx="140700" cy="140700"/>
            </a:xfrm>
            <a:prstGeom prst="ellipse">
              <a:avLst/>
            </a:prstGeom>
            <a:noFill/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" name="Google Shape;111;p13"/>
            <p:cNvSpPr/>
            <p:nvPr/>
          </p:nvSpPr>
          <p:spPr>
            <a:xfrm>
              <a:off x="592925" y="6881216"/>
              <a:ext cx="140700" cy="140700"/>
            </a:xfrm>
            <a:prstGeom prst="ellipse">
              <a:avLst/>
            </a:prstGeom>
            <a:noFill/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" name="Google Shape;112;p13"/>
            <p:cNvSpPr/>
            <p:nvPr/>
          </p:nvSpPr>
          <p:spPr>
            <a:xfrm>
              <a:off x="592925" y="7411563"/>
              <a:ext cx="140700" cy="140700"/>
            </a:xfrm>
            <a:prstGeom prst="ellipse">
              <a:avLst/>
            </a:prstGeom>
            <a:noFill/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" name="Google Shape;113;p13"/>
            <p:cNvSpPr/>
            <p:nvPr/>
          </p:nvSpPr>
          <p:spPr>
            <a:xfrm>
              <a:off x="592925" y="7941911"/>
              <a:ext cx="140700" cy="140700"/>
            </a:xfrm>
            <a:prstGeom prst="ellipse">
              <a:avLst/>
            </a:prstGeom>
            <a:noFill/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" name="Google Shape;114;p13"/>
            <p:cNvSpPr/>
            <p:nvPr/>
          </p:nvSpPr>
          <p:spPr>
            <a:xfrm>
              <a:off x="592925" y="8472258"/>
              <a:ext cx="140700" cy="140700"/>
            </a:xfrm>
            <a:prstGeom prst="ellipse">
              <a:avLst/>
            </a:prstGeom>
            <a:noFill/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" name="Google Shape;115;p13"/>
            <p:cNvSpPr/>
            <p:nvPr/>
          </p:nvSpPr>
          <p:spPr>
            <a:xfrm>
              <a:off x="592925" y="9002605"/>
              <a:ext cx="140700" cy="140700"/>
            </a:xfrm>
            <a:prstGeom prst="ellipse">
              <a:avLst/>
            </a:prstGeom>
            <a:noFill/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" name="Google Shape;116;p13"/>
            <p:cNvSpPr/>
            <p:nvPr/>
          </p:nvSpPr>
          <p:spPr>
            <a:xfrm>
              <a:off x="592925" y="9532953"/>
              <a:ext cx="140700" cy="140700"/>
            </a:xfrm>
            <a:prstGeom prst="ellipse">
              <a:avLst/>
            </a:prstGeom>
            <a:noFill/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" name="Google Shape;117;p13"/>
            <p:cNvSpPr/>
            <p:nvPr/>
          </p:nvSpPr>
          <p:spPr>
            <a:xfrm>
              <a:off x="592925" y="10063300"/>
              <a:ext cx="140700" cy="140700"/>
            </a:xfrm>
            <a:prstGeom prst="ellipse">
              <a:avLst/>
            </a:prstGeom>
            <a:noFill/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18" name="Google Shape;118;p13"/>
          <p:cNvSpPr txBox="1"/>
          <p:nvPr/>
        </p:nvSpPr>
        <p:spPr>
          <a:xfrm>
            <a:off x="4414838" y="9959538"/>
            <a:ext cx="2743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200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rPr>
              <a:t>Hill-Stead Museum</a:t>
            </a:r>
            <a:endParaRPr sz="2200">
              <a:solidFill>
                <a:schemeClr val="lt1"/>
              </a:solidFill>
              <a:latin typeface="Boogaloo"/>
              <a:ea typeface="Boogaloo"/>
              <a:cs typeface="Boogaloo"/>
              <a:sym typeface="Boogalo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