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Poppins"/>
      <p:regular r:id="rId7"/>
      <p:bold r:id="rId8"/>
      <p:italic r:id="rId9"/>
      <p:boldItalic r:id="rId10"/>
    </p:embeddedFont>
    <p:embeddedFont>
      <p:font typeface="Poppins SemiBold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307">
          <p15:clr>
            <a:srgbClr val="747775"/>
          </p15:clr>
        </p15:guide>
        <p15:guide id="2" pos="4422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07"/>
        <p:guide pos="4422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PoppinsSemiBold-regular.fntdata"/><Relationship Id="rId10" Type="http://schemas.openxmlformats.org/officeDocument/2006/relationships/font" Target="fonts/Poppins-boldItalic.fntdata"/><Relationship Id="rId13" Type="http://schemas.openxmlformats.org/officeDocument/2006/relationships/font" Target="fonts/PoppinsSemiBold-italic.fntdata"/><Relationship Id="rId12" Type="http://schemas.openxmlformats.org/officeDocument/2006/relationships/font" Target="fonts/PoppinsSemiBold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Poppins-italic.fntdata"/><Relationship Id="rId14" Type="http://schemas.openxmlformats.org/officeDocument/2006/relationships/font" Target="fonts/PoppinsSemiBold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Poppins-regular.fntdata"/><Relationship Id="rId8" Type="http://schemas.openxmlformats.org/officeDocument/2006/relationships/font" Target="fonts/Poppins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464820" y="419105"/>
            <a:ext cx="3939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 sz="2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SARAH</a:t>
            </a:r>
            <a:r>
              <a:rPr lang="uk" sz="28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 THOMPSON</a:t>
            </a:r>
            <a:endParaRPr sz="2800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464820" y="883935"/>
            <a:ext cx="39396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 sz="11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Director of Business Development</a:t>
            </a:r>
            <a:endParaRPr sz="11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5029200" y="485750"/>
            <a:ext cx="20670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 sz="11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(555) 555-5555</a:t>
            </a:r>
            <a:endParaRPr sz="11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5029200" y="686696"/>
            <a:ext cx="20670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 sz="11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sarah</a:t>
            </a:r>
            <a:r>
              <a:rPr lang="uk" sz="11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thompson</a:t>
            </a:r>
            <a:r>
              <a:rPr lang="uk" sz="11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@email.com</a:t>
            </a:r>
            <a:endParaRPr sz="11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5029200" y="887650"/>
            <a:ext cx="20670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 sz="11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www.thompson.com</a:t>
            </a:r>
            <a:endParaRPr sz="11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59" name="Google Shape;59;p13"/>
          <p:cNvCxnSpPr/>
          <p:nvPr/>
        </p:nvCxnSpPr>
        <p:spPr>
          <a:xfrm>
            <a:off x="490500" y="1306125"/>
            <a:ext cx="6530700" cy="0"/>
          </a:xfrm>
          <a:prstGeom prst="straightConnector1">
            <a:avLst/>
          </a:prstGeom>
          <a:noFill/>
          <a:ln cap="flat" cmpd="sng" w="9525">
            <a:solidFill>
              <a:srgbClr val="C0C0C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0" name="Google Shape;60;p13"/>
          <p:cNvSpPr txBox="1"/>
          <p:nvPr/>
        </p:nvSpPr>
        <p:spPr>
          <a:xfrm>
            <a:off x="476365" y="1445739"/>
            <a:ext cx="1736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1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SUMMARY:</a:t>
            </a:r>
            <a:endParaRPr b="1" sz="1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490725" y="1887750"/>
            <a:ext cx="6530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10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Accomplished business professional with over 10 years of experience in business management and development. Possesses skills in team leadership, strategic planning, and market analysis. Seeking a challenging position where I can utilize my abilities and help the company achieve new heights.</a:t>
            </a:r>
            <a:endParaRPr sz="10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62" name="Google Shape;62;p13"/>
          <p:cNvCxnSpPr/>
          <p:nvPr/>
        </p:nvCxnSpPr>
        <p:spPr>
          <a:xfrm>
            <a:off x="490500" y="2662225"/>
            <a:ext cx="6530700" cy="0"/>
          </a:xfrm>
          <a:prstGeom prst="straightConnector1">
            <a:avLst/>
          </a:prstGeom>
          <a:noFill/>
          <a:ln cap="flat" cmpd="sng" w="9525">
            <a:solidFill>
              <a:srgbClr val="C0C0C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3" name="Google Shape;63;p13"/>
          <p:cNvSpPr txBox="1"/>
          <p:nvPr/>
        </p:nvSpPr>
        <p:spPr>
          <a:xfrm>
            <a:off x="476383" y="2805866"/>
            <a:ext cx="3117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1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PROFESSIONAL SKILLS:</a:t>
            </a:r>
            <a:endParaRPr b="1" sz="1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64" name="Google Shape;64;p13"/>
          <p:cNvCxnSpPr/>
          <p:nvPr/>
        </p:nvCxnSpPr>
        <p:spPr>
          <a:xfrm>
            <a:off x="490500" y="4622987"/>
            <a:ext cx="6530700" cy="0"/>
          </a:xfrm>
          <a:prstGeom prst="straightConnector1">
            <a:avLst/>
          </a:prstGeom>
          <a:noFill/>
          <a:ln cap="flat" cmpd="sng" w="9525">
            <a:solidFill>
              <a:srgbClr val="C0C0C0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65" name="Google Shape;65;p13"/>
          <p:cNvGrpSpPr/>
          <p:nvPr/>
        </p:nvGrpSpPr>
        <p:grpSpPr>
          <a:xfrm>
            <a:off x="490725" y="3253933"/>
            <a:ext cx="3117600" cy="559283"/>
            <a:chOff x="490725" y="3253933"/>
            <a:chExt cx="3117600" cy="559283"/>
          </a:xfrm>
        </p:grpSpPr>
        <p:sp>
          <p:nvSpPr>
            <p:cNvPr id="66" name="Google Shape;66;p13"/>
            <p:cNvSpPr txBox="1"/>
            <p:nvPr/>
          </p:nvSpPr>
          <p:spPr>
            <a:xfrm>
              <a:off x="490725" y="3253933"/>
              <a:ext cx="31176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000">
                  <a:solidFill>
                    <a:schemeClr val="dk1"/>
                  </a:solidFill>
                  <a:latin typeface="Poppins SemiBold"/>
                  <a:ea typeface="Poppins SemiBold"/>
                  <a:cs typeface="Poppins SemiBold"/>
                  <a:sym typeface="Poppins SemiBold"/>
                </a:rPr>
                <a:t>Financial Analysis:</a:t>
              </a:r>
              <a:endParaRPr sz="10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endParaRPr>
            </a:p>
          </p:txBody>
        </p:sp>
        <p:sp>
          <p:nvSpPr>
            <p:cNvPr id="67" name="Google Shape;67;p13"/>
            <p:cNvSpPr txBox="1"/>
            <p:nvPr/>
          </p:nvSpPr>
          <p:spPr>
            <a:xfrm>
              <a:off x="490725" y="3459216"/>
              <a:ext cx="31176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000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rPr>
                <a:t>Proficient in financial statement analysis, budgeting, forecasting, and financial.</a:t>
              </a:r>
              <a:endParaRPr sz="10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grpSp>
        <p:nvGrpSpPr>
          <p:cNvPr id="68" name="Google Shape;68;p13"/>
          <p:cNvGrpSpPr/>
          <p:nvPr/>
        </p:nvGrpSpPr>
        <p:grpSpPr>
          <a:xfrm>
            <a:off x="490725" y="3866691"/>
            <a:ext cx="3117600" cy="559283"/>
            <a:chOff x="490725" y="3866691"/>
            <a:chExt cx="3117600" cy="559283"/>
          </a:xfrm>
        </p:grpSpPr>
        <p:sp>
          <p:nvSpPr>
            <p:cNvPr id="69" name="Google Shape;69;p13"/>
            <p:cNvSpPr txBox="1"/>
            <p:nvPr/>
          </p:nvSpPr>
          <p:spPr>
            <a:xfrm>
              <a:off x="490725" y="3866691"/>
              <a:ext cx="31176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000">
                  <a:solidFill>
                    <a:schemeClr val="dk1"/>
                  </a:solidFill>
                  <a:latin typeface="Poppins SemiBold"/>
                  <a:ea typeface="Poppins SemiBold"/>
                  <a:cs typeface="Poppins SemiBold"/>
                  <a:sym typeface="Poppins SemiBold"/>
                </a:rPr>
                <a:t>Data Analytics:</a:t>
              </a:r>
              <a:endParaRPr sz="10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endParaRPr>
            </a:p>
          </p:txBody>
        </p:sp>
        <p:sp>
          <p:nvSpPr>
            <p:cNvPr id="70" name="Google Shape;70;p13"/>
            <p:cNvSpPr txBox="1"/>
            <p:nvPr/>
          </p:nvSpPr>
          <p:spPr>
            <a:xfrm>
              <a:off x="490725" y="4071974"/>
              <a:ext cx="31176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uk" sz="1000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rPr>
                <a:t>Skilled in data collection, analysis, and</a:t>
              </a:r>
              <a:endParaRPr sz="10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000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rPr>
                <a:t>interpretation to inform business decisions.</a:t>
              </a:r>
              <a:endParaRPr sz="10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grpSp>
        <p:nvGrpSpPr>
          <p:cNvPr id="71" name="Google Shape;71;p13"/>
          <p:cNvGrpSpPr/>
          <p:nvPr/>
        </p:nvGrpSpPr>
        <p:grpSpPr>
          <a:xfrm>
            <a:off x="4015601" y="3253827"/>
            <a:ext cx="3004431" cy="559283"/>
            <a:chOff x="490725" y="3253933"/>
            <a:chExt cx="3117600" cy="559283"/>
          </a:xfrm>
        </p:grpSpPr>
        <p:sp>
          <p:nvSpPr>
            <p:cNvPr id="72" name="Google Shape;72;p13"/>
            <p:cNvSpPr txBox="1"/>
            <p:nvPr/>
          </p:nvSpPr>
          <p:spPr>
            <a:xfrm>
              <a:off x="490725" y="3253933"/>
              <a:ext cx="31176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000">
                  <a:solidFill>
                    <a:schemeClr val="dk1"/>
                  </a:solidFill>
                  <a:latin typeface="Poppins SemiBold"/>
                  <a:ea typeface="Poppins SemiBold"/>
                  <a:cs typeface="Poppins SemiBold"/>
                  <a:sym typeface="Poppins SemiBold"/>
                </a:rPr>
                <a:t>Negotiation:</a:t>
              </a:r>
              <a:endParaRPr sz="10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endParaRPr>
            </a:p>
          </p:txBody>
        </p:sp>
        <p:sp>
          <p:nvSpPr>
            <p:cNvPr id="73" name="Google Shape;73;p13"/>
            <p:cNvSpPr txBox="1"/>
            <p:nvPr/>
          </p:nvSpPr>
          <p:spPr>
            <a:xfrm>
              <a:off x="490725" y="3459216"/>
              <a:ext cx="31176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000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rPr>
                <a:t>Strong negotiation skills in dealing with clients, suppliers, and business partners.</a:t>
              </a:r>
              <a:endParaRPr sz="10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grpSp>
        <p:nvGrpSpPr>
          <p:cNvPr id="74" name="Google Shape;74;p13"/>
          <p:cNvGrpSpPr/>
          <p:nvPr/>
        </p:nvGrpSpPr>
        <p:grpSpPr>
          <a:xfrm>
            <a:off x="4015605" y="3866756"/>
            <a:ext cx="3004431" cy="559283"/>
            <a:chOff x="490725" y="3866691"/>
            <a:chExt cx="3117600" cy="559283"/>
          </a:xfrm>
        </p:grpSpPr>
        <p:sp>
          <p:nvSpPr>
            <p:cNvPr id="75" name="Google Shape;75;p13"/>
            <p:cNvSpPr txBox="1"/>
            <p:nvPr/>
          </p:nvSpPr>
          <p:spPr>
            <a:xfrm>
              <a:off x="490725" y="3866691"/>
              <a:ext cx="31176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000">
                  <a:solidFill>
                    <a:schemeClr val="dk1"/>
                  </a:solidFill>
                  <a:latin typeface="Poppins SemiBold"/>
                  <a:ea typeface="Poppins SemiBold"/>
                  <a:cs typeface="Poppins SemiBold"/>
                  <a:sym typeface="Poppins SemiBold"/>
                </a:rPr>
                <a:t>Market Research: </a:t>
              </a:r>
              <a:endParaRPr sz="10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endParaRPr>
            </a:p>
          </p:txBody>
        </p:sp>
        <p:sp>
          <p:nvSpPr>
            <p:cNvPr id="76" name="Google Shape;76;p13"/>
            <p:cNvSpPr txBox="1"/>
            <p:nvPr/>
          </p:nvSpPr>
          <p:spPr>
            <a:xfrm>
              <a:off x="490725" y="4071974"/>
              <a:ext cx="31176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000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rPr>
                <a:t>Proficient in conducting market research and identifying market trends.</a:t>
              </a:r>
              <a:endParaRPr sz="10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sp>
        <p:nvSpPr>
          <p:cNvPr id="77" name="Google Shape;77;p13"/>
          <p:cNvSpPr txBox="1"/>
          <p:nvPr/>
        </p:nvSpPr>
        <p:spPr>
          <a:xfrm>
            <a:off x="476383" y="4767779"/>
            <a:ext cx="3117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1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WORK EXPERIENCE:</a:t>
            </a:r>
            <a:endParaRPr b="1" sz="1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8" name="Google Shape;78;p13"/>
          <p:cNvSpPr txBox="1"/>
          <p:nvPr/>
        </p:nvSpPr>
        <p:spPr>
          <a:xfrm>
            <a:off x="490725" y="5215846"/>
            <a:ext cx="31176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10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Deputy Director of Business Development</a:t>
            </a:r>
            <a:endParaRPr sz="1000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79" name="Google Shape;79;p13"/>
          <p:cNvSpPr txBox="1"/>
          <p:nvPr/>
        </p:nvSpPr>
        <p:spPr>
          <a:xfrm>
            <a:off x="490725" y="5421125"/>
            <a:ext cx="38634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10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ABC Corporation, Anytown, USA - January 2018 - Present</a:t>
            </a:r>
            <a:endParaRPr sz="10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0" name="Google Shape;80;p13"/>
          <p:cNvSpPr txBox="1"/>
          <p:nvPr/>
        </p:nvSpPr>
        <p:spPr>
          <a:xfrm>
            <a:off x="466712" y="5626400"/>
            <a:ext cx="69051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180000" spcFirstLastPara="1" rIns="0" wrap="square" tIns="0">
            <a:spAutoFit/>
          </a:bodyPr>
          <a:lstStyle/>
          <a:p>
            <a:pPr indent="-330200" lvl="0" marL="179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Poppins"/>
              <a:buChar char="-"/>
            </a:pPr>
            <a:r>
              <a:rPr lang="uk" sz="10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Managed the product development team increased the company's revenue by 30% in the past year.</a:t>
            </a:r>
            <a:endParaRPr sz="10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30200" lvl="0" marL="180975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Poppins"/>
              <a:buChar char="-"/>
            </a:pPr>
            <a:r>
              <a:rPr lang="uk" sz="10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Developed and implemented a strategic growth plan that led to the establishment of new markets </a:t>
            </a:r>
            <a:endParaRPr sz="10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179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10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and increased sales volumes.</a:t>
            </a:r>
            <a:endParaRPr sz="10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30200" lvl="0" marL="179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Poppins"/>
              <a:buChar char="-"/>
            </a:pPr>
            <a:r>
              <a:rPr lang="uk" sz="10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Coordinated interactions with clients and suppliers to support business partnerships and expand </a:t>
            </a:r>
            <a:endParaRPr sz="10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179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10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the client base.</a:t>
            </a:r>
            <a:endParaRPr sz="10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1" name="Google Shape;81;p13"/>
          <p:cNvSpPr txBox="1"/>
          <p:nvPr/>
        </p:nvSpPr>
        <p:spPr>
          <a:xfrm>
            <a:off x="490725" y="6836113"/>
            <a:ext cx="31176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10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Sales and Marketing Manager</a:t>
            </a:r>
            <a:endParaRPr sz="1000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82" name="Google Shape;82;p13"/>
          <p:cNvSpPr txBox="1"/>
          <p:nvPr/>
        </p:nvSpPr>
        <p:spPr>
          <a:xfrm>
            <a:off x="490725" y="7041400"/>
            <a:ext cx="4968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10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XYZ Corporation, Anytown, USA -  March 2014 - December 2017</a:t>
            </a:r>
            <a:endParaRPr sz="10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466712" y="7246667"/>
            <a:ext cx="6905100" cy="7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180000" spcFirstLastPara="1" rIns="0" wrap="square" tIns="0">
            <a:spAutoFit/>
          </a:bodyPr>
          <a:lstStyle/>
          <a:p>
            <a:pPr indent="-330200" lvl="0" marL="179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Poppins"/>
              <a:buChar char="-"/>
            </a:pPr>
            <a:r>
              <a:rPr lang="uk" sz="10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Led the sales team and achieved a 20% increase in sales volume within the first year.</a:t>
            </a:r>
            <a:endParaRPr sz="10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30200" lvl="0" marL="179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Poppins"/>
              <a:buChar char="-"/>
            </a:pPr>
            <a:r>
              <a:rPr lang="uk" sz="10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Designed and executed marketing campaigns that raised brand awareness and resulted in </a:t>
            </a:r>
            <a:endParaRPr sz="10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179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10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growth in the customer base.</a:t>
            </a:r>
            <a:endParaRPr sz="10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30200" lvl="0" marL="179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Poppins"/>
              <a:buChar char="-"/>
            </a:pPr>
            <a:r>
              <a:rPr lang="uk" sz="10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Collaborated with third-party agencies and suppliers to ensure a stable supply of goods.</a:t>
            </a:r>
            <a:endParaRPr sz="10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4" name="Google Shape;84;p13"/>
          <p:cNvSpPr txBox="1"/>
          <p:nvPr/>
        </p:nvSpPr>
        <p:spPr>
          <a:xfrm>
            <a:off x="490725" y="8264292"/>
            <a:ext cx="31176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10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Operations Manager</a:t>
            </a:r>
            <a:endParaRPr sz="1000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490725" y="8469579"/>
            <a:ext cx="4968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10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XYZ Logistics, Anytown, USA - June 2010 - February 2014</a:t>
            </a:r>
            <a:endParaRPr sz="10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466712" y="8674846"/>
            <a:ext cx="6905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180000" spcFirstLastPara="1" rIns="0" wrap="square" tIns="0">
            <a:spAutoFit/>
          </a:bodyPr>
          <a:lstStyle/>
          <a:p>
            <a:pPr indent="-330200" lvl="0" marL="179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Poppins"/>
              <a:buChar char="-"/>
            </a:pPr>
            <a:r>
              <a:rPr lang="uk" sz="10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Led a team of 20 employees, overseeing daily operations, including logistics, inventory </a:t>
            </a:r>
            <a:endParaRPr sz="10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179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10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management and order fulfillment.</a:t>
            </a:r>
            <a:endParaRPr sz="10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87" name="Google Shape;87;p13"/>
          <p:cNvCxnSpPr/>
          <p:nvPr/>
        </p:nvCxnSpPr>
        <p:spPr>
          <a:xfrm>
            <a:off x="490500" y="9249412"/>
            <a:ext cx="6530700" cy="0"/>
          </a:xfrm>
          <a:prstGeom prst="straightConnector1">
            <a:avLst/>
          </a:prstGeom>
          <a:noFill/>
          <a:ln cap="flat" cmpd="sng" w="9525">
            <a:solidFill>
              <a:srgbClr val="C0C0C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8" name="Google Shape;88;p13"/>
          <p:cNvSpPr txBox="1"/>
          <p:nvPr/>
        </p:nvSpPr>
        <p:spPr>
          <a:xfrm>
            <a:off x="476383" y="9393483"/>
            <a:ext cx="3117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1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EDUCATION:</a:t>
            </a:r>
            <a:endParaRPr b="1" sz="1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490725" y="9841550"/>
            <a:ext cx="4968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10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Bachelor's Degree in Management </a:t>
            </a:r>
            <a:r>
              <a:rPr lang="uk" sz="10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- September 2010 - May 2014</a:t>
            </a:r>
            <a:endParaRPr sz="10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0" name="Google Shape;90;p13"/>
          <p:cNvSpPr txBox="1"/>
          <p:nvPr/>
        </p:nvSpPr>
        <p:spPr>
          <a:xfrm>
            <a:off x="490725" y="10046829"/>
            <a:ext cx="38634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10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Anytown University, Anytown, USA</a:t>
            </a:r>
            <a:endParaRPr sz="10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