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10692000" cx="7560000"/>
  <p:notesSz cx="6858000" cy="9144000"/>
  <p:embeddedFontLst>
    <p:embeddedFont>
      <p:font typeface="Comfortaa"/>
      <p:regular r:id="rId12"/>
      <p:bold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40">
          <p15:clr>
            <a:srgbClr val="747775"/>
          </p15:clr>
        </p15:guide>
        <p15:guide id="2" orient="horz" pos="680">
          <p15:clr>
            <a:srgbClr val="747775"/>
          </p15:clr>
        </p15:guide>
        <p15:guide id="3" pos="4422">
          <p15:clr>
            <a:srgbClr val="747775"/>
          </p15:clr>
        </p15:guide>
        <p15:guide id="4" pos="431">
          <p15:clr>
            <a:srgbClr val="747775"/>
          </p15:clr>
        </p15:guide>
        <p15:guide id="5" pos="179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40"/>
        <p:guide pos="680" orient="horz"/>
        <p:guide pos="4422"/>
        <p:guide pos="431"/>
        <p:guide pos="179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Comfortaa-bold.fntdata"/><Relationship Id="rId12" Type="http://schemas.openxmlformats.org/officeDocument/2006/relationships/font" Target="fonts/Comfortaa-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2ac594b9a0f_0_31: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2ac594b9a0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ac887941e1_0_24: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ac887941e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ac887941e1_0_75: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ac887941e1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ad2797a3aa_0_47: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ad2797a3a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ac887941e1_0_213: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ac887941e1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uk"/>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rot="-9000031">
            <a:off x="2700509" y="-2421721"/>
            <a:ext cx="5937093" cy="5937093"/>
          </a:xfrm>
          <a:prstGeom prst="arc">
            <a:avLst>
              <a:gd fmla="val 11803178" name="adj1"/>
              <a:gd fmla="val 20507701" name="adj2"/>
            </a:avLst>
          </a:prstGeom>
          <a:noFill/>
          <a:ln cap="flat" cmpd="sng" w="28575">
            <a:solidFill>
              <a:srgbClr val="ED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nvSpPr>
        <p:spPr>
          <a:xfrm>
            <a:off x="475251" y="920422"/>
            <a:ext cx="5123400" cy="1693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uk" sz="6000">
                <a:solidFill>
                  <a:srgbClr val="D93234"/>
                </a:solidFill>
                <a:latin typeface="Comfortaa"/>
                <a:ea typeface="Comfortaa"/>
                <a:cs typeface="Comfortaa"/>
                <a:sym typeface="Comfortaa"/>
              </a:rPr>
              <a:t>BUSINESS</a:t>
            </a:r>
            <a:endParaRPr b="1" sz="6000">
              <a:solidFill>
                <a:srgbClr val="D93234"/>
              </a:solidFill>
              <a:latin typeface="Comfortaa"/>
              <a:ea typeface="Comfortaa"/>
              <a:cs typeface="Comfortaa"/>
              <a:sym typeface="Comfortaa"/>
            </a:endParaRPr>
          </a:p>
          <a:p>
            <a:pPr indent="0" lvl="0" marL="0" rtl="0" algn="l">
              <a:spcBef>
                <a:spcPts val="0"/>
              </a:spcBef>
              <a:spcAft>
                <a:spcPts val="0"/>
              </a:spcAft>
              <a:buNone/>
            </a:pPr>
            <a:r>
              <a:rPr lang="uk" sz="5000">
                <a:latin typeface="Comfortaa"/>
                <a:ea typeface="Comfortaa"/>
                <a:cs typeface="Comfortaa"/>
                <a:sym typeface="Comfortaa"/>
              </a:rPr>
              <a:t>PROPOSAL</a:t>
            </a:r>
            <a:endParaRPr sz="5000">
              <a:latin typeface="Comfortaa"/>
              <a:ea typeface="Comfortaa"/>
              <a:cs typeface="Comfortaa"/>
              <a:sym typeface="Comfortaa"/>
            </a:endParaRPr>
          </a:p>
        </p:txBody>
      </p:sp>
      <p:sp>
        <p:nvSpPr>
          <p:cNvPr id="56" name="Google Shape;56;p13"/>
          <p:cNvSpPr/>
          <p:nvPr/>
        </p:nvSpPr>
        <p:spPr>
          <a:xfrm>
            <a:off x="541075" y="2744775"/>
            <a:ext cx="1431600" cy="789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 name="Google Shape;57;p13"/>
          <p:cNvSpPr txBox="1"/>
          <p:nvPr/>
        </p:nvSpPr>
        <p:spPr>
          <a:xfrm>
            <a:off x="505919" y="3230939"/>
            <a:ext cx="5123400" cy="400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2600">
                <a:solidFill>
                  <a:schemeClr val="dk1"/>
                </a:solidFill>
                <a:latin typeface="Comfortaa"/>
                <a:ea typeface="Comfortaa"/>
                <a:cs typeface="Comfortaa"/>
                <a:sym typeface="Comfortaa"/>
              </a:rPr>
              <a:t>Business Name</a:t>
            </a:r>
            <a:endParaRPr sz="2600">
              <a:solidFill>
                <a:schemeClr val="dk1"/>
              </a:solidFill>
              <a:latin typeface="Comfortaa"/>
              <a:ea typeface="Comfortaa"/>
              <a:cs typeface="Comfortaa"/>
              <a:sym typeface="Comfortaa"/>
            </a:endParaRPr>
          </a:p>
        </p:txBody>
      </p:sp>
      <p:sp>
        <p:nvSpPr>
          <p:cNvPr id="58" name="Google Shape;58;p13"/>
          <p:cNvSpPr txBox="1"/>
          <p:nvPr/>
        </p:nvSpPr>
        <p:spPr>
          <a:xfrm>
            <a:off x="527085" y="3740372"/>
            <a:ext cx="3071400" cy="4065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4210 Pick Street, Denver,</a:t>
            </a:r>
            <a:endParaRPr sz="1200">
              <a:solidFill>
                <a:srgbClr val="656565"/>
              </a:solidFill>
              <a:latin typeface="Comfortaa"/>
              <a:ea typeface="Comfortaa"/>
              <a:cs typeface="Comfortaa"/>
              <a:sym typeface="Comfortaa"/>
            </a:endParaRPr>
          </a:p>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Colorado 80203</a:t>
            </a:r>
            <a:endParaRPr sz="1200">
              <a:solidFill>
                <a:srgbClr val="656565"/>
              </a:solidFill>
              <a:latin typeface="Comfortaa"/>
              <a:ea typeface="Comfortaa"/>
              <a:cs typeface="Comfortaa"/>
              <a:sym typeface="Comfortaa"/>
            </a:endParaRPr>
          </a:p>
        </p:txBody>
      </p:sp>
      <p:sp>
        <p:nvSpPr>
          <p:cNvPr id="59" name="Google Shape;59;p13"/>
          <p:cNvSpPr txBox="1"/>
          <p:nvPr/>
        </p:nvSpPr>
        <p:spPr>
          <a:xfrm>
            <a:off x="527085" y="4438867"/>
            <a:ext cx="30714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200">
                <a:solidFill>
                  <a:schemeClr val="dk1"/>
                </a:solidFill>
                <a:latin typeface="Comfortaa"/>
                <a:ea typeface="Comfortaa"/>
                <a:cs typeface="Comfortaa"/>
                <a:sym typeface="Comfortaa"/>
              </a:rPr>
              <a:t>Date:</a:t>
            </a:r>
            <a:r>
              <a:rPr lang="uk" sz="1200">
                <a:solidFill>
                  <a:srgbClr val="656565"/>
                </a:solidFill>
                <a:latin typeface="Comfortaa"/>
                <a:ea typeface="Comfortaa"/>
                <a:cs typeface="Comfortaa"/>
                <a:sym typeface="Comfortaa"/>
              </a:rPr>
              <a:t> [Date of Submission]</a:t>
            </a:r>
            <a:endParaRPr sz="1200">
              <a:solidFill>
                <a:srgbClr val="656565"/>
              </a:solidFill>
              <a:latin typeface="Comfortaa"/>
              <a:ea typeface="Comfortaa"/>
              <a:cs typeface="Comfortaa"/>
              <a:sym typeface="Comfortaa"/>
            </a:endParaRPr>
          </a:p>
        </p:txBody>
      </p:sp>
      <p:sp>
        <p:nvSpPr>
          <p:cNvPr id="60" name="Google Shape;60;p13"/>
          <p:cNvSpPr/>
          <p:nvPr/>
        </p:nvSpPr>
        <p:spPr>
          <a:xfrm>
            <a:off x="5607925" y="7651600"/>
            <a:ext cx="1412100" cy="789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61" name="Google Shape;61;p13"/>
          <p:cNvGrpSpPr/>
          <p:nvPr/>
        </p:nvGrpSpPr>
        <p:grpSpPr>
          <a:xfrm>
            <a:off x="4406077" y="8238950"/>
            <a:ext cx="2613900" cy="977525"/>
            <a:chOff x="4406077" y="8238950"/>
            <a:chExt cx="2613900" cy="977525"/>
          </a:xfrm>
        </p:grpSpPr>
        <p:sp>
          <p:nvSpPr>
            <p:cNvPr id="62" name="Google Shape;62;p13"/>
            <p:cNvSpPr txBox="1"/>
            <p:nvPr/>
          </p:nvSpPr>
          <p:spPr>
            <a:xfrm>
              <a:off x="4406077" y="8238950"/>
              <a:ext cx="2613900" cy="184800"/>
            </a:xfrm>
            <a:prstGeom prst="rect">
              <a:avLst/>
            </a:prstGeom>
            <a:noFill/>
            <a:ln>
              <a:noFill/>
            </a:ln>
          </p:spPr>
          <p:txBody>
            <a:bodyPr anchorCtr="0" anchor="t" bIns="0" lIns="0" spcFirstLastPara="1" rIns="0" wrap="square" tIns="0">
              <a:spAutoFit/>
            </a:bodyPr>
            <a:lstStyle/>
            <a:p>
              <a:pPr indent="0" lvl="0" marL="0" rtl="0" algn="r">
                <a:lnSpc>
                  <a:spcPct val="120000"/>
                </a:lnSpc>
                <a:spcBef>
                  <a:spcPts val="0"/>
                </a:spcBef>
                <a:spcAft>
                  <a:spcPts val="0"/>
                </a:spcAft>
                <a:buNone/>
              </a:pPr>
              <a:r>
                <a:rPr b="1" lang="uk" sz="1200">
                  <a:solidFill>
                    <a:schemeClr val="dk1"/>
                  </a:solidFill>
                  <a:latin typeface="Comfortaa"/>
                  <a:ea typeface="Comfortaa"/>
                  <a:cs typeface="Comfortaa"/>
                  <a:sym typeface="Comfortaa"/>
                </a:rPr>
                <a:t>Company:</a:t>
              </a:r>
              <a:r>
                <a:rPr b="1" lang="uk" sz="1200">
                  <a:solidFill>
                    <a:srgbClr val="656565"/>
                  </a:solidFill>
                  <a:latin typeface="Comfortaa"/>
                  <a:ea typeface="Comfortaa"/>
                  <a:cs typeface="Comfortaa"/>
                  <a:sym typeface="Comfortaa"/>
                </a:rPr>
                <a:t> Company, Inc.</a:t>
              </a:r>
              <a:endParaRPr sz="1200">
                <a:solidFill>
                  <a:srgbClr val="656565"/>
                </a:solidFill>
                <a:latin typeface="Comfortaa"/>
                <a:ea typeface="Comfortaa"/>
                <a:cs typeface="Comfortaa"/>
                <a:sym typeface="Comfortaa"/>
              </a:endParaRPr>
            </a:p>
          </p:txBody>
        </p:sp>
        <p:sp>
          <p:nvSpPr>
            <p:cNvPr id="63" name="Google Shape;63;p13"/>
            <p:cNvSpPr txBox="1"/>
            <p:nvPr/>
          </p:nvSpPr>
          <p:spPr>
            <a:xfrm>
              <a:off x="4406077" y="8503192"/>
              <a:ext cx="2613900" cy="184800"/>
            </a:xfrm>
            <a:prstGeom prst="rect">
              <a:avLst/>
            </a:prstGeom>
            <a:noFill/>
            <a:ln>
              <a:noFill/>
            </a:ln>
          </p:spPr>
          <p:txBody>
            <a:bodyPr anchorCtr="0" anchor="t" bIns="0" lIns="0" spcFirstLastPara="1" rIns="0" wrap="square" tIns="0">
              <a:spAutoFit/>
            </a:bodyPr>
            <a:lstStyle/>
            <a:p>
              <a:pPr indent="0" lvl="0" marL="0" rtl="0" algn="r">
                <a:lnSpc>
                  <a:spcPct val="120000"/>
                </a:lnSpc>
                <a:spcBef>
                  <a:spcPts val="0"/>
                </a:spcBef>
                <a:spcAft>
                  <a:spcPts val="0"/>
                </a:spcAft>
                <a:buNone/>
              </a:pPr>
              <a:r>
                <a:rPr b="1" lang="uk" sz="1200">
                  <a:solidFill>
                    <a:schemeClr val="dk1"/>
                  </a:solidFill>
                  <a:latin typeface="Comfortaa"/>
                  <a:ea typeface="Comfortaa"/>
                  <a:cs typeface="Comfortaa"/>
                  <a:sym typeface="Comfortaa"/>
                </a:rPr>
                <a:t>Contact: </a:t>
              </a:r>
              <a:r>
                <a:rPr b="1" lang="uk" sz="1200">
                  <a:solidFill>
                    <a:srgbClr val="656565"/>
                  </a:solidFill>
                  <a:latin typeface="Comfortaa"/>
                  <a:ea typeface="Comfortaa"/>
                  <a:cs typeface="Comfortaa"/>
                  <a:sym typeface="Comfortaa"/>
                </a:rPr>
                <a:t>Malachi Wintheiser</a:t>
              </a:r>
              <a:endParaRPr sz="1200">
                <a:solidFill>
                  <a:srgbClr val="656565"/>
                </a:solidFill>
                <a:latin typeface="Comfortaa"/>
                <a:ea typeface="Comfortaa"/>
                <a:cs typeface="Comfortaa"/>
                <a:sym typeface="Comfortaa"/>
              </a:endParaRPr>
            </a:p>
          </p:txBody>
        </p:sp>
        <p:sp>
          <p:nvSpPr>
            <p:cNvPr id="64" name="Google Shape;64;p13"/>
            <p:cNvSpPr txBox="1"/>
            <p:nvPr/>
          </p:nvSpPr>
          <p:spPr>
            <a:xfrm>
              <a:off x="4406077" y="8767433"/>
              <a:ext cx="2613900" cy="184800"/>
            </a:xfrm>
            <a:prstGeom prst="rect">
              <a:avLst/>
            </a:prstGeom>
            <a:noFill/>
            <a:ln>
              <a:noFill/>
            </a:ln>
          </p:spPr>
          <p:txBody>
            <a:bodyPr anchorCtr="0" anchor="t" bIns="0" lIns="0" spcFirstLastPara="1" rIns="0" wrap="square" tIns="0">
              <a:spAutoFit/>
            </a:bodyPr>
            <a:lstStyle/>
            <a:p>
              <a:pPr indent="0" lvl="0" marL="0" rtl="0" algn="r">
                <a:lnSpc>
                  <a:spcPct val="120000"/>
                </a:lnSpc>
                <a:spcBef>
                  <a:spcPts val="0"/>
                </a:spcBef>
                <a:spcAft>
                  <a:spcPts val="0"/>
                </a:spcAft>
                <a:buNone/>
              </a:pPr>
              <a:r>
                <a:rPr b="1" lang="uk" sz="1200">
                  <a:solidFill>
                    <a:schemeClr val="dk1"/>
                  </a:solidFill>
                  <a:latin typeface="Comfortaa"/>
                  <a:ea typeface="Comfortaa"/>
                  <a:cs typeface="Comfortaa"/>
                  <a:sym typeface="Comfortaa"/>
                </a:rPr>
                <a:t>Phone: </a:t>
              </a:r>
              <a:r>
                <a:rPr b="1" lang="uk" sz="1200">
                  <a:solidFill>
                    <a:srgbClr val="656565"/>
                  </a:solidFill>
                  <a:latin typeface="Comfortaa"/>
                  <a:ea typeface="Comfortaa"/>
                  <a:cs typeface="Comfortaa"/>
                  <a:sym typeface="Comfortaa"/>
                </a:rPr>
                <a:t>+1 270-304-6870</a:t>
              </a:r>
              <a:endParaRPr sz="1200">
                <a:solidFill>
                  <a:srgbClr val="656565"/>
                </a:solidFill>
                <a:latin typeface="Comfortaa"/>
                <a:ea typeface="Comfortaa"/>
                <a:cs typeface="Comfortaa"/>
                <a:sym typeface="Comfortaa"/>
              </a:endParaRPr>
            </a:p>
          </p:txBody>
        </p:sp>
        <p:sp>
          <p:nvSpPr>
            <p:cNvPr id="65" name="Google Shape;65;p13"/>
            <p:cNvSpPr txBox="1"/>
            <p:nvPr/>
          </p:nvSpPr>
          <p:spPr>
            <a:xfrm>
              <a:off x="4406077" y="9031675"/>
              <a:ext cx="2613900" cy="184800"/>
            </a:xfrm>
            <a:prstGeom prst="rect">
              <a:avLst/>
            </a:prstGeom>
            <a:noFill/>
            <a:ln>
              <a:noFill/>
            </a:ln>
          </p:spPr>
          <p:txBody>
            <a:bodyPr anchorCtr="0" anchor="t" bIns="0" lIns="0" spcFirstLastPara="1" rIns="0" wrap="square" tIns="0">
              <a:spAutoFit/>
            </a:bodyPr>
            <a:lstStyle/>
            <a:p>
              <a:pPr indent="0" lvl="0" marL="0" rtl="0" algn="r">
                <a:lnSpc>
                  <a:spcPct val="120000"/>
                </a:lnSpc>
                <a:spcBef>
                  <a:spcPts val="0"/>
                </a:spcBef>
                <a:spcAft>
                  <a:spcPts val="0"/>
                </a:spcAft>
                <a:buNone/>
              </a:pPr>
              <a:r>
                <a:rPr b="1" lang="uk" sz="1200">
                  <a:solidFill>
                    <a:schemeClr val="dk1"/>
                  </a:solidFill>
                  <a:latin typeface="Comfortaa"/>
                  <a:ea typeface="Comfortaa"/>
                  <a:cs typeface="Comfortaa"/>
                  <a:sym typeface="Comfortaa"/>
                </a:rPr>
                <a:t>Email:</a:t>
              </a:r>
              <a:r>
                <a:rPr b="1" lang="uk" sz="1200">
                  <a:solidFill>
                    <a:srgbClr val="656565"/>
                  </a:solidFill>
                  <a:latin typeface="Comfortaa"/>
                  <a:ea typeface="Comfortaa"/>
                  <a:cs typeface="Comfortaa"/>
                  <a:sym typeface="Comfortaa"/>
                </a:rPr>
                <a:t> email@domain.ltd</a:t>
              </a:r>
              <a:endParaRPr sz="1200">
                <a:solidFill>
                  <a:srgbClr val="656565"/>
                </a:solidFill>
                <a:latin typeface="Comfortaa"/>
                <a:ea typeface="Comfortaa"/>
                <a:cs typeface="Comfortaa"/>
                <a:sym typeface="Comfortaa"/>
              </a:endParaRPr>
            </a:p>
          </p:txBody>
        </p:sp>
      </p:grpSp>
      <p:sp>
        <p:nvSpPr>
          <p:cNvPr id="66" name="Google Shape;66;p13"/>
          <p:cNvSpPr txBox="1"/>
          <p:nvPr/>
        </p:nvSpPr>
        <p:spPr>
          <a:xfrm>
            <a:off x="5629326" y="10120674"/>
            <a:ext cx="1390500" cy="184800"/>
          </a:xfrm>
          <a:prstGeom prst="rect">
            <a:avLst/>
          </a:prstGeom>
          <a:noFill/>
          <a:ln>
            <a:noFill/>
          </a:ln>
        </p:spPr>
        <p:txBody>
          <a:bodyPr anchorCtr="0" anchor="t" bIns="0" lIns="0" spcFirstLastPara="1" rIns="0" wrap="square" tIns="0">
            <a:spAutoFit/>
          </a:bodyPr>
          <a:lstStyle/>
          <a:p>
            <a:pPr indent="0" lvl="0" marL="0" rtl="0" algn="r">
              <a:lnSpc>
                <a:spcPct val="120000"/>
              </a:lnSpc>
              <a:spcBef>
                <a:spcPts val="0"/>
              </a:spcBef>
              <a:spcAft>
                <a:spcPts val="0"/>
              </a:spcAft>
              <a:buNone/>
            </a:pPr>
            <a:r>
              <a:rPr b="1" lang="uk" sz="1200">
                <a:solidFill>
                  <a:schemeClr val="dk1"/>
                </a:solidFill>
                <a:latin typeface="Comfortaa"/>
                <a:ea typeface="Comfortaa"/>
                <a:cs typeface="Comfortaa"/>
                <a:sym typeface="Comfortaa"/>
              </a:rPr>
              <a:t>Page 1</a:t>
            </a:r>
            <a:endParaRPr b="1" sz="1200">
              <a:solidFill>
                <a:schemeClr val="dk1"/>
              </a:solidFill>
              <a:latin typeface="Comfortaa"/>
              <a:ea typeface="Comfortaa"/>
              <a:cs typeface="Comfortaa"/>
              <a:sym typeface="Comfortaa"/>
            </a:endParaRPr>
          </a:p>
        </p:txBody>
      </p:sp>
      <p:grpSp>
        <p:nvGrpSpPr>
          <p:cNvPr id="67" name="Google Shape;67;p13"/>
          <p:cNvGrpSpPr/>
          <p:nvPr/>
        </p:nvGrpSpPr>
        <p:grpSpPr>
          <a:xfrm>
            <a:off x="-2458600" y="6238875"/>
            <a:ext cx="6297525" cy="5481250"/>
            <a:chOff x="-2458600" y="6238875"/>
            <a:chExt cx="6297525" cy="5481250"/>
          </a:xfrm>
        </p:grpSpPr>
        <p:sp>
          <p:nvSpPr>
            <p:cNvPr id="68" name="Google Shape;68;p13"/>
            <p:cNvSpPr/>
            <p:nvPr/>
          </p:nvSpPr>
          <p:spPr>
            <a:xfrm>
              <a:off x="1007225" y="6238875"/>
              <a:ext cx="2831700" cy="2831700"/>
            </a:xfrm>
            <a:prstGeom prst="ellipse">
              <a:avLst/>
            </a:prstGeom>
            <a:solidFill>
              <a:srgbClr val="E5850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9" name="Google Shape;69;p13"/>
            <p:cNvSpPr/>
            <p:nvPr/>
          </p:nvSpPr>
          <p:spPr>
            <a:xfrm rot="10800000">
              <a:off x="-2458600" y="6334650"/>
              <a:ext cx="4784100" cy="4784700"/>
            </a:xfrm>
            <a:prstGeom prst="chord">
              <a:avLst>
                <a:gd fmla="val 5482232" name="adj1"/>
                <a:gd fmla="val 16089630" name="adj2"/>
              </a:avLst>
            </a:prstGeom>
            <a:solidFill>
              <a:srgbClr val="012244">
                <a:alpha val="9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 name="Google Shape;70;p13"/>
            <p:cNvSpPr/>
            <p:nvPr/>
          </p:nvSpPr>
          <p:spPr>
            <a:xfrm>
              <a:off x="-570473" y="7404025"/>
              <a:ext cx="4316100" cy="4316100"/>
            </a:xfrm>
            <a:prstGeom prst="ellipse">
              <a:avLst/>
            </a:prstGeom>
            <a:solidFill>
              <a:srgbClr val="DB3237">
                <a:alpha val="9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 name="Google Shape;71;p13"/>
            <p:cNvSpPr/>
            <p:nvPr/>
          </p:nvSpPr>
          <p:spPr>
            <a:xfrm>
              <a:off x="-1093971" y="6610583"/>
              <a:ext cx="4839600" cy="4839600"/>
            </a:xfrm>
            <a:prstGeom prst="arc">
              <a:avLst>
                <a:gd fmla="val 13968878" name="adj1"/>
                <a:gd fmla="val 2688894" name="adj2"/>
              </a:avLst>
            </a:prstGeom>
            <a:noFill/>
            <a:ln cap="flat" cmpd="sng" w="28575">
              <a:solidFill>
                <a:srgbClr val="ED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4"/>
          <p:cNvSpPr/>
          <p:nvPr/>
        </p:nvSpPr>
        <p:spPr>
          <a:xfrm rot="-7694013">
            <a:off x="3883657" y="-528320"/>
            <a:ext cx="5932440" cy="5932440"/>
          </a:xfrm>
          <a:prstGeom prst="arc">
            <a:avLst>
              <a:gd fmla="val 12098272" name="adj1"/>
              <a:gd fmla="val 383746" name="adj2"/>
            </a:avLst>
          </a:prstGeom>
          <a:noFill/>
          <a:ln cap="flat" cmpd="sng" w="28575">
            <a:solidFill>
              <a:srgbClr val="ED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 name="Google Shape;77;p14"/>
          <p:cNvSpPr txBox="1"/>
          <p:nvPr/>
        </p:nvSpPr>
        <p:spPr>
          <a:xfrm>
            <a:off x="5629326" y="10120674"/>
            <a:ext cx="1390500" cy="184800"/>
          </a:xfrm>
          <a:prstGeom prst="rect">
            <a:avLst/>
          </a:prstGeom>
          <a:noFill/>
          <a:ln>
            <a:noFill/>
          </a:ln>
        </p:spPr>
        <p:txBody>
          <a:bodyPr anchorCtr="0" anchor="t" bIns="0" lIns="0" spcFirstLastPara="1" rIns="0" wrap="square" tIns="0">
            <a:spAutoFit/>
          </a:bodyPr>
          <a:lstStyle/>
          <a:p>
            <a:pPr indent="0" lvl="0" marL="0" rtl="0" algn="r">
              <a:lnSpc>
                <a:spcPct val="120000"/>
              </a:lnSpc>
              <a:spcBef>
                <a:spcPts val="0"/>
              </a:spcBef>
              <a:spcAft>
                <a:spcPts val="0"/>
              </a:spcAft>
              <a:buNone/>
            </a:pPr>
            <a:r>
              <a:rPr b="1" lang="uk" sz="1200">
                <a:solidFill>
                  <a:schemeClr val="dk1"/>
                </a:solidFill>
                <a:latin typeface="Comfortaa"/>
                <a:ea typeface="Comfortaa"/>
                <a:cs typeface="Comfortaa"/>
                <a:sym typeface="Comfortaa"/>
              </a:rPr>
              <a:t>Page 2</a:t>
            </a:r>
            <a:endParaRPr b="1" sz="1200">
              <a:solidFill>
                <a:schemeClr val="dk1"/>
              </a:solidFill>
              <a:latin typeface="Comfortaa"/>
              <a:ea typeface="Comfortaa"/>
              <a:cs typeface="Comfortaa"/>
              <a:sym typeface="Comfortaa"/>
            </a:endParaRPr>
          </a:p>
        </p:txBody>
      </p:sp>
      <p:grpSp>
        <p:nvGrpSpPr>
          <p:cNvPr id="78" name="Google Shape;78;p14"/>
          <p:cNvGrpSpPr/>
          <p:nvPr/>
        </p:nvGrpSpPr>
        <p:grpSpPr>
          <a:xfrm>
            <a:off x="523497" y="491496"/>
            <a:ext cx="6490800" cy="1703704"/>
            <a:chOff x="523497" y="491496"/>
            <a:chExt cx="6490800" cy="1703704"/>
          </a:xfrm>
        </p:grpSpPr>
        <p:sp>
          <p:nvSpPr>
            <p:cNvPr id="79" name="Google Shape;79;p14"/>
            <p:cNvSpPr txBox="1"/>
            <p:nvPr/>
          </p:nvSpPr>
          <p:spPr>
            <a:xfrm>
              <a:off x="523497" y="491496"/>
              <a:ext cx="512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2400">
                  <a:solidFill>
                    <a:schemeClr val="dk1"/>
                  </a:solidFill>
                  <a:latin typeface="Comfortaa"/>
                  <a:ea typeface="Comfortaa"/>
                  <a:cs typeface="Comfortaa"/>
                  <a:sym typeface="Comfortaa"/>
                </a:rPr>
                <a:t>Executive Summary</a:t>
              </a:r>
              <a:endParaRPr sz="2400">
                <a:solidFill>
                  <a:schemeClr val="dk1"/>
                </a:solidFill>
                <a:latin typeface="Comfortaa"/>
                <a:ea typeface="Comfortaa"/>
                <a:cs typeface="Comfortaa"/>
                <a:sym typeface="Comfortaa"/>
              </a:endParaRPr>
            </a:p>
          </p:txBody>
        </p:sp>
        <p:sp>
          <p:nvSpPr>
            <p:cNvPr id="80" name="Google Shape;80;p14"/>
            <p:cNvSpPr txBox="1"/>
            <p:nvPr/>
          </p:nvSpPr>
          <p:spPr>
            <a:xfrm>
              <a:off x="523497" y="1139200"/>
              <a:ext cx="6490800" cy="10560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a:solidFill>
                    <a:srgbClr val="656565"/>
                  </a:solidFill>
                  <a:latin typeface="Comfortaa"/>
                  <a:ea typeface="Comfortaa"/>
                  <a:cs typeface="Comfortaa"/>
                  <a:sym typeface="Comfortaa"/>
                </a:rPr>
                <a:t>In this comprehensive social media marketing proposal, [Your Company Name] outlines a strategic plan to elevate XYZ Corporation's online presence, increase brand engagement, and drive customer acquisition.</a:t>
              </a:r>
              <a:endParaRPr>
                <a:solidFill>
                  <a:srgbClr val="656565"/>
                </a:solidFill>
                <a:latin typeface="Comfortaa"/>
                <a:ea typeface="Comfortaa"/>
                <a:cs typeface="Comfortaa"/>
                <a:sym typeface="Comfortaa"/>
              </a:endParaRPr>
            </a:p>
          </p:txBody>
        </p:sp>
      </p:grpSp>
      <p:grpSp>
        <p:nvGrpSpPr>
          <p:cNvPr id="81" name="Google Shape;81;p14"/>
          <p:cNvGrpSpPr/>
          <p:nvPr/>
        </p:nvGrpSpPr>
        <p:grpSpPr>
          <a:xfrm>
            <a:off x="-2015188" y="8553477"/>
            <a:ext cx="6349300" cy="6025534"/>
            <a:chOff x="-2000644" y="8508181"/>
            <a:chExt cx="6369044" cy="6043665"/>
          </a:xfrm>
        </p:grpSpPr>
        <p:sp>
          <p:nvSpPr>
            <p:cNvPr id="82" name="Google Shape;82;p14"/>
            <p:cNvSpPr/>
            <p:nvPr/>
          </p:nvSpPr>
          <p:spPr>
            <a:xfrm rot="6747372">
              <a:off x="970475" y="8905157"/>
              <a:ext cx="2593349" cy="2593349"/>
            </a:xfrm>
            <a:prstGeom prst="chord">
              <a:avLst>
                <a:gd fmla="val 2700000" name="adj1"/>
                <a:gd fmla="val 16200000" name="adj2"/>
              </a:avLst>
            </a:prstGeom>
            <a:solidFill>
              <a:srgbClr val="E5850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 name="Google Shape;83;p14"/>
            <p:cNvSpPr/>
            <p:nvPr/>
          </p:nvSpPr>
          <p:spPr>
            <a:xfrm rot="5400000">
              <a:off x="-1701694" y="8703003"/>
              <a:ext cx="3390000" cy="3987900"/>
            </a:xfrm>
            <a:prstGeom prst="pie">
              <a:avLst>
                <a:gd fmla="val 10797628" name="adj1"/>
                <a:gd fmla="val 16200000" name="adj2"/>
              </a:avLst>
            </a:prstGeom>
            <a:solidFill>
              <a:srgbClr val="012244">
                <a:alpha val="9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 name="Google Shape;84;p14"/>
            <p:cNvSpPr/>
            <p:nvPr/>
          </p:nvSpPr>
          <p:spPr>
            <a:xfrm rot="7631225">
              <a:off x="-87587" y="9944445"/>
              <a:ext cx="3587575" cy="3961803"/>
            </a:xfrm>
            <a:prstGeom prst="chord">
              <a:avLst>
                <a:gd fmla="val 5482232" name="adj1"/>
                <a:gd fmla="val 11385261" name="adj2"/>
              </a:avLst>
            </a:prstGeom>
            <a:solidFill>
              <a:srgbClr val="DB3237">
                <a:alpha val="9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 name="Google Shape;85;p14"/>
            <p:cNvSpPr/>
            <p:nvPr/>
          </p:nvSpPr>
          <p:spPr>
            <a:xfrm>
              <a:off x="-753757" y="9242475"/>
              <a:ext cx="4159800" cy="4159800"/>
            </a:xfrm>
            <a:prstGeom prst="arc">
              <a:avLst>
                <a:gd fmla="val 13674130" name="adj1"/>
                <a:gd fmla="val 20636633" name="adj2"/>
              </a:avLst>
            </a:prstGeom>
            <a:noFill/>
            <a:ln cap="flat" cmpd="sng" w="28575">
              <a:solidFill>
                <a:srgbClr val="ED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86" name="Google Shape;86;p14"/>
          <p:cNvGrpSpPr/>
          <p:nvPr/>
        </p:nvGrpSpPr>
        <p:grpSpPr>
          <a:xfrm>
            <a:off x="523497" y="2521829"/>
            <a:ext cx="6490800" cy="1703704"/>
            <a:chOff x="523497" y="491496"/>
            <a:chExt cx="6490800" cy="1703704"/>
          </a:xfrm>
        </p:grpSpPr>
        <p:sp>
          <p:nvSpPr>
            <p:cNvPr id="87" name="Google Shape;87;p14"/>
            <p:cNvSpPr txBox="1"/>
            <p:nvPr/>
          </p:nvSpPr>
          <p:spPr>
            <a:xfrm>
              <a:off x="523497" y="491496"/>
              <a:ext cx="512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2400">
                  <a:solidFill>
                    <a:schemeClr val="dk1"/>
                  </a:solidFill>
                  <a:latin typeface="Comfortaa"/>
                  <a:ea typeface="Comfortaa"/>
                  <a:cs typeface="Comfortaa"/>
                  <a:sym typeface="Comfortaa"/>
                </a:rPr>
                <a:t>Introduction</a:t>
              </a:r>
              <a:endParaRPr sz="2400">
                <a:solidFill>
                  <a:schemeClr val="dk1"/>
                </a:solidFill>
                <a:latin typeface="Comfortaa"/>
                <a:ea typeface="Comfortaa"/>
                <a:cs typeface="Comfortaa"/>
                <a:sym typeface="Comfortaa"/>
              </a:endParaRPr>
            </a:p>
          </p:txBody>
        </p:sp>
        <p:sp>
          <p:nvSpPr>
            <p:cNvPr id="88" name="Google Shape;88;p14"/>
            <p:cNvSpPr txBox="1"/>
            <p:nvPr/>
          </p:nvSpPr>
          <p:spPr>
            <a:xfrm>
              <a:off x="523497" y="1139200"/>
              <a:ext cx="6490800" cy="10560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a:solidFill>
                    <a:srgbClr val="656565"/>
                  </a:solidFill>
                  <a:latin typeface="Comfortaa"/>
                  <a:ea typeface="Comfortaa"/>
                  <a:cs typeface="Comfortaa"/>
                  <a:sym typeface="Comfortaa"/>
                </a:rPr>
                <a:t>[Your Company Name] is a leading digital marketing agency with a proven track record in executing successful social media campaigns. This proposal is tailored to meet the specific needs of XYZ Corporation, focusing on achieving your marketing objectives.</a:t>
              </a:r>
              <a:endParaRPr>
                <a:solidFill>
                  <a:srgbClr val="656565"/>
                </a:solidFill>
                <a:latin typeface="Comfortaa"/>
                <a:ea typeface="Comfortaa"/>
                <a:cs typeface="Comfortaa"/>
                <a:sym typeface="Comfortaa"/>
              </a:endParaRPr>
            </a:p>
          </p:txBody>
        </p:sp>
      </p:grpSp>
      <p:grpSp>
        <p:nvGrpSpPr>
          <p:cNvPr id="89" name="Google Shape;89;p14"/>
          <p:cNvGrpSpPr/>
          <p:nvPr/>
        </p:nvGrpSpPr>
        <p:grpSpPr>
          <a:xfrm>
            <a:off x="523497" y="4552154"/>
            <a:ext cx="6490800" cy="1703704"/>
            <a:chOff x="523497" y="491496"/>
            <a:chExt cx="6490800" cy="1703704"/>
          </a:xfrm>
        </p:grpSpPr>
        <p:sp>
          <p:nvSpPr>
            <p:cNvPr id="90" name="Google Shape;90;p14"/>
            <p:cNvSpPr txBox="1"/>
            <p:nvPr/>
          </p:nvSpPr>
          <p:spPr>
            <a:xfrm>
              <a:off x="523497" y="491496"/>
              <a:ext cx="512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2400">
                  <a:solidFill>
                    <a:schemeClr val="dk1"/>
                  </a:solidFill>
                  <a:latin typeface="Comfortaa"/>
                  <a:ea typeface="Comfortaa"/>
                  <a:cs typeface="Comfortaa"/>
                  <a:sym typeface="Comfortaa"/>
                </a:rPr>
                <a:t>Problem Statement</a:t>
              </a:r>
              <a:endParaRPr sz="2400">
                <a:solidFill>
                  <a:schemeClr val="dk1"/>
                </a:solidFill>
                <a:latin typeface="Comfortaa"/>
                <a:ea typeface="Comfortaa"/>
                <a:cs typeface="Comfortaa"/>
                <a:sym typeface="Comfortaa"/>
              </a:endParaRPr>
            </a:p>
          </p:txBody>
        </p:sp>
        <p:sp>
          <p:nvSpPr>
            <p:cNvPr id="91" name="Google Shape;91;p14"/>
            <p:cNvSpPr txBox="1"/>
            <p:nvPr/>
          </p:nvSpPr>
          <p:spPr>
            <a:xfrm>
              <a:off x="523497" y="1139200"/>
              <a:ext cx="6490800" cy="10560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a:solidFill>
                    <a:srgbClr val="656565"/>
                  </a:solidFill>
                  <a:latin typeface="Comfortaa"/>
                  <a:ea typeface="Comfortaa"/>
                  <a:cs typeface="Comfortaa"/>
                  <a:sym typeface="Comfortaa"/>
                </a:rPr>
                <a:t>Despite XYZ Corporation's excellent products/services, there is an untapped potential in terms of online visibility and engagement. Our analysis reveals an opportunity to enhance brand awareness and connect with your target audience on social media platforms.</a:t>
              </a:r>
              <a:endParaRPr>
                <a:solidFill>
                  <a:srgbClr val="656565"/>
                </a:solidFill>
                <a:latin typeface="Comfortaa"/>
                <a:ea typeface="Comfortaa"/>
                <a:cs typeface="Comfortaa"/>
                <a:sym typeface="Comfortaa"/>
              </a:endParaRPr>
            </a:p>
          </p:txBody>
        </p:sp>
      </p:grpSp>
      <p:grpSp>
        <p:nvGrpSpPr>
          <p:cNvPr id="92" name="Google Shape;92;p14"/>
          <p:cNvGrpSpPr/>
          <p:nvPr/>
        </p:nvGrpSpPr>
        <p:grpSpPr>
          <a:xfrm>
            <a:off x="523497" y="6620077"/>
            <a:ext cx="6490800" cy="1703704"/>
            <a:chOff x="523497" y="529095"/>
            <a:chExt cx="6490800" cy="1703704"/>
          </a:xfrm>
        </p:grpSpPr>
        <p:sp>
          <p:nvSpPr>
            <p:cNvPr id="93" name="Google Shape;93;p14"/>
            <p:cNvSpPr txBox="1"/>
            <p:nvPr/>
          </p:nvSpPr>
          <p:spPr>
            <a:xfrm>
              <a:off x="523497" y="529095"/>
              <a:ext cx="512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2400">
                  <a:solidFill>
                    <a:schemeClr val="dk1"/>
                  </a:solidFill>
                  <a:latin typeface="Comfortaa"/>
                  <a:ea typeface="Comfortaa"/>
                  <a:cs typeface="Comfortaa"/>
                  <a:sym typeface="Comfortaa"/>
                </a:rPr>
                <a:t>Proposed Solution:</a:t>
              </a:r>
              <a:endParaRPr sz="2400">
                <a:solidFill>
                  <a:schemeClr val="dk1"/>
                </a:solidFill>
                <a:latin typeface="Comfortaa"/>
                <a:ea typeface="Comfortaa"/>
                <a:cs typeface="Comfortaa"/>
                <a:sym typeface="Comfortaa"/>
              </a:endParaRPr>
            </a:p>
          </p:txBody>
        </p:sp>
        <p:sp>
          <p:nvSpPr>
            <p:cNvPr id="94" name="Google Shape;94;p14"/>
            <p:cNvSpPr txBox="1"/>
            <p:nvPr/>
          </p:nvSpPr>
          <p:spPr>
            <a:xfrm>
              <a:off x="523497" y="1176799"/>
              <a:ext cx="6490800" cy="10560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a:solidFill>
                    <a:srgbClr val="656565"/>
                  </a:solidFill>
                  <a:latin typeface="Comfortaa"/>
                  <a:ea typeface="Comfortaa"/>
                  <a:cs typeface="Comfortaa"/>
                  <a:sym typeface="Comfortaa"/>
                </a:rPr>
                <a:t>We propose a comprehensive social media marketing campaign leveraging platforms such as Facebook, Instagram, and LinkedIn. Our approach aims to create a consistent brand presence, foster engagement, and drive traffic to your website.</a:t>
              </a:r>
              <a:endParaRPr>
                <a:solidFill>
                  <a:srgbClr val="656565"/>
                </a:solidFill>
                <a:latin typeface="Comfortaa"/>
                <a:ea typeface="Comfortaa"/>
                <a:cs typeface="Comfortaa"/>
                <a:sym typeface="Comfortaa"/>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5"/>
          <p:cNvSpPr/>
          <p:nvPr/>
        </p:nvSpPr>
        <p:spPr>
          <a:xfrm rot="-7694025">
            <a:off x="4412834" y="4472879"/>
            <a:ext cx="4945941" cy="4945941"/>
          </a:xfrm>
          <a:prstGeom prst="arc">
            <a:avLst>
              <a:gd fmla="val 12098526" name="adj1"/>
              <a:gd fmla="val 3274326" name="adj2"/>
            </a:avLst>
          </a:prstGeom>
          <a:noFill/>
          <a:ln cap="flat" cmpd="sng" w="28575">
            <a:solidFill>
              <a:srgbClr val="ED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 name="Google Shape;100;p15"/>
          <p:cNvSpPr txBox="1"/>
          <p:nvPr/>
        </p:nvSpPr>
        <p:spPr>
          <a:xfrm>
            <a:off x="5629326" y="10120674"/>
            <a:ext cx="1390500" cy="184800"/>
          </a:xfrm>
          <a:prstGeom prst="rect">
            <a:avLst/>
          </a:prstGeom>
          <a:noFill/>
          <a:ln>
            <a:noFill/>
          </a:ln>
        </p:spPr>
        <p:txBody>
          <a:bodyPr anchorCtr="0" anchor="t" bIns="0" lIns="0" spcFirstLastPara="1" rIns="0" wrap="square" tIns="0">
            <a:spAutoFit/>
          </a:bodyPr>
          <a:lstStyle/>
          <a:p>
            <a:pPr indent="0" lvl="0" marL="0" rtl="0" algn="r">
              <a:lnSpc>
                <a:spcPct val="120000"/>
              </a:lnSpc>
              <a:spcBef>
                <a:spcPts val="0"/>
              </a:spcBef>
              <a:spcAft>
                <a:spcPts val="0"/>
              </a:spcAft>
              <a:buNone/>
            </a:pPr>
            <a:r>
              <a:rPr b="1" lang="uk" sz="1200">
                <a:solidFill>
                  <a:schemeClr val="dk1"/>
                </a:solidFill>
                <a:latin typeface="Comfortaa"/>
                <a:ea typeface="Comfortaa"/>
                <a:cs typeface="Comfortaa"/>
                <a:sym typeface="Comfortaa"/>
              </a:rPr>
              <a:t>Page 3</a:t>
            </a:r>
            <a:endParaRPr b="1" sz="1200">
              <a:solidFill>
                <a:schemeClr val="dk1"/>
              </a:solidFill>
              <a:latin typeface="Comfortaa"/>
              <a:ea typeface="Comfortaa"/>
              <a:cs typeface="Comfortaa"/>
              <a:sym typeface="Comfortaa"/>
            </a:endParaRPr>
          </a:p>
        </p:txBody>
      </p:sp>
      <p:grpSp>
        <p:nvGrpSpPr>
          <p:cNvPr id="101" name="Google Shape;101;p15"/>
          <p:cNvGrpSpPr/>
          <p:nvPr/>
        </p:nvGrpSpPr>
        <p:grpSpPr>
          <a:xfrm>
            <a:off x="523497" y="491496"/>
            <a:ext cx="6490800" cy="863104"/>
            <a:chOff x="523497" y="491496"/>
            <a:chExt cx="6490800" cy="863104"/>
          </a:xfrm>
        </p:grpSpPr>
        <p:sp>
          <p:nvSpPr>
            <p:cNvPr id="102" name="Google Shape;102;p15"/>
            <p:cNvSpPr txBox="1"/>
            <p:nvPr/>
          </p:nvSpPr>
          <p:spPr>
            <a:xfrm>
              <a:off x="523497" y="491496"/>
              <a:ext cx="512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2400">
                  <a:solidFill>
                    <a:schemeClr val="dk1"/>
                  </a:solidFill>
                  <a:latin typeface="Comfortaa"/>
                  <a:ea typeface="Comfortaa"/>
                  <a:cs typeface="Comfortaa"/>
                  <a:sym typeface="Comfortaa"/>
                </a:rPr>
                <a:t>Methodology/Approach</a:t>
              </a:r>
              <a:endParaRPr sz="2400">
                <a:solidFill>
                  <a:schemeClr val="dk1"/>
                </a:solidFill>
                <a:latin typeface="Comfortaa"/>
                <a:ea typeface="Comfortaa"/>
                <a:cs typeface="Comfortaa"/>
                <a:sym typeface="Comfortaa"/>
              </a:endParaRPr>
            </a:p>
          </p:txBody>
        </p:sp>
        <p:sp>
          <p:nvSpPr>
            <p:cNvPr id="103" name="Google Shape;103;p15"/>
            <p:cNvSpPr txBox="1"/>
            <p:nvPr/>
          </p:nvSpPr>
          <p:spPr>
            <a:xfrm>
              <a:off x="523497" y="1139200"/>
              <a:ext cx="6490800" cy="215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a:solidFill>
                    <a:srgbClr val="656565"/>
                  </a:solidFill>
                  <a:latin typeface="Comfortaa"/>
                  <a:ea typeface="Comfortaa"/>
                  <a:cs typeface="Comfortaa"/>
                  <a:sym typeface="Comfortaa"/>
                </a:rPr>
                <a:t>A table comparing different approaches:</a:t>
              </a:r>
              <a:endParaRPr>
                <a:solidFill>
                  <a:srgbClr val="656565"/>
                </a:solidFill>
                <a:latin typeface="Comfortaa"/>
                <a:ea typeface="Comfortaa"/>
                <a:cs typeface="Comfortaa"/>
                <a:sym typeface="Comfortaa"/>
              </a:endParaRPr>
            </a:p>
          </p:txBody>
        </p:sp>
      </p:grpSp>
      <p:grpSp>
        <p:nvGrpSpPr>
          <p:cNvPr id="104" name="Google Shape;104;p15"/>
          <p:cNvGrpSpPr/>
          <p:nvPr/>
        </p:nvGrpSpPr>
        <p:grpSpPr>
          <a:xfrm>
            <a:off x="-2275403" y="8280418"/>
            <a:ext cx="7200841" cy="6833572"/>
            <a:chOff x="-2000644" y="8508181"/>
            <a:chExt cx="6369044" cy="6043665"/>
          </a:xfrm>
        </p:grpSpPr>
        <p:sp>
          <p:nvSpPr>
            <p:cNvPr id="105" name="Google Shape;105;p15"/>
            <p:cNvSpPr/>
            <p:nvPr/>
          </p:nvSpPr>
          <p:spPr>
            <a:xfrm rot="6747372">
              <a:off x="970475" y="8905157"/>
              <a:ext cx="2593349" cy="2593349"/>
            </a:xfrm>
            <a:prstGeom prst="chord">
              <a:avLst>
                <a:gd fmla="val 2700000" name="adj1"/>
                <a:gd fmla="val 16200000" name="adj2"/>
              </a:avLst>
            </a:prstGeom>
            <a:solidFill>
              <a:srgbClr val="E5850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 name="Google Shape;106;p15"/>
            <p:cNvSpPr/>
            <p:nvPr/>
          </p:nvSpPr>
          <p:spPr>
            <a:xfrm rot="5400000">
              <a:off x="-1701694" y="8703003"/>
              <a:ext cx="3390000" cy="3987900"/>
            </a:xfrm>
            <a:prstGeom prst="pie">
              <a:avLst>
                <a:gd fmla="val 10797628" name="adj1"/>
                <a:gd fmla="val 16200000" name="adj2"/>
              </a:avLst>
            </a:prstGeom>
            <a:solidFill>
              <a:srgbClr val="012244">
                <a:alpha val="9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7" name="Google Shape;107;p15"/>
            <p:cNvSpPr/>
            <p:nvPr/>
          </p:nvSpPr>
          <p:spPr>
            <a:xfrm rot="7631225">
              <a:off x="-87587" y="9944445"/>
              <a:ext cx="3587575" cy="3961803"/>
            </a:xfrm>
            <a:prstGeom prst="chord">
              <a:avLst>
                <a:gd fmla="val 5482232" name="adj1"/>
                <a:gd fmla="val 11385261" name="adj2"/>
              </a:avLst>
            </a:prstGeom>
            <a:solidFill>
              <a:srgbClr val="DB3237">
                <a:alpha val="9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8" name="Google Shape;108;p15"/>
            <p:cNvSpPr/>
            <p:nvPr/>
          </p:nvSpPr>
          <p:spPr>
            <a:xfrm>
              <a:off x="-753757" y="9242475"/>
              <a:ext cx="4159800" cy="4159800"/>
            </a:xfrm>
            <a:prstGeom prst="arc">
              <a:avLst>
                <a:gd fmla="val 13674130" name="adj1"/>
                <a:gd fmla="val 20636633" name="adj2"/>
              </a:avLst>
            </a:prstGeom>
            <a:noFill/>
            <a:ln cap="flat" cmpd="sng" w="28575">
              <a:solidFill>
                <a:srgbClr val="ED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9" name="Google Shape;109;p15"/>
          <p:cNvSpPr txBox="1"/>
          <p:nvPr/>
        </p:nvSpPr>
        <p:spPr>
          <a:xfrm>
            <a:off x="671325" y="1794575"/>
            <a:ext cx="10251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a:solidFill>
                  <a:schemeClr val="dk1"/>
                </a:solidFill>
                <a:latin typeface="Comfortaa"/>
                <a:ea typeface="Comfortaa"/>
                <a:cs typeface="Comfortaa"/>
                <a:sym typeface="Comfortaa"/>
              </a:rPr>
              <a:t>Approach</a:t>
            </a:r>
            <a:endParaRPr b="1">
              <a:solidFill>
                <a:schemeClr val="dk1"/>
              </a:solidFill>
              <a:latin typeface="Comfortaa"/>
              <a:ea typeface="Comfortaa"/>
              <a:cs typeface="Comfortaa"/>
              <a:sym typeface="Comfortaa"/>
            </a:endParaRPr>
          </a:p>
        </p:txBody>
      </p:sp>
      <p:sp>
        <p:nvSpPr>
          <p:cNvPr id="110" name="Google Shape;110;p15"/>
          <p:cNvSpPr txBox="1"/>
          <p:nvPr/>
        </p:nvSpPr>
        <p:spPr>
          <a:xfrm>
            <a:off x="2822818" y="1794575"/>
            <a:ext cx="12564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a:solidFill>
                  <a:schemeClr val="dk1"/>
                </a:solidFill>
                <a:latin typeface="Comfortaa"/>
                <a:ea typeface="Comfortaa"/>
                <a:cs typeface="Comfortaa"/>
                <a:sym typeface="Comfortaa"/>
              </a:rPr>
              <a:t>Description</a:t>
            </a:r>
            <a:endParaRPr b="1">
              <a:solidFill>
                <a:schemeClr val="dk1"/>
              </a:solidFill>
              <a:latin typeface="Comfortaa"/>
              <a:ea typeface="Comfortaa"/>
              <a:cs typeface="Comfortaa"/>
              <a:sym typeface="Comfortaa"/>
            </a:endParaRPr>
          </a:p>
        </p:txBody>
      </p:sp>
      <p:sp>
        <p:nvSpPr>
          <p:cNvPr id="111" name="Google Shape;111;p15"/>
          <p:cNvSpPr txBox="1"/>
          <p:nvPr/>
        </p:nvSpPr>
        <p:spPr>
          <a:xfrm>
            <a:off x="671325" y="2211401"/>
            <a:ext cx="18444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Aliquam elementum</a:t>
            </a:r>
            <a:endParaRPr sz="1200">
              <a:solidFill>
                <a:srgbClr val="656565"/>
              </a:solidFill>
              <a:latin typeface="Comfortaa"/>
              <a:ea typeface="Comfortaa"/>
              <a:cs typeface="Comfortaa"/>
              <a:sym typeface="Comfortaa"/>
            </a:endParaRPr>
          </a:p>
        </p:txBody>
      </p:sp>
      <p:sp>
        <p:nvSpPr>
          <p:cNvPr id="112" name="Google Shape;112;p15"/>
          <p:cNvSpPr txBox="1"/>
          <p:nvPr/>
        </p:nvSpPr>
        <p:spPr>
          <a:xfrm>
            <a:off x="2822818" y="2211395"/>
            <a:ext cx="4078800" cy="4065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Clr>
                <a:schemeClr val="dk1"/>
              </a:buClr>
              <a:buSzPts val="1100"/>
              <a:buFont typeface="Arial"/>
              <a:buNone/>
            </a:pPr>
            <a:r>
              <a:rPr lang="uk" sz="1200">
                <a:solidFill>
                  <a:srgbClr val="656565"/>
                </a:solidFill>
                <a:latin typeface="Comfortaa"/>
                <a:ea typeface="Comfortaa"/>
                <a:cs typeface="Comfortaa"/>
                <a:sym typeface="Comfortaa"/>
              </a:rPr>
              <a:t>Pellentesque quis velit vulputate, viverra tellus quis, </a:t>
            </a:r>
            <a:endParaRPr sz="1200">
              <a:solidFill>
                <a:srgbClr val="656565"/>
              </a:solidFill>
              <a:latin typeface="Comfortaa"/>
              <a:ea typeface="Comfortaa"/>
              <a:cs typeface="Comfortaa"/>
              <a:sym typeface="Comfortaa"/>
            </a:endParaRPr>
          </a:p>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eleifend neque.</a:t>
            </a:r>
            <a:endParaRPr sz="1200">
              <a:solidFill>
                <a:srgbClr val="656565"/>
              </a:solidFill>
              <a:latin typeface="Comfortaa"/>
              <a:ea typeface="Comfortaa"/>
              <a:cs typeface="Comfortaa"/>
              <a:sym typeface="Comfortaa"/>
            </a:endParaRPr>
          </a:p>
        </p:txBody>
      </p:sp>
      <p:sp>
        <p:nvSpPr>
          <p:cNvPr id="113" name="Google Shape;113;p15"/>
          <p:cNvSpPr txBox="1"/>
          <p:nvPr/>
        </p:nvSpPr>
        <p:spPr>
          <a:xfrm>
            <a:off x="671325" y="2813606"/>
            <a:ext cx="18444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Mauris ornare</a:t>
            </a:r>
            <a:endParaRPr sz="1200">
              <a:solidFill>
                <a:srgbClr val="656565"/>
              </a:solidFill>
              <a:latin typeface="Comfortaa"/>
              <a:ea typeface="Comfortaa"/>
              <a:cs typeface="Comfortaa"/>
              <a:sym typeface="Comfortaa"/>
            </a:endParaRPr>
          </a:p>
        </p:txBody>
      </p:sp>
      <p:sp>
        <p:nvSpPr>
          <p:cNvPr id="114" name="Google Shape;114;p15"/>
          <p:cNvSpPr txBox="1"/>
          <p:nvPr/>
        </p:nvSpPr>
        <p:spPr>
          <a:xfrm>
            <a:off x="2822818" y="2813601"/>
            <a:ext cx="40788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Morbi eu elit ut odio posuere posuere.</a:t>
            </a:r>
            <a:endParaRPr sz="1200">
              <a:solidFill>
                <a:srgbClr val="656565"/>
              </a:solidFill>
              <a:latin typeface="Comfortaa"/>
              <a:ea typeface="Comfortaa"/>
              <a:cs typeface="Comfortaa"/>
              <a:sym typeface="Comfortaa"/>
            </a:endParaRPr>
          </a:p>
        </p:txBody>
      </p:sp>
      <p:sp>
        <p:nvSpPr>
          <p:cNvPr id="115" name="Google Shape;115;p15"/>
          <p:cNvSpPr txBox="1"/>
          <p:nvPr/>
        </p:nvSpPr>
        <p:spPr>
          <a:xfrm>
            <a:off x="671325" y="3225331"/>
            <a:ext cx="18444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Nam venenatis </a:t>
            </a:r>
            <a:endParaRPr sz="1200">
              <a:solidFill>
                <a:srgbClr val="656565"/>
              </a:solidFill>
              <a:latin typeface="Comfortaa"/>
              <a:ea typeface="Comfortaa"/>
              <a:cs typeface="Comfortaa"/>
              <a:sym typeface="Comfortaa"/>
            </a:endParaRPr>
          </a:p>
        </p:txBody>
      </p:sp>
      <p:sp>
        <p:nvSpPr>
          <p:cNvPr id="116" name="Google Shape;116;p15"/>
          <p:cNvSpPr txBox="1"/>
          <p:nvPr/>
        </p:nvSpPr>
        <p:spPr>
          <a:xfrm>
            <a:off x="2822818" y="3225326"/>
            <a:ext cx="40788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Donec tincidunt elit rutrum pharetra volutpat.</a:t>
            </a:r>
            <a:endParaRPr sz="1200">
              <a:solidFill>
                <a:srgbClr val="656565"/>
              </a:solidFill>
              <a:latin typeface="Comfortaa"/>
              <a:ea typeface="Comfortaa"/>
              <a:cs typeface="Comfortaa"/>
              <a:sym typeface="Comfortaa"/>
            </a:endParaRPr>
          </a:p>
        </p:txBody>
      </p:sp>
      <p:grpSp>
        <p:nvGrpSpPr>
          <p:cNvPr id="117" name="Google Shape;117;p15"/>
          <p:cNvGrpSpPr/>
          <p:nvPr/>
        </p:nvGrpSpPr>
        <p:grpSpPr>
          <a:xfrm>
            <a:off x="540000" y="1671550"/>
            <a:ext cx="6493300" cy="2265075"/>
            <a:chOff x="540000" y="1671550"/>
            <a:chExt cx="6493300" cy="2265075"/>
          </a:xfrm>
        </p:grpSpPr>
        <p:sp>
          <p:nvSpPr>
            <p:cNvPr id="118" name="Google Shape;118;p15"/>
            <p:cNvSpPr/>
            <p:nvPr/>
          </p:nvSpPr>
          <p:spPr>
            <a:xfrm>
              <a:off x="540000" y="1671550"/>
              <a:ext cx="6490800" cy="2262900"/>
            </a:xfrm>
            <a:prstGeom prst="roundRect">
              <a:avLst>
                <a:gd fmla="val 2749" name="adj"/>
              </a:avLst>
            </a:prstGeom>
            <a:noFill/>
            <a:ln cap="flat" cmpd="sng" w="9525">
              <a:solidFill>
                <a:srgbClr val="65656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19" name="Google Shape;119;p15"/>
            <p:cNvCxnSpPr/>
            <p:nvPr/>
          </p:nvCxnSpPr>
          <p:spPr>
            <a:xfrm>
              <a:off x="2657450" y="1671925"/>
              <a:ext cx="0" cy="2264700"/>
            </a:xfrm>
            <a:prstGeom prst="straightConnector1">
              <a:avLst/>
            </a:prstGeom>
            <a:noFill/>
            <a:ln cap="flat" cmpd="sng" w="9525">
              <a:solidFill>
                <a:schemeClr val="dk2"/>
              </a:solidFill>
              <a:prstDash val="solid"/>
              <a:round/>
              <a:headEnd len="med" w="med" type="none"/>
              <a:tailEnd len="med" w="med" type="none"/>
            </a:ln>
          </p:spPr>
        </p:cxnSp>
        <p:cxnSp>
          <p:nvCxnSpPr>
            <p:cNvPr id="120" name="Google Shape;120;p15"/>
            <p:cNvCxnSpPr/>
            <p:nvPr/>
          </p:nvCxnSpPr>
          <p:spPr>
            <a:xfrm>
              <a:off x="542500" y="2089300"/>
              <a:ext cx="6490800" cy="0"/>
            </a:xfrm>
            <a:prstGeom prst="straightConnector1">
              <a:avLst/>
            </a:prstGeom>
            <a:noFill/>
            <a:ln cap="flat" cmpd="sng" w="9525">
              <a:solidFill>
                <a:schemeClr val="dk2"/>
              </a:solidFill>
              <a:prstDash val="solid"/>
              <a:round/>
              <a:headEnd len="med" w="med" type="none"/>
              <a:tailEnd len="med" w="med" type="none"/>
            </a:ln>
          </p:spPr>
        </p:cxnSp>
        <p:cxnSp>
          <p:nvCxnSpPr>
            <p:cNvPr id="121" name="Google Shape;121;p15"/>
            <p:cNvCxnSpPr/>
            <p:nvPr/>
          </p:nvCxnSpPr>
          <p:spPr>
            <a:xfrm>
              <a:off x="542500" y="2704275"/>
              <a:ext cx="6490800" cy="0"/>
            </a:xfrm>
            <a:prstGeom prst="straightConnector1">
              <a:avLst/>
            </a:prstGeom>
            <a:noFill/>
            <a:ln cap="flat" cmpd="sng" w="9525">
              <a:solidFill>
                <a:schemeClr val="dk2"/>
              </a:solidFill>
              <a:prstDash val="solid"/>
              <a:round/>
              <a:headEnd len="med" w="med" type="none"/>
              <a:tailEnd len="med" w="med" type="none"/>
            </a:ln>
          </p:spPr>
        </p:cxnSp>
        <p:cxnSp>
          <p:nvCxnSpPr>
            <p:cNvPr id="122" name="Google Shape;122;p15"/>
            <p:cNvCxnSpPr/>
            <p:nvPr/>
          </p:nvCxnSpPr>
          <p:spPr>
            <a:xfrm>
              <a:off x="542500" y="3108050"/>
              <a:ext cx="6490800" cy="0"/>
            </a:xfrm>
            <a:prstGeom prst="straightConnector1">
              <a:avLst/>
            </a:prstGeom>
            <a:noFill/>
            <a:ln cap="flat" cmpd="sng" w="9525">
              <a:solidFill>
                <a:schemeClr val="dk2"/>
              </a:solidFill>
              <a:prstDash val="solid"/>
              <a:round/>
              <a:headEnd len="med" w="med" type="none"/>
              <a:tailEnd len="med" w="med" type="none"/>
            </a:ln>
          </p:spPr>
        </p:cxnSp>
        <p:cxnSp>
          <p:nvCxnSpPr>
            <p:cNvPr id="123" name="Google Shape;123;p15"/>
            <p:cNvCxnSpPr/>
            <p:nvPr/>
          </p:nvCxnSpPr>
          <p:spPr>
            <a:xfrm>
              <a:off x="542500" y="3528400"/>
              <a:ext cx="6490800" cy="0"/>
            </a:xfrm>
            <a:prstGeom prst="straightConnector1">
              <a:avLst/>
            </a:prstGeom>
            <a:noFill/>
            <a:ln cap="flat" cmpd="sng" w="9525">
              <a:solidFill>
                <a:schemeClr val="dk2"/>
              </a:solidFill>
              <a:prstDash val="solid"/>
              <a:round/>
              <a:headEnd len="med" w="med" type="none"/>
              <a:tailEnd len="med" w="med" type="none"/>
            </a:ln>
          </p:spPr>
        </p:cxnSp>
      </p:grpSp>
      <p:grpSp>
        <p:nvGrpSpPr>
          <p:cNvPr id="124" name="Google Shape;124;p15"/>
          <p:cNvGrpSpPr/>
          <p:nvPr/>
        </p:nvGrpSpPr>
        <p:grpSpPr>
          <a:xfrm>
            <a:off x="523497" y="4358877"/>
            <a:ext cx="6490800" cy="863104"/>
            <a:chOff x="523497" y="491496"/>
            <a:chExt cx="6490800" cy="863104"/>
          </a:xfrm>
        </p:grpSpPr>
        <p:sp>
          <p:nvSpPr>
            <p:cNvPr id="125" name="Google Shape;125;p15"/>
            <p:cNvSpPr txBox="1"/>
            <p:nvPr/>
          </p:nvSpPr>
          <p:spPr>
            <a:xfrm>
              <a:off x="523497" y="491496"/>
              <a:ext cx="512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2400">
                  <a:solidFill>
                    <a:schemeClr val="dk1"/>
                  </a:solidFill>
                  <a:latin typeface="Comfortaa"/>
                  <a:ea typeface="Comfortaa"/>
                  <a:cs typeface="Comfortaa"/>
                  <a:sym typeface="Comfortaa"/>
                </a:rPr>
                <a:t>Timeline and Milestones</a:t>
              </a:r>
              <a:endParaRPr sz="2400">
                <a:solidFill>
                  <a:schemeClr val="dk1"/>
                </a:solidFill>
                <a:latin typeface="Comfortaa"/>
                <a:ea typeface="Comfortaa"/>
                <a:cs typeface="Comfortaa"/>
                <a:sym typeface="Comfortaa"/>
              </a:endParaRPr>
            </a:p>
          </p:txBody>
        </p:sp>
        <p:sp>
          <p:nvSpPr>
            <p:cNvPr id="126" name="Google Shape;126;p15"/>
            <p:cNvSpPr txBox="1"/>
            <p:nvPr/>
          </p:nvSpPr>
          <p:spPr>
            <a:xfrm>
              <a:off x="523497" y="1139200"/>
              <a:ext cx="6490800" cy="215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a:solidFill>
                    <a:srgbClr val="656565"/>
                  </a:solidFill>
                  <a:latin typeface="Comfortaa"/>
                  <a:ea typeface="Comfortaa"/>
                  <a:cs typeface="Comfortaa"/>
                  <a:sym typeface="Comfortaa"/>
                </a:rPr>
                <a:t>A timeline table indicating project phases and milestones:</a:t>
              </a:r>
              <a:endParaRPr>
                <a:solidFill>
                  <a:srgbClr val="656565"/>
                </a:solidFill>
                <a:latin typeface="Comfortaa"/>
                <a:ea typeface="Comfortaa"/>
                <a:cs typeface="Comfortaa"/>
                <a:sym typeface="Comfortaa"/>
              </a:endParaRPr>
            </a:p>
          </p:txBody>
        </p:sp>
      </p:grpSp>
      <p:grpSp>
        <p:nvGrpSpPr>
          <p:cNvPr id="127" name="Google Shape;127;p15"/>
          <p:cNvGrpSpPr/>
          <p:nvPr/>
        </p:nvGrpSpPr>
        <p:grpSpPr>
          <a:xfrm>
            <a:off x="540000" y="5538925"/>
            <a:ext cx="6493300" cy="2105175"/>
            <a:chOff x="540000" y="5538925"/>
            <a:chExt cx="6493300" cy="2105175"/>
          </a:xfrm>
        </p:grpSpPr>
        <p:sp>
          <p:nvSpPr>
            <p:cNvPr id="128" name="Google Shape;128;p15"/>
            <p:cNvSpPr/>
            <p:nvPr/>
          </p:nvSpPr>
          <p:spPr>
            <a:xfrm>
              <a:off x="540000" y="5538925"/>
              <a:ext cx="6490800" cy="2104800"/>
            </a:xfrm>
            <a:prstGeom prst="roundRect">
              <a:avLst>
                <a:gd fmla="val 2749" name="adj"/>
              </a:avLst>
            </a:prstGeom>
            <a:noFill/>
            <a:ln cap="flat" cmpd="sng" w="9525">
              <a:solidFill>
                <a:srgbClr val="65656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29" name="Google Shape;129;p15"/>
            <p:cNvCxnSpPr/>
            <p:nvPr/>
          </p:nvCxnSpPr>
          <p:spPr>
            <a:xfrm>
              <a:off x="2531725" y="5539300"/>
              <a:ext cx="0" cy="2104800"/>
            </a:xfrm>
            <a:prstGeom prst="straightConnector1">
              <a:avLst/>
            </a:prstGeom>
            <a:noFill/>
            <a:ln cap="flat" cmpd="sng" w="9525">
              <a:solidFill>
                <a:schemeClr val="dk2"/>
              </a:solidFill>
              <a:prstDash val="solid"/>
              <a:round/>
              <a:headEnd len="med" w="med" type="none"/>
              <a:tailEnd len="med" w="med" type="none"/>
            </a:ln>
          </p:spPr>
        </p:cxnSp>
        <p:cxnSp>
          <p:nvCxnSpPr>
            <p:cNvPr id="130" name="Google Shape;130;p15"/>
            <p:cNvCxnSpPr/>
            <p:nvPr/>
          </p:nvCxnSpPr>
          <p:spPr>
            <a:xfrm>
              <a:off x="542500" y="5956681"/>
              <a:ext cx="6490800" cy="0"/>
            </a:xfrm>
            <a:prstGeom prst="straightConnector1">
              <a:avLst/>
            </a:prstGeom>
            <a:noFill/>
            <a:ln cap="flat" cmpd="sng" w="9525">
              <a:solidFill>
                <a:schemeClr val="dk2"/>
              </a:solidFill>
              <a:prstDash val="solid"/>
              <a:round/>
              <a:headEnd len="med" w="med" type="none"/>
              <a:tailEnd len="med" w="med" type="none"/>
            </a:ln>
          </p:spPr>
        </p:cxnSp>
        <p:cxnSp>
          <p:nvCxnSpPr>
            <p:cNvPr id="131" name="Google Shape;131;p15"/>
            <p:cNvCxnSpPr/>
            <p:nvPr/>
          </p:nvCxnSpPr>
          <p:spPr>
            <a:xfrm>
              <a:off x="542500" y="6396954"/>
              <a:ext cx="6490800" cy="0"/>
            </a:xfrm>
            <a:prstGeom prst="straightConnector1">
              <a:avLst/>
            </a:prstGeom>
            <a:noFill/>
            <a:ln cap="flat" cmpd="sng" w="9525">
              <a:solidFill>
                <a:schemeClr val="dk2"/>
              </a:solidFill>
              <a:prstDash val="solid"/>
              <a:round/>
              <a:headEnd len="med" w="med" type="none"/>
              <a:tailEnd len="med" w="med" type="none"/>
            </a:ln>
          </p:spPr>
        </p:cxnSp>
        <p:cxnSp>
          <p:nvCxnSpPr>
            <p:cNvPr id="132" name="Google Shape;132;p15"/>
            <p:cNvCxnSpPr/>
            <p:nvPr/>
          </p:nvCxnSpPr>
          <p:spPr>
            <a:xfrm>
              <a:off x="542500" y="6806379"/>
              <a:ext cx="6490800" cy="0"/>
            </a:xfrm>
            <a:prstGeom prst="straightConnector1">
              <a:avLst/>
            </a:prstGeom>
            <a:noFill/>
            <a:ln cap="flat" cmpd="sng" w="9525">
              <a:solidFill>
                <a:schemeClr val="dk2"/>
              </a:solidFill>
              <a:prstDash val="solid"/>
              <a:round/>
              <a:headEnd len="med" w="med" type="none"/>
              <a:tailEnd len="med" w="med" type="none"/>
            </a:ln>
          </p:spPr>
        </p:cxnSp>
        <p:sp>
          <p:nvSpPr>
            <p:cNvPr id="133" name="Google Shape;133;p15"/>
            <p:cNvSpPr txBox="1"/>
            <p:nvPr/>
          </p:nvSpPr>
          <p:spPr>
            <a:xfrm>
              <a:off x="671325" y="5661950"/>
              <a:ext cx="16509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a:solidFill>
                    <a:schemeClr val="dk1"/>
                  </a:solidFill>
                  <a:latin typeface="Comfortaa"/>
                  <a:ea typeface="Comfortaa"/>
                  <a:cs typeface="Comfortaa"/>
                  <a:sym typeface="Comfortaa"/>
                </a:rPr>
                <a:t>Project Phase</a:t>
              </a:r>
              <a:endParaRPr b="1">
                <a:solidFill>
                  <a:schemeClr val="dk1"/>
                </a:solidFill>
                <a:latin typeface="Comfortaa"/>
                <a:ea typeface="Comfortaa"/>
                <a:cs typeface="Comfortaa"/>
                <a:sym typeface="Comfortaa"/>
              </a:endParaRPr>
            </a:p>
          </p:txBody>
        </p:sp>
        <p:sp>
          <p:nvSpPr>
            <p:cNvPr id="134" name="Google Shape;134;p15"/>
            <p:cNvSpPr txBox="1"/>
            <p:nvPr/>
          </p:nvSpPr>
          <p:spPr>
            <a:xfrm>
              <a:off x="2710624" y="5661950"/>
              <a:ext cx="1093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a:solidFill>
                    <a:schemeClr val="dk1"/>
                  </a:solidFill>
                  <a:latin typeface="Comfortaa"/>
                  <a:ea typeface="Comfortaa"/>
                  <a:cs typeface="Comfortaa"/>
                  <a:sym typeface="Comfortaa"/>
                </a:rPr>
                <a:t>Duration</a:t>
              </a:r>
              <a:endParaRPr b="1">
                <a:solidFill>
                  <a:schemeClr val="dk1"/>
                </a:solidFill>
                <a:latin typeface="Comfortaa"/>
                <a:ea typeface="Comfortaa"/>
                <a:cs typeface="Comfortaa"/>
                <a:sym typeface="Comfortaa"/>
              </a:endParaRPr>
            </a:p>
          </p:txBody>
        </p:sp>
        <p:sp>
          <p:nvSpPr>
            <p:cNvPr id="135" name="Google Shape;135;p15"/>
            <p:cNvSpPr txBox="1"/>
            <p:nvPr/>
          </p:nvSpPr>
          <p:spPr>
            <a:xfrm>
              <a:off x="671325" y="6086275"/>
              <a:ext cx="17916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Research &amp; Planning</a:t>
              </a:r>
              <a:endParaRPr sz="1200">
                <a:solidFill>
                  <a:srgbClr val="656565"/>
                </a:solidFill>
                <a:latin typeface="Comfortaa"/>
                <a:ea typeface="Comfortaa"/>
                <a:cs typeface="Comfortaa"/>
                <a:sym typeface="Comfortaa"/>
              </a:endParaRPr>
            </a:p>
          </p:txBody>
        </p:sp>
        <p:sp>
          <p:nvSpPr>
            <p:cNvPr id="136" name="Google Shape;136;p15"/>
            <p:cNvSpPr txBox="1"/>
            <p:nvPr/>
          </p:nvSpPr>
          <p:spPr>
            <a:xfrm>
              <a:off x="2710624" y="6086275"/>
              <a:ext cx="10938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Jan - Feb</a:t>
              </a:r>
              <a:endParaRPr sz="1200">
                <a:solidFill>
                  <a:srgbClr val="656565"/>
                </a:solidFill>
                <a:latin typeface="Comfortaa"/>
                <a:ea typeface="Comfortaa"/>
                <a:cs typeface="Comfortaa"/>
                <a:sym typeface="Comfortaa"/>
              </a:endParaRPr>
            </a:p>
          </p:txBody>
        </p:sp>
        <p:sp>
          <p:nvSpPr>
            <p:cNvPr id="137" name="Google Shape;137;p15"/>
            <p:cNvSpPr txBox="1"/>
            <p:nvPr/>
          </p:nvSpPr>
          <p:spPr>
            <a:xfrm>
              <a:off x="671325" y="6513931"/>
              <a:ext cx="18444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Implementation</a:t>
              </a:r>
              <a:endParaRPr sz="1200">
                <a:solidFill>
                  <a:srgbClr val="656565"/>
                </a:solidFill>
                <a:latin typeface="Comfortaa"/>
                <a:ea typeface="Comfortaa"/>
                <a:cs typeface="Comfortaa"/>
                <a:sym typeface="Comfortaa"/>
              </a:endParaRPr>
            </a:p>
          </p:txBody>
        </p:sp>
        <p:sp>
          <p:nvSpPr>
            <p:cNvPr id="138" name="Google Shape;138;p15"/>
            <p:cNvSpPr txBox="1"/>
            <p:nvPr/>
          </p:nvSpPr>
          <p:spPr>
            <a:xfrm>
              <a:off x="2710624" y="6513931"/>
              <a:ext cx="9084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Mar - Apr</a:t>
              </a:r>
              <a:endParaRPr sz="1200">
                <a:solidFill>
                  <a:srgbClr val="656565"/>
                </a:solidFill>
                <a:latin typeface="Comfortaa"/>
                <a:ea typeface="Comfortaa"/>
                <a:cs typeface="Comfortaa"/>
                <a:sym typeface="Comfortaa"/>
              </a:endParaRPr>
            </a:p>
          </p:txBody>
        </p:sp>
        <p:cxnSp>
          <p:nvCxnSpPr>
            <p:cNvPr id="139" name="Google Shape;139;p15"/>
            <p:cNvCxnSpPr/>
            <p:nvPr/>
          </p:nvCxnSpPr>
          <p:spPr>
            <a:xfrm>
              <a:off x="3867475" y="5539300"/>
              <a:ext cx="0" cy="2104800"/>
            </a:xfrm>
            <a:prstGeom prst="straightConnector1">
              <a:avLst/>
            </a:prstGeom>
            <a:noFill/>
            <a:ln cap="flat" cmpd="sng" w="9525">
              <a:solidFill>
                <a:schemeClr val="dk2"/>
              </a:solidFill>
              <a:prstDash val="solid"/>
              <a:round/>
              <a:headEnd len="med" w="med" type="none"/>
              <a:tailEnd len="med" w="med" type="none"/>
            </a:ln>
          </p:spPr>
        </p:cxnSp>
        <p:sp>
          <p:nvSpPr>
            <p:cNvPr id="140" name="Google Shape;140;p15"/>
            <p:cNvSpPr txBox="1"/>
            <p:nvPr/>
          </p:nvSpPr>
          <p:spPr>
            <a:xfrm>
              <a:off x="4031954" y="5661950"/>
              <a:ext cx="1093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a:solidFill>
                    <a:schemeClr val="dk1"/>
                  </a:solidFill>
                  <a:latin typeface="Comfortaa"/>
                  <a:ea typeface="Comfortaa"/>
                  <a:cs typeface="Comfortaa"/>
                  <a:sym typeface="Comfortaa"/>
                </a:rPr>
                <a:t>Milestones</a:t>
              </a:r>
              <a:endParaRPr b="1">
                <a:solidFill>
                  <a:schemeClr val="dk1"/>
                </a:solidFill>
                <a:latin typeface="Comfortaa"/>
                <a:ea typeface="Comfortaa"/>
                <a:cs typeface="Comfortaa"/>
                <a:sym typeface="Comfortaa"/>
              </a:endParaRPr>
            </a:p>
          </p:txBody>
        </p:sp>
        <p:sp>
          <p:nvSpPr>
            <p:cNvPr id="141" name="Google Shape;141;p15"/>
            <p:cNvSpPr txBox="1"/>
            <p:nvPr/>
          </p:nvSpPr>
          <p:spPr>
            <a:xfrm>
              <a:off x="4031954" y="6086275"/>
              <a:ext cx="27933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Mauris quis ligula non magna.</a:t>
              </a:r>
              <a:endParaRPr sz="1200">
                <a:solidFill>
                  <a:srgbClr val="656565"/>
                </a:solidFill>
                <a:latin typeface="Comfortaa"/>
                <a:ea typeface="Comfortaa"/>
                <a:cs typeface="Comfortaa"/>
                <a:sym typeface="Comfortaa"/>
              </a:endParaRPr>
            </a:p>
          </p:txBody>
        </p:sp>
        <p:sp>
          <p:nvSpPr>
            <p:cNvPr id="142" name="Google Shape;142;p15"/>
            <p:cNvSpPr txBox="1"/>
            <p:nvPr/>
          </p:nvSpPr>
          <p:spPr>
            <a:xfrm>
              <a:off x="4031954" y="6513931"/>
              <a:ext cx="27933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Aliquam sodales mauris vehicula.</a:t>
              </a:r>
              <a:endParaRPr sz="1200">
                <a:solidFill>
                  <a:srgbClr val="656565"/>
                </a:solidFill>
                <a:latin typeface="Comfortaa"/>
                <a:ea typeface="Comfortaa"/>
                <a:cs typeface="Comfortaa"/>
                <a:sym typeface="Comfortaa"/>
              </a:endParaRPr>
            </a:p>
          </p:txBody>
        </p:sp>
        <p:sp>
          <p:nvSpPr>
            <p:cNvPr id="143" name="Google Shape;143;p15"/>
            <p:cNvSpPr txBox="1"/>
            <p:nvPr/>
          </p:nvSpPr>
          <p:spPr>
            <a:xfrm>
              <a:off x="671325" y="6940994"/>
              <a:ext cx="18444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Evaluation &amp; Review</a:t>
              </a:r>
              <a:endParaRPr sz="1200">
                <a:solidFill>
                  <a:srgbClr val="656565"/>
                </a:solidFill>
                <a:latin typeface="Comfortaa"/>
                <a:ea typeface="Comfortaa"/>
                <a:cs typeface="Comfortaa"/>
                <a:sym typeface="Comfortaa"/>
              </a:endParaRPr>
            </a:p>
          </p:txBody>
        </p:sp>
        <p:sp>
          <p:nvSpPr>
            <p:cNvPr id="144" name="Google Shape;144;p15"/>
            <p:cNvSpPr txBox="1"/>
            <p:nvPr/>
          </p:nvSpPr>
          <p:spPr>
            <a:xfrm>
              <a:off x="2710624" y="6940994"/>
              <a:ext cx="9084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May - Jun</a:t>
              </a:r>
              <a:endParaRPr sz="1200">
                <a:solidFill>
                  <a:srgbClr val="656565"/>
                </a:solidFill>
                <a:latin typeface="Comfortaa"/>
                <a:ea typeface="Comfortaa"/>
                <a:cs typeface="Comfortaa"/>
                <a:sym typeface="Comfortaa"/>
              </a:endParaRPr>
            </a:p>
          </p:txBody>
        </p:sp>
        <p:sp>
          <p:nvSpPr>
            <p:cNvPr id="145" name="Google Shape;145;p15"/>
            <p:cNvSpPr txBox="1"/>
            <p:nvPr/>
          </p:nvSpPr>
          <p:spPr>
            <a:xfrm>
              <a:off x="4031954" y="6940994"/>
              <a:ext cx="27933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Fusce condimentum ac neque.</a:t>
              </a:r>
              <a:endParaRPr sz="1200">
                <a:solidFill>
                  <a:srgbClr val="656565"/>
                </a:solidFill>
                <a:latin typeface="Comfortaa"/>
                <a:ea typeface="Comfortaa"/>
                <a:cs typeface="Comfortaa"/>
                <a:sym typeface="Comfortaa"/>
              </a:endParaRPr>
            </a:p>
          </p:txBody>
        </p:sp>
        <p:cxnSp>
          <p:nvCxnSpPr>
            <p:cNvPr id="146" name="Google Shape;146;p15"/>
            <p:cNvCxnSpPr/>
            <p:nvPr/>
          </p:nvCxnSpPr>
          <p:spPr>
            <a:xfrm>
              <a:off x="542500" y="7262904"/>
              <a:ext cx="6490800" cy="0"/>
            </a:xfrm>
            <a:prstGeom prst="straightConnector1">
              <a:avLst/>
            </a:prstGeom>
            <a:noFill/>
            <a:ln cap="flat" cmpd="sng" w="9525">
              <a:solidFill>
                <a:schemeClr val="dk2"/>
              </a:solidFill>
              <a:prstDash val="solid"/>
              <a:round/>
              <a:headEnd len="med" w="med" type="none"/>
              <a:tailEnd len="med" w="med" type="none"/>
            </a:ln>
          </p:spPr>
        </p:cxn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6"/>
          <p:cNvSpPr/>
          <p:nvPr/>
        </p:nvSpPr>
        <p:spPr>
          <a:xfrm rot="-7694041">
            <a:off x="6025789" y="3538112"/>
            <a:ext cx="6159726" cy="6159726"/>
          </a:xfrm>
          <a:prstGeom prst="arc">
            <a:avLst>
              <a:gd fmla="val 14854656" name="adj1"/>
              <a:gd fmla="val 517019" name="adj2"/>
            </a:avLst>
          </a:prstGeom>
          <a:noFill/>
          <a:ln cap="flat" cmpd="sng" w="28575">
            <a:solidFill>
              <a:srgbClr val="ED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 name="Google Shape;152;p16"/>
          <p:cNvSpPr txBox="1"/>
          <p:nvPr/>
        </p:nvSpPr>
        <p:spPr>
          <a:xfrm>
            <a:off x="5629326" y="10110923"/>
            <a:ext cx="1390500" cy="184800"/>
          </a:xfrm>
          <a:prstGeom prst="rect">
            <a:avLst/>
          </a:prstGeom>
          <a:noFill/>
          <a:ln>
            <a:noFill/>
          </a:ln>
        </p:spPr>
        <p:txBody>
          <a:bodyPr anchorCtr="0" anchor="t" bIns="0" lIns="0" spcFirstLastPara="1" rIns="0" wrap="square" tIns="0">
            <a:spAutoFit/>
          </a:bodyPr>
          <a:lstStyle/>
          <a:p>
            <a:pPr indent="0" lvl="0" marL="0" rtl="0" algn="r">
              <a:lnSpc>
                <a:spcPct val="120000"/>
              </a:lnSpc>
              <a:spcBef>
                <a:spcPts val="0"/>
              </a:spcBef>
              <a:spcAft>
                <a:spcPts val="0"/>
              </a:spcAft>
              <a:buNone/>
            </a:pPr>
            <a:r>
              <a:rPr b="1" lang="uk" sz="1200">
                <a:solidFill>
                  <a:schemeClr val="dk1"/>
                </a:solidFill>
                <a:latin typeface="Comfortaa"/>
                <a:ea typeface="Comfortaa"/>
                <a:cs typeface="Comfortaa"/>
                <a:sym typeface="Comfortaa"/>
              </a:rPr>
              <a:t>Page 4</a:t>
            </a:r>
            <a:endParaRPr b="1" sz="1200">
              <a:solidFill>
                <a:schemeClr val="dk1"/>
              </a:solidFill>
              <a:latin typeface="Comfortaa"/>
              <a:ea typeface="Comfortaa"/>
              <a:cs typeface="Comfortaa"/>
              <a:sym typeface="Comfortaa"/>
            </a:endParaRPr>
          </a:p>
        </p:txBody>
      </p:sp>
      <p:grpSp>
        <p:nvGrpSpPr>
          <p:cNvPr id="153" name="Google Shape;153;p16"/>
          <p:cNvGrpSpPr/>
          <p:nvPr/>
        </p:nvGrpSpPr>
        <p:grpSpPr>
          <a:xfrm>
            <a:off x="523497" y="491496"/>
            <a:ext cx="6490800" cy="1703704"/>
            <a:chOff x="523497" y="491496"/>
            <a:chExt cx="6490800" cy="1703704"/>
          </a:xfrm>
        </p:grpSpPr>
        <p:sp>
          <p:nvSpPr>
            <p:cNvPr id="154" name="Google Shape;154;p16"/>
            <p:cNvSpPr txBox="1"/>
            <p:nvPr/>
          </p:nvSpPr>
          <p:spPr>
            <a:xfrm>
              <a:off x="523497" y="491496"/>
              <a:ext cx="512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2400">
                  <a:solidFill>
                    <a:schemeClr val="dk1"/>
                  </a:solidFill>
                  <a:latin typeface="Comfortaa"/>
                  <a:ea typeface="Comfortaa"/>
                  <a:cs typeface="Comfortaa"/>
                  <a:sym typeface="Comfortaa"/>
                </a:rPr>
                <a:t>Budget and Resources</a:t>
              </a:r>
              <a:endParaRPr sz="2400">
                <a:solidFill>
                  <a:schemeClr val="dk1"/>
                </a:solidFill>
                <a:latin typeface="Comfortaa"/>
                <a:ea typeface="Comfortaa"/>
                <a:cs typeface="Comfortaa"/>
                <a:sym typeface="Comfortaa"/>
              </a:endParaRPr>
            </a:p>
          </p:txBody>
        </p:sp>
        <p:sp>
          <p:nvSpPr>
            <p:cNvPr id="155" name="Google Shape;155;p16"/>
            <p:cNvSpPr txBox="1"/>
            <p:nvPr/>
          </p:nvSpPr>
          <p:spPr>
            <a:xfrm>
              <a:off x="523497" y="1139200"/>
              <a:ext cx="6490800" cy="10560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a:solidFill>
                    <a:srgbClr val="656565"/>
                  </a:solidFill>
                  <a:latin typeface="Comfortaa"/>
                  <a:ea typeface="Comfortaa"/>
                  <a:cs typeface="Comfortaa"/>
                  <a:sym typeface="Comfortaa"/>
                </a:rPr>
                <a:t>Our proposed budget for the six-month campaign is $XX,XXX, including content creation, ad spend, and campaign management. Our team of social media experts, content creators, and analysts will oversee the project.</a:t>
              </a:r>
              <a:endParaRPr>
                <a:solidFill>
                  <a:srgbClr val="656565"/>
                </a:solidFill>
                <a:latin typeface="Comfortaa"/>
                <a:ea typeface="Comfortaa"/>
                <a:cs typeface="Comfortaa"/>
                <a:sym typeface="Comfortaa"/>
              </a:endParaRPr>
            </a:p>
          </p:txBody>
        </p:sp>
      </p:grpSp>
      <p:sp>
        <p:nvSpPr>
          <p:cNvPr id="156" name="Google Shape;156;p16"/>
          <p:cNvSpPr txBox="1"/>
          <p:nvPr/>
        </p:nvSpPr>
        <p:spPr>
          <a:xfrm>
            <a:off x="523499" y="2440675"/>
            <a:ext cx="4222500" cy="215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a:solidFill>
                  <a:srgbClr val="656565"/>
                </a:solidFill>
                <a:latin typeface="Comfortaa"/>
                <a:ea typeface="Comfortaa"/>
                <a:cs typeface="Comfortaa"/>
                <a:sym typeface="Comfortaa"/>
              </a:rPr>
              <a:t>A breakdown of the proposed budget:</a:t>
            </a:r>
            <a:endParaRPr>
              <a:solidFill>
                <a:srgbClr val="656565"/>
              </a:solidFill>
              <a:latin typeface="Comfortaa"/>
              <a:ea typeface="Comfortaa"/>
              <a:cs typeface="Comfortaa"/>
              <a:sym typeface="Comfortaa"/>
            </a:endParaRPr>
          </a:p>
        </p:txBody>
      </p:sp>
      <p:grpSp>
        <p:nvGrpSpPr>
          <p:cNvPr id="157" name="Google Shape;157;p16"/>
          <p:cNvGrpSpPr/>
          <p:nvPr/>
        </p:nvGrpSpPr>
        <p:grpSpPr>
          <a:xfrm>
            <a:off x="540000" y="2973800"/>
            <a:ext cx="6493300" cy="2470275"/>
            <a:chOff x="540000" y="2973800"/>
            <a:chExt cx="6493300" cy="2470275"/>
          </a:xfrm>
        </p:grpSpPr>
        <p:sp>
          <p:nvSpPr>
            <p:cNvPr id="158" name="Google Shape;158;p16"/>
            <p:cNvSpPr/>
            <p:nvPr/>
          </p:nvSpPr>
          <p:spPr>
            <a:xfrm>
              <a:off x="540000" y="2973800"/>
              <a:ext cx="6490800" cy="2470200"/>
            </a:xfrm>
            <a:prstGeom prst="roundRect">
              <a:avLst>
                <a:gd fmla="val 2749" name="adj"/>
              </a:avLst>
            </a:prstGeom>
            <a:noFill/>
            <a:ln cap="flat" cmpd="sng" w="9525">
              <a:solidFill>
                <a:srgbClr val="65656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59" name="Google Shape;159;p16"/>
            <p:cNvCxnSpPr/>
            <p:nvPr/>
          </p:nvCxnSpPr>
          <p:spPr>
            <a:xfrm>
              <a:off x="5022275" y="2974175"/>
              <a:ext cx="0" cy="2469900"/>
            </a:xfrm>
            <a:prstGeom prst="straightConnector1">
              <a:avLst/>
            </a:prstGeom>
            <a:noFill/>
            <a:ln cap="flat" cmpd="sng" w="9525">
              <a:solidFill>
                <a:schemeClr val="dk2"/>
              </a:solidFill>
              <a:prstDash val="solid"/>
              <a:round/>
              <a:headEnd len="med" w="med" type="none"/>
              <a:tailEnd len="med" w="med" type="none"/>
            </a:ln>
          </p:spPr>
        </p:cxnSp>
        <p:cxnSp>
          <p:nvCxnSpPr>
            <p:cNvPr id="160" name="Google Shape;160;p16"/>
            <p:cNvCxnSpPr/>
            <p:nvPr/>
          </p:nvCxnSpPr>
          <p:spPr>
            <a:xfrm>
              <a:off x="542500" y="3391550"/>
              <a:ext cx="6490800" cy="0"/>
            </a:xfrm>
            <a:prstGeom prst="straightConnector1">
              <a:avLst/>
            </a:prstGeom>
            <a:noFill/>
            <a:ln cap="flat" cmpd="sng" w="9525">
              <a:solidFill>
                <a:schemeClr val="dk2"/>
              </a:solidFill>
              <a:prstDash val="solid"/>
              <a:round/>
              <a:headEnd len="med" w="med" type="none"/>
              <a:tailEnd len="med" w="med" type="none"/>
            </a:ln>
          </p:spPr>
        </p:cxnSp>
        <p:cxnSp>
          <p:nvCxnSpPr>
            <p:cNvPr id="161" name="Google Shape;161;p16"/>
            <p:cNvCxnSpPr/>
            <p:nvPr/>
          </p:nvCxnSpPr>
          <p:spPr>
            <a:xfrm>
              <a:off x="542500" y="3795325"/>
              <a:ext cx="6490800" cy="0"/>
            </a:xfrm>
            <a:prstGeom prst="straightConnector1">
              <a:avLst/>
            </a:prstGeom>
            <a:noFill/>
            <a:ln cap="flat" cmpd="sng" w="9525">
              <a:solidFill>
                <a:schemeClr val="dk2"/>
              </a:solidFill>
              <a:prstDash val="solid"/>
              <a:round/>
              <a:headEnd len="med" w="med" type="none"/>
              <a:tailEnd len="med" w="med" type="none"/>
            </a:ln>
          </p:spPr>
        </p:cxnSp>
        <p:cxnSp>
          <p:nvCxnSpPr>
            <p:cNvPr id="162" name="Google Shape;162;p16"/>
            <p:cNvCxnSpPr/>
            <p:nvPr/>
          </p:nvCxnSpPr>
          <p:spPr>
            <a:xfrm>
              <a:off x="542500" y="4215675"/>
              <a:ext cx="6490800" cy="0"/>
            </a:xfrm>
            <a:prstGeom prst="straightConnector1">
              <a:avLst/>
            </a:prstGeom>
            <a:noFill/>
            <a:ln cap="flat" cmpd="sng" w="9525">
              <a:solidFill>
                <a:schemeClr val="dk2"/>
              </a:solidFill>
              <a:prstDash val="solid"/>
              <a:round/>
              <a:headEnd len="med" w="med" type="none"/>
              <a:tailEnd len="med" w="med" type="none"/>
            </a:ln>
          </p:spPr>
        </p:cxnSp>
        <p:sp>
          <p:nvSpPr>
            <p:cNvPr id="163" name="Google Shape;163;p16"/>
            <p:cNvSpPr txBox="1"/>
            <p:nvPr/>
          </p:nvSpPr>
          <p:spPr>
            <a:xfrm>
              <a:off x="671325" y="3096825"/>
              <a:ext cx="10251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a:solidFill>
                    <a:schemeClr val="dk1"/>
                  </a:solidFill>
                  <a:latin typeface="Comfortaa"/>
                  <a:ea typeface="Comfortaa"/>
                  <a:cs typeface="Comfortaa"/>
                  <a:sym typeface="Comfortaa"/>
                </a:rPr>
                <a:t>Expense</a:t>
              </a:r>
              <a:endParaRPr b="1">
                <a:solidFill>
                  <a:schemeClr val="dk1"/>
                </a:solidFill>
                <a:latin typeface="Comfortaa"/>
                <a:ea typeface="Comfortaa"/>
                <a:cs typeface="Comfortaa"/>
                <a:sym typeface="Comfortaa"/>
              </a:endParaRPr>
            </a:p>
          </p:txBody>
        </p:sp>
        <p:sp>
          <p:nvSpPr>
            <p:cNvPr id="164" name="Google Shape;164;p16"/>
            <p:cNvSpPr txBox="1"/>
            <p:nvPr/>
          </p:nvSpPr>
          <p:spPr>
            <a:xfrm>
              <a:off x="5195836" y="3096825"/>
              <a:ext cx="12564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a:solidFill>
                    <a:schemeClr val="dk1"/>
                  </a:solidFill>
                  <a:latin typeface="Comfortaa"/>
                  <a:ea typeface="Comfortaa"/>
                  <a:cs typeface="Comfortaa"/>
                  <a:sym typeface="Comfortaa"/>
                </a:rPr>
                <a:t>Cost ($)</a:t>
              </a:r>
              <a:endParaRPr b="1">
                <a:solidFill>
                  <a:schemeClr val="dk1"/>
                </a:solidFill>
                <a:latin typeface="Comfortaa"/>
                <a:ea typeface="Comfortaa"/>
                <a:cs typeface="Comfortaa"/>
                <a:sym typeface="Comfortaa"/>
              </a:endParaRPr>
            </a:p>
          </p:txBody>
        </p:sp>
        <p:sp>
          <p:nvSpPr>
            <p:cNvPr id="165" name="Google Shape;165;p16"/>
            <p:cNvSpPr txBox="1"/>
            <p:nvPr/>
          </p:nvSpPr>
          <p:spPr>
            <a:xfrm>
              <a:off x="671325" y="3513650"/>
              <a:ext cx="42225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Sed eu erat id orci posuere sollicitudin.</a:t>
              </a:r>
              <a:endParaRPr sz="1200">
                <a:solidFill>
                  <a:srgbClr val="656565"/>
                </a:solidFill>
                <a:latin typeface="Comfortaa"/>
                <a:ea typeface="Comfortaa"/>
                <a:cs typeface="Comfortaa"/>
                <a:sym typeface="Comfortaa"/>
              </a:endParaRPr>
            </a:p>
          </p:txBody>
        </p:sp>
        <p:sp>
          <p:nvSpPr>
            <p:cNvPr id="166" name="Google Shape;166;p16"/>
            <p:cNvSpPr txBox="1"/>
            <p:nvPr/>
          </p:nvSpPr>
          <p:spPr>
            <a:xfrm>
              <a:off x="5195831" y="3513650"/>
              <a:ext cx="16770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5,000</a:t>
              </a:r>
              <a:endParaRPr sz="1200">
                <a:solidFill>
                  <a:srgbClr val="656565"/>
                </a:solidFill>
                <a:latin typeface="Comfortaa"/>
                <a:ea typeface="Comfortaa"/>
                <a:cs typeface="Comfortaa"/>
                <a:sym typeface="Comfortaa"/>
              </a:endParaRPr>
            </a:p>
          </p:txBody>
        </p:sp>
        <p:cxnSp>
          <p:nvCxnSpPr>
            <p:cNvPr id="167" name="Google Shape;167;p16"/>
            <p:cNvCxnSpPr/>
            <p:nvPr/>
          </p:nvCxnSpPr>
          <p:spPr>
            <a:xfrm>
              <a:off x="542500" y="4617625"/>
              <a:ext cx="6490800" cy="0"/>
            </a:xfrm>
            <a:prstGeom prst="straightConnector1">
              <a:avLst/>
            </a:prstGeom>
            <a:noFill/>
            <a:ln cap="flat" cmpd="sng" w="9525">
              <a:solidFill>
                <a:schemeClr val="dk2"/>
              </a:solidFill>
              <a:prstDash val="solid"/>
              <a:round/>
              <a:headEnd len="med" w="med" type="none"/>
              <a:tailEnd len="med" w="med" type="none"/>
            </a:ln>
          </p:spPr>
        </p:cxnSp>
        <p:cxnSp>
          <p:nvCxnSpPr>
            <p:cNvPr id="168" name="Google Shape;168;p16"/>
            <p:cNvCxnSpPr/>
            <p:nvPr/>
          </p:nvCxnSpPr>
          <p:spPr>
            <a:xfrm>
              <a:off x="542500" y="5037975"/>
              <a:ext cx="6490800" cy="0"/>
            </a:xfrm>
            <a:prstGeom prst="straightConnector1">
              <a:avLst/>
            </a:prstGeom>
            <a:noFill/>
            <a:ln cap="flat" cmpd="sng" w="9525">
              <a:solidFill>
                <a:schemeClr val="dk2"/>
              </a:solidFill>
              <a:prstDash val="solid"/>
              <a:round/>
              <a:headEnd len="med" w="med" type="none"/>
              <a:tailEnd len="med" w="med" type="none"/>
            </a:ln>
          </p:spPr>
        </p:cxnSp>
        <p:sp>
          <p:nvSpPr>
            <p:cNvPr id="169" name="Google Shape;169;p16"/>
            <p:cNvSpPr txBox="1"/>
            <p:nvPr/>
          </p:nvSpPr>
          <p:spPr>
            <a:xfrm>
              <a:off x="671325" y="3913103"/>
              <a:ext cx="42225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Aliquam elementum erat sed est placerat eleifend.</a:t>
              </a:r>
              <a:endParaRPr sz="1200">
                <a:solidFill>
                  <a:srgbClr val="656565"/>
                </a:solidFill>
                <a:latin typeface="Comfortaa"/>
                <a:ea typeface="Comfortaa"/>
                <a:cs typeface="Comfortaa"/>
                <a:sym typeface="Comfortaa"/>
              </a:endParaRPr>
            </a:p>
          </p:txBody>
        </p:sp>
        <p:sp>
          <p:nvSpPr>
            <p:cNvPr id="170" name="Google Shape;170;p16"/>
            <p:cNvSpPr txBox="1"/>
            <p:nvPr/>
          </p:nvSpPr>
          <p:spPr>
            <a:xfrm>
              <a:off x="5195831" y="3913100"/>
              <a:ext cx="16770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2,500</a:t>
              </a:r>
              <a:endParaRPr sz="1200">
                <a:solidFill>
                  <a:srgbClr val="656565"/>
                </a:solidFill>
                <a:latin typeface="Comfortaa"/>
                <a:ea typeface="Comfortaa"/>
                <a:cs typeface="Comfortaa"/>
                <a:sym typeface="Comfortaa"/>
              </a:endParaRPr>
            </a:p>
          </p:txBody>
        </p:sp>
        <p:sp>
          <p:nvSpPr>
            <p:cNvPr id="171" name="Google Shape;171;p16"/>
            <p:cNvSpPr txBox="1"/>
            <p:nvPr/>
          </p:nvSpPr>
          <p:spPr>
            <a:xfrm>
              <a:off x="671325" y="4334706"/>
              <a:ext cx="42225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Pellentesque quis velit vulputate, eleifend neque.</a:t>
              </a:r>
              <a:endParaRPr sz="1200">
                <a:solidFill>
                  <a:srgbClr val="656565"/>
                </a:solidFill>
                <a:latin typeface="Comfortaa"/>
                <a:ea typeface="Comfortaa"/>
                <a:cs typeface="Comfortaa"/>
                <a:sym typeface="Comfortaa"/>
              </a:endParaRPr>
            </a:p>
          </p:txBody>
        </p:sp>
        <p:sp>
          <p:nvSpPr>
            <p:cNvPr id="172" name="Google Shape;172;p16"/>
            <p:cNvSpPr txBox="1"/>
            <p:nvPr/>
          </p:nvSpPr>
          <p:spPr>
            <a:xfrm>
              <a:off x="5195831" y="4334700"/>
              <a:ext cx="16770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1,200</a:t>
              </a:r>
              <a:endParaRPr sz="1200">
                <a:solidFill>
                  <a:srgbClr val="656565"/>
                </a:solidFill>
                <a:latin typeface="Comfortaa"/>
                <a:ea typeface="Comfortaa"/>
                <a:cs typeface="Comfortaa"/>
                <a:sym typeface="Comfortaa"/>
              </a:endParaRPr>
            </a:p>
          </p:txBody>
        </p:sp>
        <p:sp>
          <p:nvSpPr>
            <p:cNvPr id="173" name="Google Shape;173;p16"/>
            <p:cNvSpPr txBox="1"/>
            <p:nvPr/>
          </p:nvSpPr>
          <p:spPr>
            <a:xfrm>
              <a:off x="671325" y="4750581"/>
              <a:ext cx="42225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Mauris ornare elit vitae nunc blandit, nibh rhoncus.</a:t>
              </a:r>
              <a:endParaRPr sz="1200">
                <a:solidFill>
                  <a:srgbClr val="656565"/>
                </a:solidFill>
                <a:latin typeface="Comfortaa"/>
                <a:ea typeface="Comfortaa"/>
                <a:cs typeface="Comfortaa"/>
                <a:sym typeface="Comfortaa"/>
              </a:endParaRPr>
            </a:p>
          </p:txBody>
        </p:sp>
        <p:sp>
          <p:nvSpPr>
            <p:cNvPr id="174" name="Google Shape;174;p16"/>
            <p:cNvSpPr txBox="1"/>
            <p:nvPr/>
          </p:nvSpPr>
          <p:spPr>
            <a:xfrm>
              <a:off x="5195831" y="4750572"/>
              <a:ext cx="16770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10,000</a:t>
              </a:r>
              <a:endParaRPr sz="1200">
                <a:solidFill>
                  <a:srgbClr val="656565"/>
                </a:solidFill>
                <a:latin typeface="Comfortaa"/>
                <a:ea typeface="Comfortaa"/>
                <a:cs typeface="Comfortaa"/>
                <a:sym typeface="Comfortaa"/>
              </a:endParaRPr>
            </a:p>
          </p:txBody>
        </p:sp>
        <p:sp>
          <p:nvSpPr>
            <p:cNvPr id="175" name="Google Shape;175;p16"/>
            <p:cNvSpPr txBox="1"/>
            <p:nvPr/>
          </p:nvSpPr>
          <p:spPr>
            <a:xfrm>
              <a:off x="671325" y="5161846"/>
              <a:ext cx="42225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Donec faucibus leo nec magna luctus vulputate.</a:t>
              </a:r>
              <a:endParaRPr sz="1200">
                <a:solidFill>
                  <a:srgbClr val="656565"/>
                </a:solidFill>
                <a:latin typeface="Comfortaa"/>
                <a:ea typeface="Comfortaa"/>
                <a:cs typeface="Comfortaa"/>
                <a:sym typeface="Comfortaa"/>
              </a:endParaRPr>
            </a:p>
          </p:txBody>
        </p:sp>
        <p:sp>
          <p:nvSpPr>
            <p:cNvPr id="176" name="Google Shape;176;p16"/>
            <p:cNvSpPr txBox="1"/>
            <p:nvPr/>
          </p:nvSpPr>
          <p:spPr>
            <a:xfrm>
              <a:off x="5195831" y="5161835"/>
              <a:ext cx="16770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18,700</a:t>
              </a:r>
              <a:endParaRPr sz="1200">
                <a:solidFill>
                  <a:srgbClr val="656565"/>
                </a:solidFill>
                <a:latin typeface="Comfortaa"/>
                <a:ea typeface="Comfortaa"/>
                <a:cs typeface="Comfortaa"/>
                <a:sym typeface="Comfortaa"/>
              </a:endParaRPr>
            </a:p>
          </p:txBody>
        </p:sp>
      </p:grpSp>
      <p:grpSp>
        <p:nvGrpSpPr>
          <p:cNvPr id="177" name="Google Shape;177;p16"/>
          <p:cNvGrpSpPr/>
          <p:nvPr/>
        </p:nvGrpSpPr>
        <p:grpSpPr>
          <a:xfrm>
            <a:off x="523497" y="5849148"/>
            <a:ext cx="6490800" cy="1423504"/>
            <a:chOff x="523497" y="491496"/>
            <a:chExt cx="6490800" cy="1423504"/>
          </a:xfrm>
        </p:grpSpPr>
        <p:sp>
          <p:nvSpPr>
            <p:cNvPr id="178" name="Google Shape;178;p16"/>
            <p:cNvSpPr txBox="1"/>
            <p:nvPr/>
          </p:nvSpPr>
          <p:spPr>
            <a:xfrm>
              <a:off x="523497" y="491496"/>
              <a:ext cx="512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2400">
                  <a:solidFill>
                    <a:schemeClr val="dk1"/>
                  </a:solidFill>
                  <a:latin typeface="Comfortaa"/>
                  <a:ea typeface="Comfortaa"/>
                  <a:cs typeface="Comfortaa"/>
                  <a:sym typeface="Comfortaa"/>
                </a:rPr>
                <a:t>Benefits and Outcomes</a:t>
              </a:r>
              <a:endParaRPr sz="2400">
                <a:solidFill>
                  <a:schemeClr val="dk1"/>
                </a:solidFill>
                <a:latin typeface="Comfortaa"/>
                <a:ea typeface="Comfortaa"/>
                <a:cs typeface="Comfortaa"/>
                <a:sym typeface="Comfortaa"/>
              </a:endParaRPr>
            </a:p>
          </p:txBody>
        </p:sp>
        <p:sp>
          <p:nvSpPr>
            <p:cNvPr id="179" name="Google Shape;179;p16"/>
            <p:cNvSpPr txBox="1"/>
            <p:nvPr/>
          </p:nvSpPr>
          <p:spPr>
            <a:xfrm>
              <a:off x="523497" y="1139200"/>
              <a:ext cx="6490800" cy="775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a:solidFill>
                    <a:srgbClr val="656565"/>
                  </a:solidFill>
                  <a:latin typeface="Comfortaa"/>
                  <a:ea typeface="Comfortaa"/>
                  <a:cs typeface="Comfortaa"/>
                  <a:sym typeface="Comfortaa"/>
                </a:rPr>
                <a:t>Anticipated outcomes include a 30% increase in website traffic, a 20% growth in social media followers, and a measurable uptick in conversions leading to increased sales.</a:t>
              </a:r>
              <a:endParaRPr>
                <a:solidFill>
                  <a:srgbClr val="656565"/>
                </a:solidFill>
                <a:latin typeface="Comfortaa"/>
                <a:ea typeface="Comfortaa"/>
                <a:cs typeface="Comfortaa"/>
                <a:sym typeface="Comfortaa"/>
              </a:endParaRPr>
            </a:p>
          </p:txBody>
        </p:sp>
      </p:grpSp>
      <p:sp>
        <p:nvSpPr>
          <p:cNvPr id="180" name="Google Shape;180;p16"/>
          <p:cNvSpPr txBox="1"/>
          <p:nvPr/>
        </p:nvSpPr>
        <p:spPr>
          <a:xfrm>
            <a:off x="523500" y="7536880"/>
            <a:ext cx="5695200" cy="215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a:solidFill>
                  <a:srgbClr val="656565"/>
                </a:solidFill>
                <a:latin typeface="Comfortaa"/>
                <a:ea typeface="Comfortaa"/>
                <a:cs typeface="Comfortaa"/>
                <a:sym typeface="Comfortaa"/>
              </a:rPr>
              <a:t>Table listing anticipated benefits and outcomes:</a:t>
            </a:r>
            <a:endParaRPr>
              <a:solidFill>
                <a:srgbClr val="656565"/>
              </a:solidFill>
              <a:latin typeface="Comfortaa"/>
              <a:ea typeface="Comfortaa"/>
              <a:cs typeface="Comfortaa"/>
              <a:sym typeface="Comfortaa"/>
            </a:endParaRPr>
          </a:p>
        </p:txBody>
      </p:sp>
      <p:grpSp>
        <p:nvGrpSpPr>
          <p:cNvPr id="181" name="Google Shape;181;p16"/>
          <p:cNvGrpSpPr/>
          <p:nvPr/>
        </p:nvGrpSpPr>
        <p:grpSpPr>
          <a:xfrm>
            <a:off x="540000" y="8070002"/>
            <a:ext cx="6493300" cy="1645580"/>
            <a:chOff x="540000" y="8070002"/>
            <a:chExt cx="6493300" cy="1645580"/>
          </a:xfrm>
        </p:grpSpPr>
        <p:sp>
          <p:nvSpPr>
            <p:cNvPr id="182" name="Google Shape;182;p16"/>
            <p:cNvSpPr/>
            <p:nvPr/>
          </p:nvSpPr>
          <p:spPr>
            <a:xfrm>
              <a:off x="540000" y="8070002"/>
              <a:ext cx="6490800" cy="1643700"/>
            </a:xfrm>
            <a:prstGeom prst="roundRect">
              <a:avLst>
                <a:gd fmla="val 2749" name="adj"/>
              </a:avLst>
            </a:prstGeom>
            <a:noFill/>
            <a:ln cap="flat" cmpd="sng" w="9525">
              <a:solidFill>
                <a:srgbClr val="65656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83" name="Google Shape;183;p16"/>
            <p:cNvCxnSpPr/>
            <p:nvPr/>
          </p:nvCxnSpPr>
          <p:spPr>
            <a:xfrm>
              <a:off x="3111125" y="8070382"/>
              <a:ext cx="0" cy="1645200"/>
            </a:xfrm>
            <a:prstGeom prst="straightConnector1">
              <a:avLst/>
            </a:prstGeom>
            <a:noFill/>
            <a:ln cap="flat" cmpd="sng" w="9525">
              <a:solidFill>
                <a:schemeClr val="dk2"/>
              </a:solidFill>
              <a:prstDash val="solid"/>
              <a:round/>
              <a:headEnd len="med" w="med" type="none"/>
              <a:tailEnd len="med" w="med" type="none"/>
            </a:ln>
          </p:spPr>
        </p:cxnSp>
        <p:cxnSp>
          <p:nvCxnSpPr>
            <p:cNvPr id="184" name="Google Shape;184;p16"/>
            <p:cNvCxnSpPr/>
            <p:nvPr/>
          </p:nvCxnSpPr>
          <p:spPr>
            <a:xfrm>
              <a:off x="542500" y="8487757"/>
              <a:ext cx="6490800" cy="0"/>
            </a:xfrm>
            <a:prstGeom prst="straightConnector1">
              <a:avLst/>
            </a:prstGeom>
            <a:noFill/>
            <a:ln cap="flat" cmpd="sng" w="9525">
              <a:solidFill>
                <a:schemeClr val="dk2"/>
              </a:solidFill>
              <a:prstDash val="solid"/>
              <a:round/>
              <a:headEnd len="med" w="med" type="none"/>
              <a:tailEnd len="med" w="med" type="none"/>
            </a:ln>
          </p:spPr>
        </p:cxnSp>
        <p:cxnSp>
          <p:nvCxnSpPr>
            <p:cNvPr id="185" name="Google Shape;185;p16"/>
            <p:cNvCxnSpPr/>
            <p:nvPr/>
          </p:nvCxnSpPr>
          <p:spPr>
            <a:xfrm>
              <a:off x="542500" y="8891532"/>
              <a:ext cx="6490800" cy="0"/>
            </a:xfrm>
            <a:prstGeom prst="straightConnector1">
              <a:avLst/>
            </a:prstGeom>
            <a:noFill/>
            <a:ln cap="flat" cmpd="sng" w="9525">
              <a:solidFill>
                <a:schemeClr val="dk2"/>
              </a:solidFill>
              <a:prstDash val="solid"/>
              <a:round/>
              <a:headEnd len="med" w="med" type="none"/>
              <a:tailEnd len="med" w="med" type="none"/>
            </a:ln>
          </p:spPr>
        </p:cxnSp>
        <p:cxnSp>
          <p:nvCxnSpPr>
            <p:cNvPr id="186" name="Google Shape;186;p16"/>
            <p:cNvCxnSpPr/>
            <p:nvPr/>
          </p:nvCxnSpPr>
          <p:spPr>
            <a:xfrm>
              <a:off x="542500" y="9311882"/>
              <a:ext cx="6490800" cy="0"/>
            </a:xfrm>
            <a:prstGeom prst="straightConnector1">
              <a:avLst/>
            </a:prstGeom>
            <a:noFill/>
            <a:ln cap="flat" cmpd="sng" w="9525">
              <a:solidFill>
                <a:schemeClr val="dk2"/>
              </a:solidFill>
              <a:prstDash val="solid"/>
              <a:round/>
              <a:headEnd len="med" w="med" type="none"/>
              <a:tailEnd len="med" w="med" type="none"/>
            </a:ln>
          </p:spPr>
        </p:cxnSp>
        <p:sp>
          <p:nvSpPr>
            <p:cNvPr id="187" name="Google Shape;187;p16"/>
            <p:cNvSpPr txBox="1"/>
            <p:nvPr/>
          </p:nvSpPr>
          <p:spPr>
            <a:xfrm>
              <a:off x="671325" y="8193025"/>
              <a:ext cx="23286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a:solidFill>
                    <a:schemeClr val="dk1"/>
                  </a:solidFill>
                  <a:latin typeface="Comfortaa"/>
                  <a:ea typeface="Comfortaa"/>
                  <a:cs typeface="Comfortaa"/>
                  <a:sym typeface="Comfortaa"/>
                </a:rPr>
                <a:t>Anticipated Outcome</a:t>
              </a:r>
              <a:endParaRPr b="1">
                <a:solidFill>
                  <a:schemeClr val="dk1"/>
                </a:solidFill>
                <a:latin typeface="Comfortaa"/>
                <a:ea typeface="Comfortaa"/>
                <a:cs typeface="Comfortaa"/>
                <a:sym typeface="Comfortaa"/>
              </a:endParaRPr>
            </a:p>
          </p:txBody>
        </p:sp>
        <p:sp>
          <p:nvSpPr>
            <p:cNvPr id="188" name="Google Shape;188;p16"/>
            <p:cNvSpPr txBox="1"/>
            <p:nvPr/>
          </p:nvSpPr>
          <p:spPr>
            <a:xfrm>
              <a:off x="3284686" y="8193032"/>
              <a:ext cx="12564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a:solidFill>
                    <a:schemeClr val="dk1"/>
                  </a:solidFill>
                  <a:latin typeface="Comfortaa"/>
                  <a:ea typeface="Comfortaa"/>
                  <a:cs typeface="Comfortaa"/>
                  <a:sym typeface="Comfortaa"/>
                </a:rPr>
                <a:t>Description</a:t>
              </a:r>
              <a:endParaRPr b="1">
                <a:solidFill>
                  <a:schemeClr val="dk1"/>
                </a:solidFill>
                <a:latin typeface="Comfortaa"/>
                <a:ea typeface="Comfortaa"/>
                <a:cs typeface="Comfortaa"/>
                <a:sym typeface="Comfortaa"/>
              </a:endParaRPr>
            </a:p>
          </p:txBody>
        </p:sp>
        <p:sp>
          <p:nvSpPr>
            <p:cNvPr id="189" name="Google Shape;189;p16"/>
            <p:cNvSpPr txBox="1"/>
            <p:nvPr/>
          </p:nvSpPr>
          <p:spPr>
            <a:xfrm>
              <a:off x="671325" y="8609857"/>
              <a:ext cx="42225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Aliquam sodales mauris</a:t>
              </a:r>
              <a:endParaRPr sz="1200">
                <a:solidFill>
                  <a:srgbClr val="656565"/>
                </a:solidFill>
                <a:latin typeface="Comfortaa"/>
                <a:ea typeface="Comfortaa"/>
                <a:cs typeface="Comfortaa"/>
                <a:sym typeface="Comfortaa"/>
              </a:endParaRPr>
            </a:p>
          </p:txBody>
        </p:sp>
        <p:sp>
          <p:nvSpPr>
            <p:cNvPr id="190" name="Google Shape;190;p16"/>
            <p:cNvSpPr txBox="1"/>
            <p:nvPr/>
          </p:nvSpPr>
          <p:spPr>
            <a:xfrm>
              <a:off x="3284668" y="8609850"/>
              <a:ext cx="35883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Quisque vel ante pretium, porta velit nec.</a:t>
              </a:r>
              <a:endParaRPr sz="1200">
                <a:solidFill>
                  <a:srgbClr val="656565"/>
                </a:solidFill>
                <a:latin typeface="Comfortaa"/>
                <a:ea typeface="Comfortaa"/>
                <a:cs typeface="Comfortaa"/>
                <a:sym typeface="Comfortaa"/>
              </a:endParaRPr>
            </a:p>
          </p:txBody>
        </p:sp>
        <p:sp>
          <p:nvSpPr>
            <p:cNvPr id="191" name="Google Shape;191;p16"/>
            <p:cNvSpPr txBox="1"/>
            <p:nvPr/>
          </p:nvSpPr>
          <p:spPr>
            <a:xfrm>
              <a:off x="671325" y="9009310"/>
              <a:ext cx="42225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Fusce condimentum</a:t>
              </a:r>
              <a:endParaRPr sz="1200">
                <a:solidFill>
                  <a:srgbClr val="656565"/>
                </a:solidFill>
                <a:latin typeface="Comfortaa"/>
                <a:ea typeface="Comfortaa"/>
                <a:cs typeface="Comfortaa"/>
                <a:sym typeface="Comfortaa"/>
              </a:endParaRPr>
            </a:p>
          </p:txBody>
        </p:sp>
        <p:sp>
          <p:nvSpPr>
            <p:cNvPr id="192" name="Google Shape;192;p16"/>
            <p:cNvSpPr txBox="1"/>
            <p:nvPr/>
          </p:nvSpPr>
          <p:spPr>
            <a:xfrm>
              <a:off x="3284668" y="9009300"/>
              <a:ext cx="35883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Fusce sed arcu non nisi sagittis pharetra.</a:t>
              </a:r>
              <a:endParaRPr sz="1200">
                <a:solidFill>
                  <a:srgbClr val="656565"/>
                </a:solidFill>
                <a:latin typeface="Comfortaa"/>
                <a:ea typeface="Comfortaa"/>
                <a:cs typeface="Comfortaa"/>
                <a:sym typeface="Comfortaa"/>
              </a:endParaRPr>
            </a:p>
          </p:txBody>
        </p:sp>
        <p:sp>
          <p:nvSpPr>
            <p:cNvPr id="193" name="Google Shape;193;p16"/>
            <p:cNvSpPr txBox="1"/>
            <p:nvPr/>
          </p:nvSpPr>
          <p:spPr>
            <a:xfrm>
              <a:off x="671325" y="9430913"/>
              <a:ext cx="42225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Aenean eleifend dui</a:t>
              </a:r>
              <a:endParaRPr sz="1200">
                <a:solidFill>
                  <a:srgbClr val="656565"/>
                </a:solidFill>
                <a:latin typeface="Comfortaa"/>
                <a:ea typeface="Comfortaa"/>
                <a:cs typeface="Comfortaa"/>
                <a:sym typeface="Comfortaa"/>
              </a:endParaRPr>
            </a:p>
          </p:txBody>
        </p:sp>
        <p:sp>
          <p:nvSpPr>
            <p:cNvPr id="194" name="Google Shape;194;p16"/>
            <p:cNvSpPr txBox="1"/>
            <p:nvPr/>
          </p:nvSpPr>
          <p:spPr>
            <a:xfrm>
              <a:off x="3284668" y="9430900"/>
              <a:ext cx="35883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Suspendisse vestibulum ante et maximus.</a:t>
              </a:r>
              <a:endParaRPr sz="1200">
                <a:solidFill>
                  <a:srgbClr val="656565"/>
                </a:solidFill>
                <a:latin typeface="Comfortaa"/>
                <a:ea typeface="Comfortaa"/>
                <a:cs typeface="Comfortaa"/>
                <a:sym typeface="Comfortaa"/>
              </a:endParaRPr>
            </a:p>
          </p:txBody>
        </p:sp>
      </p:grpSp>
      <p:grpSp>
        <p:nvGrpSpPr>
          <p:cNvPr id="195" name="Google Shape;195;p16"/>
          <p:cNvGrpSpPr/>
          <p:nvPr/>
        </p:nvGrpSpPr>
        <p:grpSpPr>
          <a:xfrm>
            <a:off x="-1484697" y="9794796"/>
            <a:ext cx="4963993" cy="5077022"/>
            <a:chOff x="-1439700" y="9784921"/>
            <a:chExt cx="4963993" cy="5077022"/>
          </a:xfrm>
        </p:grpSpPr>
        <p:sp>
          <p:nvSpPr>
            <p:cNvPr id="196" name="Google Shape;196;p16"/>
            <p:cNvSpPr/>
            <p:nvPr/>
          </p:nvSpPr>
          <p:spPr>
            <a:xfrm rot="6747116">
              <a:off x="791623" y="10147743"/>
              <a:ext cx="2369941" cy="2370056"/>
            </a:xfrm>
            <a:prstGeom prst="chord">
              <a:avLst>
                <a:gd fmla="val 5973840" name="adj1"/>
                <a:gd fmla="val 12968451" name="adj2"/>
              </a:avLst>
            </a:prstGeom>
            <a:solidFill>
              <a:srgbClr val="E5850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 name="Google Shape;197;p16"/>
            <p:cNvSpPr/>
            <p:nvPr/>
          </p:nvSpPr>
          <p:spPr>
            <a:xfrm rot="7630878">
              <a:off x="-870647" y="10212196"/>
              <a:ext cx="2351495" cy="2596601"/>
            </a:xfrm>
            <a:prstGeom prst="chord">
              <a:avLst>
                <a:gd fmla="val 5482232" name="adj1"/>
                <a:gd fmla="val 11385261" name="adj2"/>
              </a:avLst>
            </a:prstGeom>
            <a:solidFill>
              <a:srgbClr val="012244">
                <a:alpha val="9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 name="Google Shape;198;p16"/>
            <p:cNvSpPr/>
            <p:nvPr/>
          </p:nvSpPr>
          <p:spPr>
            <a:xfrm>
              <a:off x="-911075" y="10439043"/>
              <a:ext cx="4135500" cy="4422900"/>
            </a:xfrm>
            <a:prstGeom prst="arc">
              <a:avLst>
                <a:gd fmla="val 14492913" name="adj1"/>
                <a:gd fmla="val 17887095" name="adj2"/>
              </a:avLst>
            </a:prstGeom>
            <a:noFill/>
            <a:ln cap="flat" cmpd="sng" w="28575">
              <a:solidFill>
                <a:srgbClr val="ED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7"/>
          <p:cNvSpPr/>
          <p:nvPr/>
        </p:nvSpPr>
        <p:spPr>
          <a:xfrm rot="-7693970">
            <a:off x="4241819" y="6401070"/>
            <a:ext cx="4966885" cy="4966885"/>
          </a:xfrm>
          <a:prstGeom prst="arc">
            <a:avLst>
              <a:gd fmla="val 15503457" name="adj1"/>
              <a:gd fmla="val 3529174" name="adj2"/>
            </a:avLst>
          </a:prstGeom>
          <a:noFill/>
          <a:ln cap="flat" cmpd="sng" w="28575">
            <a:solidFill>
              <a:srgbClr val="ED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4" name="Google Shape;204;p17"/>
          <p:cNvSpPr txBox="1"/>
          <p:nvPr/>
        </p:nvSpPr>
        <p:spPr>
          <a:xfrm>
            <a:off x="5629326" y="10110923"/>
            <a:ext cx="1390500" cy="184800"/>
          </a:xfrm>
          <a:prstGeom prst="rect">
            <a:avLst/>
          </a:prstGeom>
          <a:noFill/>
          <a:ln>
            <a:noFill/>
          </a:ln>
        </p:spPr>
        <p:txBody>
          <a:bodyPr anchorCtr="0" anchor="t" bIns="0" lIns="0" spcFirstLastPara="1" rIns="0" wrap="square" tIns="0">
            <a:spAutoFit/>
          </a:bodyPr>
          <a:lstStyle/>
          <a:p>
            <a:pPr indent="0" lvl="0" marL="0" rtl="0" algn="r">
              <a:lnSpc>
                <a:spcPct val="120000"/>
              </a:lnSpc>
              <a:spcBef>
                <a:spcPts val="0"/>
              </a:spcBef>
              <a:spcAft>
                <a:spcPts val="0"/>
              </a:spcAft>
              <a:buNone/>
            </a:pPr>
            <a:r>
              <a:rPr b="1" lang="uk" sz="1200">
                <a:solidFill>
                  <a:schemeClr val="dk1"/>
                </a:solidFill>
                <a:latin typeface="Comfortaa"/>
                <a:ea typeface="Comfortaa"/>
                <a:cs typeface="Comfortaa"/>
                <a:sym typeface="Comfortaa"/>
              </a:rPr>
              <a:t>Page 5</a:t>
            </a:r>
            <a:endParaRPr b="1" sz="1200">
              <a:solidFill>
                <a:schemeClr val="dk1"/>
              </a:solidFill>
              <a:latin typeface="Comfortaa"/>
              <a:ea typeface="Comfortaa"/>
              <a:cs typeface="Comfortaa"/>
              <a:sym typeface="Comfortaa"/>
            </a:endParaRPr>
          </a:p>
        </p:txBody>
      </p:sp>
      <p:grpSp>
        <p:nvGrpSpPr>
          <p:cNvPr id="205" name="Google Shape;205;p17"/>
          <p:cNvGrpSpPr/>
          <p:nvPr/>
        </p:nvGrpSpPr>
        <p:grpSpPr>
          <a:xfrm>
            <a:off x="523497" y="491496"/>
            <a:ext cx="6490800" cy="1423504"/>
            <a:chOff x="523497" y="491496"/>
            <a:chExt cx="6490800" cy="1423504"/>
          </a:xfrm>
        </p:grpSpPr>
        <p:sp>
          <p:nvSpPr>
            <p:cNvPr id="206" name="Google Shape;206;p17"/>
            <p:cNvSpPr txBox="1"/>
            <p:nvPr/>
          </p:nvSpPr>
          <p:spPr>
            <a:xfrm>
              <a:off x="523497" y="491496"/>
              <a:ext cx="512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2400">
                  <a:solidFill>
                    <a:schemeClr val="dk1"/>
                  </a:solidFill>
                  <a:latin typeface="Comfortaa"/>
                  <a:ea typeface="Comfortaa"/>
                  <a:cs typeface="Comfortaa"/>
                  <a:sym typeface="Comfortaa"/>
                </a:rPr>
                <a:t>Risk Analysis and Mitigation</a:t>
              </a:r>
              <a:endParaRPr sz="2400">
                <a:solidFill>
                  <a:schemeClr val="dk1"/>
                </a:solidFill>
                <a:latin typeface="Comfortaa"/>
                <a:ea typeface="Comfortaa"/>
                <a:cs typeface="Comfortaa"/>
                <a:sym typeface="Comfortaa"/>
              </a:endParaRPr>
            </a:p>
          </p:txBody>
        </p:sp>
        <p:sp>
          <p:nvSpPr>
            <p:cNvPr id="207" name="Google Shape;207;p17"/>
            <p:cNvSpPr txBox="1"/>
            <p:nvPr/>
          </p:nvSpPr>
          <p:spPr>
            <a:xfrm>
              <a:off x="523497" y="1139200"/>
              <a:ext cx="6490800" cy="775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a:solidFill>
                    <a:srgbClr val="656565"/>
                  </a:solidFill>
                  <a:latin typeface="Comfortaa"/>
                  <a:ea typeface="Comfortaa"/>
                  <a:cs typeface="Comfortaa"/>
                  <a:sym typeface="Comfortaa"/>
                </a:rPr>
                <a:t>Potential risks include changes in social media algorithms affecting reach. Our team will continually adapt strategies to counter such changes and ensure optimal campaign performance.</a:t>
              </a:r>
              <a:endParaRPr>
                <a:solidFill>
                  <a:srgbClr val="656565"/>
                </a:solidFill>
                <a:latin typeface="Comfortaa"/>
                <a:ea typeface="Comfortaa"/>
                <a:cs typeface="Comfortaa"/>
                <a:sym typeface="Comfortaa"/>
              </a:endParaRPr>
            </a:p>
          </p:txBody>
        </p:sp>
      </p:grpSp>
      <p:sp>
        <p:nvSpPr>
          <p:cNvPr id="208" name="Google Shape;208;p17"/>
          <p:cNvSpPr txBox="1"/>
          <p:nvPr/>
        </p:nvSpPr>
        <p:spPr>
          <a:xfrm>
            <a:off x="523500" y="2230936"/>
            <a:ext cx="6349200" cy="215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a:solidFill>
                  <a:srgbClr val="656565"/>
                </a:solidFill>
                <a:latin typeface="Comfortaa"/>
                <a:ea typeface="Comfortaa"/>
                <a:cs typeface="Comfortaa"/>
                <a:sym typeface="Comfortaa"/>
              </a:rPr>
              <a:t>Table outlining potential risks and mitigation strategies.</a:t>
            </a:r>
            <a:endParaRPr>
              <a:solidFill>
                <a:srgbClr val="656565"/>
              </a:solidFill>
              <a:latin typeface="Comfortaa"/>
              <a:ea typeface="Comfortaa"/>
              <a:cs typeface="Comfortaa"/>
              <a:sym typeface="Comfortaa"/>
            </a:endParaRPr>
          </a:p>
        </p:txBody>
      </p:sp>
      <p:grpSp>
        <p:nvGrpSpPr>
          <p:cNvPr id="209" name="Google Shape;209;p17"/>
          <p:cNvGrpSpPr/>
          <p:nvPr/>
        </p:nvGrpSpPr>
        <p:grpSpPr>
          <a:xfrm>
            <a:off x="540000" y="2764050"/>
            <a:ext cx="6493300" cy="1715486"/>
            <a:chOff x="540000" y="2764050"/>
            <a:chExt cx="6493300" cy="1715486"/>
          </a:xfrm>
        </p:grpSpPr>
        <p:sp>
          <p:nvSpPr>
            <p:cNvPr id="210" name="Google Shape;210;p17"/>
            <p:cNvSpPr/>
            <p:nvPr/>
          </p:nvSpPr>
          <p:spPr>
            <a:xfrm>
              <a:off x="540000" y="2764050"/>
              <a:ext cx="6490800" cy="1715400"/>
            </a:xfrm>
            <a:prstGeom prst="roundRect">
              <a:avLst>
                <a:gd fmla="val 4687" name="adj"/>
              </a:avLst>
            </a:prstGeom>
            <a:noFill/>
            <a:ln cap="flat" cmpd="sng" w="9525">
              <a:solidFill>
                <a:srgbClr val="65656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11" name="Google Shape;211;p17"/>
            <p:cNvCxnSpPr/>
            <p:nvPr/>
          </p:nvCxnSpPr>
          <p:spPr>
            <a:xfrm>
              <a:off x="2664600" y="2764436"/>
              <a:ext cx="0" cy="1715100"/>
            </a:xfrm>
            <a:prstGeom prst="straightConnector1">
              <a:avLst/>
            </a:prstGeom>
            <a:noFill/>
            <a:ln cap="flat" cmpd="sng" w="9525">
              <a:solidFill>
                <a:schemeClr val="dk2"/>
              </a:solidFill>
              <a:prstDash val="solid"/>
              <a:round/>
              <a:headEnd len="med" w="med" type="none"/>
              <a:tailEnd len="med" w="med" type="none"/>
            </a:ln>
          </p:spPr>
        </p:cxnSp>
        <p:cxnSp>
          <p:nvCxnSpPr>
            <p:cNvPr id="212" name="Google Shape;212;p17"/>
            <p:cNvCxnSpPr/>
            <p:nvPr/>
          </p:nvCxnSpPr>
          <p:spPr>
            <a:xfrm>
              <a:off x="542500" y="3181811"/>
              <a:ext cx="6490800" cy="0"/>
            </a:xfrm>
            <a:prstGeom prst="straightConnector1">
              <a:avLst/>
            </a:prstGeom>
            <a:noFill/>
            <a:ln cap="flat" cmpd="sng" w="9525">
              <a:solidFill>
                <a:schemeClr val="dk2"/>
              </a:solidFill>
              <a:prstDash val="solid"/>
              <a:round/>
              <a:headEnd len="med" w="med" type="none"/>
              <a:tailEnd len="med" w="med" type="none"/>
            </a:ln>
          </p:spPr>
        </p:cxnSp>
        <p:cxnSp>
          <p:nvCxnSpPr>
            <p:cNvPr id="213" name="Google Shape;213;p17"/>
            <p:cNvCxnSpPr/>
            <p:nvPr/>
          </p:nvCxnSpPr>
          <p:spPr>
            <a:xfrm>
              <a:off x="542500" y="3585586"/>
              <a:ext cx="6490800" cy="0"/>
            </a:xfrm>
            <a:prstGeom prst="straightConnector1">
              <a:avLst/>
            </a:prstGeom>
            <a:noFill/>
            <a:ln cap="flat" cmpd="sng" w="9525">
              <a:solidFill>
                <a:schemeClr val="dk2"/>
              </a:solidFill>
              <a:prstDash val="solid"/>
              <a:round/>
              <a:headEnd len="med" w="med" type="none"/>
              <a:tailEnd len="med" w="med" type="none"/>
            </a:ln>
          </p:spPr>
        </p:cxnSp>
        <p:cxnSp>
          <p:nvCxnSpPr>
            <p:cNvPr id="214" name="Google Shape;214;p17"/>
            <p:cNvCxnSpPr/>
            <p:nvPr/>
          </p:nvCxnSpPr>
          <p:spPr>
            <a:xfrm>
              <a:off x="542500" y="4005936"/>
              <a:ext cx="6490800" cy="0"/>
            </a:xfrm>
            <a:prstGeom prst="straightConnector1">
              <a:avLst/>
            </a:prstGeom>
            <a:noFill/>
            <a:ln cap="flat" cmpd="sng" w="9525">
              <a:solidFill>
                <a:schemeClr val="dk2"/>
              </a:solidFill>
              <a:prstDash val="solid"/>
              <a:round/>
              <a:headEnd len="med" w="med" type="none"/>
              <a:tailEnd len="med" w="med" type="none"/>
            </a:ln>
          </p:spPr>
        </p:cxnSp>
        <p:sp>
          <p:nvSpPr>
            <p:cNvPr id="215" name="Google Shape;215;p17"/>
            <p:cNvSpPr txBox="1"/>
            <p:nvPr/>
          </p:nvSpPr>
          <p:spPr>
            <a:xfrm>
              <a:off x="671325" y="2887086"/>
              <a:ext cx="10251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a:solidFill>
                    <a:schemeClr val="dk1"/>
                  </a:solidFill>
                  <a:latin typeface="Comfortaa"/>
                  <a:ea typeface="Comfortaa"/>
                  <a:cs typeface="Comfortaa"/>
                  <a:sym typeface="Comfortaa"/>
                </a:rPr>
                <a:t>Risk</a:t>
              </a:r>
              <a:endParaRPr b="1">
                <a:solidFill>
                  <a:schemeClr val="dk1"/>
                </a:solidFill>
                <a:latin typeface="Comfortaa"/>
                <a:ea typeface="Comfortaa"/>
                <a:cs typeface="Comfortaa"/>
                <a:sym typeface="Comfortaa"/>
              </a:endParaRPr>
            </a:p>
          </p:txBody>
        </p:sp>
        <p:sp>
          <p:nvSpPr>
            <p:cNvPr id="216" name="Google Shape;216;p17"/>
            <p:cNvSpPr txBox="1"/>
            <p:nvPr/>
          </p:nvSpPr>
          <p:spPr>
            <a:xfrm>
              <a:off x="2843514" y="2887075"/>
              <a:ext cx="2593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a:solidFill>
                    <a:schemeClr val="dk1"/>
                  </a:solidFill>
                  <a:latin typeface="Comfortaa"/>
                  <a:ea typeface="Comfortaa"/>
                  <a:cs typeface="Comfortaa"/>
                  <a:sym typeface="Comfortaa"/>
                </a:rPr>
                <a:t>Mitigation Strategy</a:t>
              </a:r>
              <a:endParaRPr b="1">
                <a:solidFill>
                  <a:schemeClr val="dk1"/>
                </a:solidFill>
                <a:latin typeface="Comfortaa"/>
                <a:ea typeface="Comfortaa"/>
                <a:cs typeface="Comfortaa"/>
                <a:sym typeface="Comfortaa"/>
              </a:endParaRPr>
            </a:p>
          </p:txBody>
        </p:sp>
        <p:sp>
          <p:nvSpPr>
            <p:cNvPr id="217" name="Google Shape;217;p17"/>
            <p:cNvSpPr txBox="1"/>
            <p:nvPr/>
          </p:nvSpPr>
          <p:spPr>
            <a:xfrm>
              <a:off x="671325" y="3303900"/>
              <a:ext cx="19932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Aliquam elementum</a:t>
              </a:r>
              <a:endParaRPr sz="1200">
                <a:solidFill>
                  <a:srgbClr val="656565"/>
                </a:solidFill>
                <a:latin typeface="Comfortaa"/>
                <a:ea typeface="Comfortaa"/>
                <a:cs typeface="Comfortaa"/>
                <a:sym typeface="Comfortaa"/>
              </a:endParaRPr>
            </a:p>
          </p:txBody>
        </p:sp>
        <p:sp>
          <p:nvSpPr>
            <p:cNvPr id="218" name="Google Shape;218;p17"/>
            <p:cNvSpPr txBox="1"/>
            <p:nvPr/>
          </p:nvSpPr>
          <p:spPr>
            <a:xfrm>
              <a:off x="2843517" y="3303900"/>
              <a:ext cx="38616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Vulputate, viverra tellus quis, eleifend neque.</a:t>
              </a:r>
              <a:endParaRPr sz="1200">
                <a:solidFill>
                  <a:srgbClr val="656565"/>
                </a:solidFill>
                <a:latin typeface="Comfortaa"/>
                <a:ea typeface="Comfortaa"/>
                <a:cs typeface="Comfortaa"/>
                <a:sym typeface="Comfortaa"/>
              </a:endParaRPr>
            </a:p>
          </p:txBody>
        </p:sp>
        <p:sp>
          <p:nvSpPr>
            <p:cNvPr id="219" name="Google Shape;219;p17"/>
            <p:cNvSpPr txBox="1"/>
            <p:nvPr/>
          </p:nvSpPr>
          <p:spPr>
            <a:xfrm>
              <a:off x="671325" y="3703360"/>
              <a:ext cx="19932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Mauris ornare</a:t>
              </a:r>
              <a:endParaRPr sz="1200">
                <a:solidFill>
                  <a:srgbClr val="656565"/>
                </a:solidFill>
                <a:latin typeface="Comfortaa"/>
                <a:ea typeface="Comfortaa"/>
                <a:cs typeface="Comfortaa"/>
                <a:sym typeface="Comfortaa"/>
              </a:endParaRPr>
            </a:p>
          </p:txBody>
        </p:sp>
        <p:sp>
          <p:nvSpPr>
            <p:cNvPr id="220" name="Google Shape;220;p17"/>
            <p:cNvSpPr txBox="1"/>
            <p:nvPr/>
          </p:nvSpPr>
          <p:spPr>
            <a:xfrm>
              <a:off x="2843517" y="3703350"/>
              <a:ext cx="38616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Morbi eu elit ut odio posuere posuere.</a:t>
              </a:r>
              <a:endParaRPr sz="1200">
                <a:solidFill>
                  <a:srgbClr val="656565"/>
                </a:solidFill>
                <a:latin typeface="Comfortaa"/>
                <a:ea typeface="Comfortaa"/>
                <a:cs typeface="Comfortaa"/>
                <a:sym typeface="Comfortaa"/>
              </a:endParaRPr>
            </a:p>
          </p:txBody>
        </p:sp>
        <p:sp>
          <p:nvSpPr>
            <p:cNvPr id="221" name="Google Shape;221;p17"/>
            <p:cNvSpPr txBox="1"/>
            <p:nvPr/>
          </p:nvSpPr>
          <p:spPr>
            <a:xfrm>
              <a:off x="671325" y="4124971"/>
              <a:ext cx="19932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Nam venenatis </a:t>
              </a:r>
              <a:endParaRPr sz="1200">
                <a:solidFill>
                  <a:srgbClr val="656565"/>
                </a:solidFill>
                <a:latin typeface="Comfortaa"/>
                <a:ea typeface="Comfortaa"/>
                <a:cs typeface="Comfortaa"/>
                <a:sym typeface="Comfortaa"/>
              </a:endParaRPr>
            </a:p>
          </p:txBody>
        </p:sp>
        <p:sp>
          <p:nvSpPr>
            <p:cNvPr id="222" name="Google Shape;222;p17"/>
            <p:cNvSpPr txBox="1"/>
            <p:nvPr/>
          </p:nvSpPr>
          <p:spPr>
            <a:xfrm>
              <a:off x="2843517" y="4124950"/>
              <a:ext cx="38616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Donec tincidunt elit rutrum pharetra volutpat.</a:t>
              </a:r>
              <a:endParaRPr sz="1200">
                <a:solidFill>
                  <a:srgbClr val="656565"/>
                </a:solidFill>
                <a:latin typeface="Comfortaa"/>
                <a:ea typeface="Comfortaa"/>
                <a:cs typeface="Comfortaa"/>
                <a:sym typeface="Comfortaa"/>
              </a:endParaRPr>
            </a:p>
          </p:txBody>
        </p:sp>
      </p:grpSp>
      <p:grpSp>
        <p:nvGrpSpPr>
          <p:cNvPr id="223" name="Google Shape;223;p17"/>
          <p:cNvGrpSpPr/>
          <p:nvPr/>
        </p:nvGrpSpPr>
        <p:grpSpPr>
          <a:xfrm>
            <a:off x="525097" y="4866360"/>
            <a:ext cx="6490800" cy="1423504"/>
            <a:chOff x="523497" y="491496"/>
            <a:chExt cx="6490800" cy="1423504"/>
          </a:xfrm>
        </p:grpSpPr>
        <p:sp>
          <p:nvSpPr>
            <p:cNvPr id="224" name="Google Shape;224;p17"/>
            <p:cNvSpPr txBox="1"/>
            <p:nvPr/>
          </p:nvSpPr>
          <p:spPr>
            <a:xfrm>
              <a:off x="523497" y="491496"/>
              <a:ext cx="512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2400">
                  <a:solidFill>
                    <a:schemeClr val="dk1"/>
                  </a:solidFill>
                  <a:latin typeface="Comfortaa"/>
                  <a:ea typeface="Comfortaa"/>
                  <a:cs typeface="Comfortaa"/>
                  <a:sym typeface="Comfortaa"/>
                </a:rPr>
                <a:t>Evaluation and Measurement</a:t>
              </a:r>
              <a:endParaRPr sz="2400">
                <a:solidFill>
                  <a:schemeClr val="dk1"/>
                </a:solidFill>
                <a:latin typeface="Comfortaa"/>
                <a:ea typeface="Comfortaa"/>
                <a:cs typeface="Comfortaa"/>
                <a:sym typeface="Comfortaa"/>
              </a:endParaRPr>
            </a:p>
          </p:txBody>
        </p:sp>
        <p:sp>
          <p:nvSpPr>
            <p:cNvPr id="225" name="Google Shape;225;p17"/>
            <p:cNvSpPr txBox="1"/>
            <p:nvPr/>
          </p:nvSpPr>
          <p:spPr>
            <a:xfrm>
              <a:off x="523497" y="1139200"/>
              <a:ext cx="6490800" cy="775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a:solidFill>
                    <a:srgbClr val="656565"/>
                  </a:solidFill>
                  <a:latin typeface="Comfortaa"/>
                  <a:ea typeface="Comfortaa"/>
                  <a:cs typeface="Comfortaa"/>
                  <a:sym typeface="Comfortaa"/>
                </a:rPr>
                <a:t>Success will be measured through key performance indicators (KPIs), including engagement rates, click-through rates, and conversions tracked via analytics tools.</a:t>
              </a:r>
              <a:endParaRPr>
                <a:solidFill>
                  <a:srgbClr val="656565"/>
                </a:solidFill>
                <a:latin typeface="Comfortaa"/>
                <a:ea typeface="Comfortaa"/>
                <a:cs typeface="Comfortaa"/>
                <a:sym typeface="Comfortaa"/>
              </a:endParaRPr>
            </a:p>
          </p:txBody>
        </p:sp>
      </p:grpSp>
      <p:sp>
        <p:nvSpPr>
          <p:cNvPr id="226" name="Google Shape;226;p17"/>
          <p:cNvSpPr txBox="1"/>
          <p:nvPr/>
        </p:nvSpPr>
        <p:spPr>
          <a:xfrm>
            <a:off x="523500" y="6613242"/>
            <a:ext cx="6349200" cy="2154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a:solidFill>
                  <a:srgbClr val="656565"/>
                </a:solidFill>
                <a:latin typeface="Comfortaa"/>
                <a:ea typeface="Comfortaa"/>
                <a:cs typeface="Comfortaa"/>
                <a:sym typeface="Comfortaa"/>
              </a:rPr>
              <a:t>Key performance indicators table:</a:t>
            </a:r>
            <a:endParaRPr>
              <a:solidFill>
                <a:srgbClr val="656565"/>
              </a:solidFill>
              <a:latin typeface="Comfortaa"/>
              <a:ea typeface="Comfortaa"/>
              <a:cs typeface="Comfortaa"/>
              <a:sym typeface="Comfortaa"/>
            </a:endParaRPr>
          </a:p>
        </p:txBody>
      </p:sp>
      <p:grpSp>
        <p:nvGrpSpPr>
          <p:cNvPr id="227" name="Google Shape;227;p17"/>
          <p:cNvGrpSpPr/>
          <p:nvPr/>
        </p:nvGrpSpPr>
        <p:grpSpPr>
          <a:xfrm>
            <a:off x="540000" y="7146355"/>
            <a:ext cx="6493300" cy="1715486"/>
            <a:chOff x="540000" y="7146355"/>
            <a:chExt cx="6493300" cy="1715486"/>
          </a:xfrm>
        </p:grpSpPr>
        <p:sp>
          <p:nvSpPr>
            <p:cNvPr id="228" name="Google Shape;228;p17"/>
            <p:cNvSpPr/>
            <p:nvPr/>
          </p:nvSpPr>
          <p:spPr>
            <a:xfrm>
              <a:off x="540000" y="7146355"/>
              <a:ext cx="6490800" cy="1715400"/>
            </a:xfrm>
            <a:prstGeom prst="roundRect">
              <a:avLst>
                <a:gd fmla="val 4687" name="adj"/>
              </a:avLst>
            </a:prstGeom>
            <a:noFill/>
            <a:ln cap="flat" cmpd="sng" w="9525">
              <a:solidFill>
                <a:srgbClr val="65656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29" name="Google Shape;229;p17"/>
            <p:cNvCxnSpPr/>
            <p:nvPr/>
          </p:nvCxnSpPr>
          <p:spPr>
            <a:xfrm>
              <a:off x="2664600" y="7146742"/>
              <a:ext cx="0" cy="1715100"/>
            </a:xfrm>
            <a:prstGeom prst="straightConnector1">
              <a:avLst/>
            </a:prstGeom>
            <a:noFill/>
            <a:ln cap="flat" cmpd="sng" w="9525">
              <a:solidFill>
                <a:schemeClr val="dk2"/>
              </a:solidFill>
              <a:prstDash val="solid"/>
              <a:round/>
              <a:headEnd len="med" w="med" type="none"/>
              <a:tailEnd len="med" w="med" type="none"/>
            </a:ln>
          </p:spPr>
        </p:cxnSp>
        <p:cxnSp>
          <p:nvCxnSpPr>
            <p:cNvPr id="230" name="Google Shape;230;p17"/>
            <p:cNvCxnSpPr/>
            <p:nvPr/>
          </p:nvCxnSpPr>
          <p:spPr>
            <a:xfrm>
              <a:off x="542500" y="7564117"/>
              <a:ext cx="6490800" cy="0"/>
            </a:xfrm>
            <a:prstGeom prst="straightConnector1">
              <a:avLst/>
            </a:prstGeom>
            <a:noFill/>
            <a:ln cap="flat" cmpd="sng" w="9525">
              <a:solidFill>
                <a:schemeClr val="dk2"/>
              </a:solidFill>
              <a:prstDash val="solid"/>
              <a:round/>
              <a:headEnd len="med" w="med" type="none"/>
              <a:tailEnd len="med" w="med" type="none"/>
            </a:ln>
          </p:spPr>
        </p:cxnSp>
        <p:cxnSp>
          <p:nvCxnSpPr>
            <p:cNvPr id="231" name="Google Shape;231;p17"/>
            <p:cNvCxnSpPr/>
            <p:nvPr/>
          </p:nvCxnSpPr>
          <p:spPr>
            <a:xfrm>
              <a:off x="542500" y="7967892"/>
              <a:ext cx="6490800" cy="0"/>
            </a:xfrm>
            <a:prstGeom prst="straightConnector1">
              <a:avLst/>
            </a:prstGeom>
            <a:noFill/>
            <a:ln cap="flat" cmpd="sng" w="9525">
              <a:solidFill>
                <a:schemeClr val="dk2"/>
              </a:solidFill>
              <a:prstDash val="solid"/>
              <a:round/>
              <a:headEnd len="med" w="med" type="none"/>
              <a:tailEnd len="med" w="med" type="none"/>
            </a:ln>
          </p:spPr>
        </p:cxnSp>
        <p:cxnSp>
          <p:nvCxnSpPr>
            <p:cNvPr id="232" name="Google Shape;232;p17"/>
            <p:cNvCxnSpPr/>
            <p:nvPr/>
          </p:nvCxnSpPr>
          <p:spPr>
            <a:xfrm>
              <a:off x="542500" y="8388242"/>
              <a:ext cx="6490800" cy="0"/>
            </a:xfrm>
            <a:prstGeom prst="straightConnector1">
              <a:avLst/>
            </a:prstGeom>
            <a:noFill/>
            <a:ln cap="flat" cmpd="sng" w="9525">
              <a:solidFill>
                <a:schemeClr val="dk2"/>
              </a:solidFill>
              <a:prstDash val="solid"/>
              <a:round/>
              <a:headEnd len="med" w="med" type="none"/>
              <a:tailEnd len="med" w="med" type="none"/>
            </a:ln>
          </p:spPr>
        </p:cxnSp>
        <p:sp>
          <p:nvSpPr>
            <p:cNvPr id="233" name="Google Shape;233;p17"/>
            <p:cNvSpPr txBox="1"/>
            <p:nvPr/>
          </p:nvSpPr>
          <p:spPr>
            <a:xfrm>
              <a:off x="671325" y="7269392"/>
              <a:ext cx="10251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a:solidFill>
                    <a:schemeClr val="dk1"/>
                  </a:solidFill>
                  <a:latin typeface="Comfortaa"/>
                  <a:ea typeface="Comfortaa"/>
                  <a:cs typeface="Comfortaa"/>
                  <a:sym typeface="Comfortaa"/>
                </a:rPr>
                <a:t>KPI</a:t>
              </a:r>
              <a:endParaRPr b="1">
                <a:solidFill>
                  <a:schemeClr val="dk1"/>
                </a:solidFill>
                <a:latin typeface="Comfortaa"/>
                <a:ea typeface="Comfortaa"/>
                <a:cs typeface="Comfortaa"/>
                <a:sym typeface="Comfortaa"/>
              </a:endParaRPr>
            </a:p>
          </p:txBody>
        </p:sp>
        <p:sp>
          <p:nvSpPr>
            <p:cNvPr id="234" name="Google Shape;234;p17"/>
            <p:cNvSpPr txBox="1"/>
            <p:nvPr/>
          </p:nvSpPr>
          <p:spPr>
            <a:xfrm>
              <a:off x="2843514" y="7269380"/>
              <a:ext cx="25938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a:solidFill>
                    <a:schemeClr val="dk1"/>
                  </a:solidFill>
                  <a:latin typeface="Comfortaa"/>
                  <a:ea typeface="Comfortaa"/>
                  <a:cs typeface="Comfortaa"/>
                  <a:sym typeface="Comfortaa"/>
                </a:rPr>
                <a:t>Measurement Method</a:t>
              </a:r>
              <a:endParaRPr b="1">
                <a:solidFill>
                  <a:schemeClr val="dk1"/>
                </a:solidFill>
                <a:latin typeface="Comfortaa"/>
                <a:ea typeface="Comfortaa"/>
                <a:cs typeface="Comfortaa"/>
                <a:sym typeface="Comfortaa"/>
              </a:endParaRPr>
            </a:p>
          </p:txBody>
        </p:sp>
        <p:sp>
          <p:nvSpPr>
            <p:cNvPr id="235" name="Google Shape;235;p17"/>
            <p:cNvSpPr txBox="1"/>
            <p:nvPr/>
          </p:nvSpPr>
          <p:spPr>
            <a:xfrm>
              <a:off x="671325" y="7686205"/>
              <a:ext cx="19932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Nam finibus</a:t>
              </a:r>
              <a:endParaRPr sz="1200">
                <a:solidFill>
                  <a:srgbClr val="656565"/>
                </a:solidFill>
                <a:latin typeface="Comfortaa"/>
                <a:ea typeface="Comfortaa"/>
                <a:cs typeface="Comfortaa"/>
                <a:sym typeface="Comfortaa"/>
              </a:endParaRPr>
            </a:p>
          </p:txBody>
        </p:sp>
        <p:sp>
          <p:nvSpPr>
            <p:cNvPr id="236" name="Google Shape;236;p17"/>
            <p:cNvSpPr txBox="1"/>
            <p:nvPr/>
          </p:nvSpPr>
          <p:spPr>
            <a:xfrm>
              <a:off x="2843517" y="7686205"/>
              <a:ext cx="38616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Vulputate, viverra tellus quis, eleifend neque.</a:t>
              </a:r>
              <a:endParaRPr sz="1200">
                <a:solidFill>
                  <a:srgbClr val="656565"/>
                </a:solidFill>
                <a:latin typeface="Comfortaa"/>
                <a:ea typeface="Comfortaa"/>
                <a:cs typeface="Comfortaa"/>
                <a:sym typeface="Comfortaa"/>
              </a:endParaRPr>
            </a:p>
          </p:txBody>
        </p:sp>
        <p:sp>
          <p:nvSpPr>
            <p:cNvPr id="237" name="Google Shape;237;p17"/>
            <p:cNvSpPr txBox="1"/>
            <p:nvPr/>
          </p:nvSpPr>
          <p:spPr>
            <a:xfrm>
              <a:off x="671325" y="8085666"/>
              <a:ext cx="19932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Nullam varius</a:t>
              </a:r>
              <a:endParaRPr sz="1200">
                <a:solidFill>
                  <a:srgbClr val="656565"/>
                </a:solidFill>
                <a:latin typeface="Comfortaa"/>
                <a:ea typeface="Comfortaa"/>
                <a:cs typeface="Comfortaa"/>
                <a:sym typeface="Comfortaa"/>
              </a:endParaRPr>
            </a:p>
          </p:txBody>
        </p:sp>
        <p:sp>
          <p:nvSpPr>
            <p:cNvPr id="238" name="Google Shape;238;p17"/>
            <p:cNvSpPr txBox="1"/>
            <p:nvPr/>
          </p:nvSpPr>
          <p:spPr>
            <a:xfrm>
              <a:off x="2843517" y="8085655"/>
              <a:ext cx="38616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Morbi eu elit ut odio posuere posuere.</a:t>
              </a:r>
              <a:endParaRPr sz="1200">
                <a:solidFill>
                  <a:srgbClr val="656565"/>
                </a:solidFill>
                <a:latin typeface="Comfortaa"/>
                <a:ea typeface="Comfortaa"/>
                <a:cs typeface="Comfortaa"/>
                <a:sym typeface="Comfortaa"/>
              </a:endParaRPr>
            </a:p>
          </p:txBody>
        </p:sp>
        <p:sp>
          <p:nvSpPr>
            <p:cNvPr id="239" name="Google Shape;239;p17"/>
            <p:cNvSpPr txBox="1"/>
            <p:nvPr/>
          </p:nvSpPr>
          <p:spPr>
            <a:xfrm>
              <a:off x="671325" y="8507277"/>
              <a:ext cx="19932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200">
                  <a:solidFill>
                    <a:srgbClr val="656565"/>
                  </a:solidFill>
                  <a:latin typeface="Comfortaa"/>
                  <a:ea typeface="Comfortaa"/>
                  <a:cs typeface="Comfortaa"/>
                  <a:sym typeface="Comfortaa"/>
                </a:rPr>
                <a:t>Nam venenatis </a:t>
              </a:r>
              <a:endParaRPr sz="1200">
                <a:solidFill>
                  <a:srgbClr val="656565"/>
                </a:solidFill>
                <a:latin typeface="Comfortaa"/>
                <a:ea typeface="Comfortaa"/>
                <a:cs typeface="Comfortaa"/>
                <a:sym typeface="Comfortaa"/>
              </a:endParaRPr>
            </a:p>
          </p:txBody>
        </p:sp>
        <p:sp>
          <p:nvSpPr>
            <p:cNvPr id="240" name="Google Shape;240;p17"/>
            <p:cNvSpPr txBox="1"/>
            <p:nvPr/>
          </p:nvSpPr>
          <p:spPr>
            <a:xfrm>
              <a:off x="2843517" y="8507255"/>
              <a:ext cx="38616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lang="uk" sz="1200">
                  <a:solidFill>
                    <a:srgbClr val="656565"/>
                  </a:solidFill>
                  <a:latin typeface="Comfortaa"/>
                  <a:ea typeface="Comfortaa"/>
                  <a:cs typeface="Comfortaa"/>
                  <a:sym typeface="Comfortaa"/>
                </a:rPr>
                <a:t>Donec tincidunt elit rutrum pharetra volutpat.</a:t>
              </a:r>
              <a:endParaRPr sz="1200">
                <a:solidFill>
                  <a:srgbClr val="656565"/>
                </a:solidFill>
                <a:latin typeface="Comfortaa"/>
                <a:ea typeface="Comfortaa"/>
                <a:cs typeface="Comfortaa"/>
                <a:sym typeface="Comfortaa"/>
              </a:endParaRPr>
            </a:p>
          </p:txBody>
        </p:sp>
      </p:grpSp>
      <p:grpSp>
        <p:nvGrpSpPr>
          <p:cNvPr id="241" name="Google Shape;241;p17"/>
          <p:cNvGrpSpPr/>
          <p:nvPr/>
        </p:nvGrpSpPr>
        <p:grpSpPr>
          <a:xfrm>
            <a:off x="-1426061" y="9202123"/>
            <a:ext cx="4400372" cy="4176172"/>
            <a:chOff x="-2000644" y="8508181"/>
            <a:chExt cx="6369044" cy="6043665"/>
          </a:xfrm>
        </p:grpSpPr>
        <p:sp>
          <p:nvSpPr>
            <p:cNvPr id="242" name="Google Shape;242;p17"/>
            <p:cNvSpPr/>
            <p:nvPr/>
          </p:nvSpPr>
          <p:spPr>
            <a:xfrm rot="6747372">
              <a:off x="970475" y="8905157"/>
              <a:ext cx="2593349" cy="2593349"/>
            </a:xfrm>
            <a:prstGeom prst="chord">
              <a:avLst>
                <a:gd fmla="val 2700000" name="adj1"/>
                <a:gd fmla="val 16200000" name="adj2"/>
              </a:avLst>
            </a:prstGeom>
            <a:solidFill>
              <a:srgbClr val="E5850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3" name="Google Shape;243;p17"/>
            <p:cNvSpPr/>
            <p:nvPr/>
          </p:nvSpPr>
          <p:spPr>
            <a:xfrm rot="5400000">
              <a:off x="-1701694" y="8703003"/>
              <a:ext cx="3390000" cy="3987900"/>
            </a:xfrm>
            <a:prstGeom prst="pie">
              <a:avLst>
                <a:gd fmla="val 10797628" name="adj1"/>
                <a:gd fmla="val 16200000" name="adj2"/>
              </a:avLst>
            </a:prstGeom>
            <a:solidFill>
              <a:srgbClr val="012244">
                <a:alpha val="9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4" name="Google Shape;244;p17"/>
            <p:cNvSpPr/>
            <p:nvPr/>
          </p:nvSpPr>
          <p:spPr>
            <a:xfrm rot="7631225">
              <a:off x="-87587" y="9944445"/>
              <a:ext cx="3587575" cy="3961803"/>
            </a:xfrm>
            <a:prstGeom prst="chord">
              <a:avLst>
                <a:gd fmla="val 5482232" name="adj1"/>
                <a:gd fmla="val 11385261" name="adj2"/>
              </a:avLst>
            </a:prstGeom>
            <a:solidFill>
              <a:srgbClr val="DB3237">
                <a:alpha val="9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5" name="Google Shape;245;p17"/>
            <p:cNvSpPr/>
            <p:nvPr/>
          </p:nvSpPr>
          <p:spPr>
            <a:xfrm>
              <a:off x="-753757" y="9242475"/>
              <a:ext cx="4159800" cy="4159800"/>
            </a:xfrm>
            <a:prstGeom prst="arc">
              <a:avLst>
                <a:gd fmla="val 13674130" name="adj1"/>
                <a:gd fmla="val 20636633" name="adj2"/>
              </a:avLst>
            </a:prstGeom>
            <a:noFill/>
            <a:ln cap="flat" cmpd="sng" w="28575">
              <a:solidFill>
                <a:srgbClr val="ED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18"/>
          <p:cNvSpPr/>
          <p:nvPr/>
        </p:nvSpPr>
        <p:spPr>
          <a:xfrm rot="-7694203">
            <a:off x="3553760" y="2533020"/>
            <a:ext cx="5938810" cy="5938860"/>
          </a:xfrm>
          <a:prstGeom prst="arc">
            <a:avLst>
              <a:gd fmla="val 11871628" name="adj1"/>
              <a:gd fmla="val 3614840" name="adj2"/>
            </a:avLst>
          </a:prstGeom>
          <a:noFill/>
          <a:ln cap="flat" cmpd="sng" w="28575">
            <a:solidFill>
              <a:srgbClr val="ED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1" name="Google Shape;251;p18"/>
          <p:cNvSpPr txBox="1"/>
          <p:nvPr/>
        </p:nvSpPr>
        <p:spPr>
          <a:xfrm>
            <a:off x="5629326" y="10110923"/>
            <a:ext cx="1390500" cy="184800"/>
          </a:xfrm>
          <a:prstGeom prst="rect">
            <a:avLst/>
          </a:prstGeom>
          <a:noFill/>
          <a:ln>
            <a:noFill/>
          </a:ln>
        </p:spPr>
        <p:txBody>
          <a:bodyPr anchorCtr="0" anchor="t" bIns="0" lIns="0" spcFirstLastPara="1" rIns="0" wrap="square" tIns="0">
            <a:spAutoFit/>
          </a:bodyPr>
          <a:lstStyle/>
          <a:p>
            <a:pPr indent="0" lvl="0" marL="0" rtl="0" algn="r">
              <a:lnSpc>
                <a:spcPct val="120000"/>
              </a:lnSpc>
              <a:spcBef>
                <a:spcPts val="0"/>
              </a:spcBef>
              <a:spcAft>
                <a:spcPts val="0"/>
              </a:spcAft>
              <a:buNone/>
            </a:pPr>
            <a:r>
              <a:rPr b="1" lang="uk" sz="1200">
                <a:solidFill>
                  <a:schemeClr val="dk1"/>
                </a:solidFill>
                <a:latin typeface="Comfortaa"/>
                <a:ea typeface="Comfortaa"/>
                <a:cs typeface="Comfortaa"/>
                <a:sym typeface="Comfortaa"/>
              </a:rPr>
              <a:t>Page 6</a:t>
            </a:r>
            <a:endParaRPr b="1" sz="1200">
              <a:solidFill>
                <a:schemeClr val="dk1"/>
              </a:solidFill>
              <a:latin typeface="Comfortaa"/>
              <a:ea typeface="Comfortaa"/>
              <a:cs typeface="Comfortaa"/>
              <a:sym typeface="Comfortaa"/>
            </a:endParaRPr>
          </a:p>
        </p:txBody>
      </p:sp>
      <p:grpSp>
        <p:nvGrpSpPr>
          <p:cNvPr id="252" name="Google Shape;252;p18"/>
          <p:cNvGrpSpPr/>
          <p:nvPr/>
        </p:nvGrpSpPr>
        <p:grpSpPr>
          <a:xfrm>
            <a:off x="523497" y="491496"/>
            <a:ext cx="6490800" cy="1423504"/>
            <a:chOff x="523497" y="491496"/>
            <a:chExt cx="6490800" cy="1423504"/>
          </a:xfrm>
        </p:grpSpPr>
        <p:sp>
          <p:nvSpPr>
            <p:cNvPr id="253" name="Google Shape;253;p18"/>
            <p:cNvSpPr txBox="1"/>
            <p:nvPr/>
          </p:nvSpPr>
          <p:spPr>
            <a:xfrm>
              <a:off x="523497" y="491496"/>
              <a:ext cx="512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2400">
                  <a:solidFill>
                    <a:schemeClr val="dk1"/>
                  </a:solidFill>
                  <a:latin typeface="Comfortaa"/>
                  <a:ea typeface="Comfortaa"/>
                  <a:cs typeface="Comfortaa"/>
                  <a:sym typeface="Comfortaa"/>
                </a:rPr>
                <a:t>Conclusion and Next Steps</a:t>
              </a:r>
              <a:endParaRPr sz="2400">
                <a:solidFill>
                  <a:schemeClr val="dk1"/>
                </a:solidFill>
                <a:latin typeface="Comfortaa"/>
                <a:ea typeface="Comfortaa"/>
                <a:cs typeface="Comfortaa"/>
                <a:sym typeface="Comfortaa"/>
              </a:endParaRPr>
            </a:p>
          </p:txBody>
        </p:sp>
        <p:sp>
          <p:nvSpPr>
            <p:cNvPr id="254" name="Google Shape;254;p18"/>
            <p:cNvSpPr txBox="1"/>
            <p:nvPr/>
          </p:nvSpPr>
          <p:spPr>
            <a:xfrm>
              <a:off x="523497" y="1139200"/>
              <a:ext cx="6490800" cy="7758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uk">
                  <a:solidFill>
                    <a:srgbClr val="656565"/>
                  </a:solidFill>
                  <a:latin typeface="Comfortaa"/>
                  <a:ea typeface="Comfortaa"/>
                  <a:cs typeface="Comfortaa"/>
                  <a:sym typeface="Comfortaa"/>
                </a:rPr>
                <a:t>This proposal outlines a strategic approach to significantly boost XYZ Corporation's online presence. We propose a follow-up meeting to discuss the specifics in detail and initiate the campaign.</a:t>
              </a:r>
              <a:endParaRPr>
                <a:solidFill>
                  <a:srgbClr val="656565"/>
                </a:solidFill>
                <a:latin typeface="Comfortaa"/>
                <a:ea typeface="Comfortaa"/>
                <a:cs typeface="Comfortaa"/>
                <a:sym typeface="Comfortaa"/>
              </a:endParaRPr>
            </a:p>
          </p:txBody>
        </p:sp>
      </p:grpSp>
      <p:grpSp>
        <p:nvGrpSpPr>
          <p:cNvPr id="255" name="Google Shape;255;p18"/>
          <p:cNvGrpSpPr/>
          <p:nvPr/>
        </p:nvGrpSpPr>
        <p:grpSpPr>
          <a:xfrm>
            <a:off x="-2562232" y="7916140"/>
            <a:ext cx="8119257" cy="7706881"/>
            <a:chOff x="-2000644" y="8508181"/>
            <a:chExt cx="6369044" cy="6043665"/>
          </a:xfrm>
        </p:grpSpPr>
        <p:sp>
          <p:nvSpPr>
            <p:cNvPr id="256" name="Google Shape;256;p18"/>
            <p:cNvSpPr/>
            <p:nvPr/>
          </p:nvSpPr>
          <p:spPr>
            <a:xfrm rot="6747372">
              <a:off x="970475" y="8905157"/>
              <a:ext cx="2593349" cy="2593349"/>
            </a:xfrm>
            <a:prstGeom prst="chord">
              <a:avLst>
                <a:gd fmla="val 2700000" name="adj1"/>
                <a:gd fmla="val 16200000" name="adj2"/>
              </a:avLst>
            </a:prstGeom>
            <a:solidFill>
              <a:srgbClr val="E5850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7" name="Google Shape;257;p18"/>
            <p:cNvSpPr/>
            <p:nvPr/>
          </p:nvSpPr>
          <p:spPr>
            <a:xfrm rot="5400000">
              <a:off x="-1701694" y="8703003"/>
              <a:ext cx="3390000" cy="3987900"/>
            </a:xfrm>
            <a:prstGeom prst="pie">
              <a:avLst>
                <a:gd fmla="val 10797628" name="adj1"/>
                <a:gd fmla="val 16200000" name="adj2"/>
              </a:avLst>
            </a:prstGeom>
            <a:solidFill>
              <a:srgbClr val="012244">
                <a:alpha val="9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8" name="Google Shape;258;p18"/>
            <p:cNvSpPr/>
            <p:nvPr/>
          </p:nvSpPr>
          <p:spPr>
            <a:xfrm rot="7631225">
              <a:off x="-87587" y="9944445"/>
              <a:ext cx="3587575" cy="3961803"/>
            </a:xfrm>
            <a:prstGeom prst="chord">
              <a:avLst>
                <a:gd fmla="val 5482232" name="adj1"/>
                <a:gd fmla="val 11385261" name="adj2"/>
              </a:avLst>
            </a:prstGeom>
            <a:solidFill>
              <a:srgbClr val="DB3237">
                <a:alpha val="9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9" name="Google Shape;259;p18"/>
            <p:cNvSpPr/>
            <p:nvPr/>
          </p:nvSpPr>
          <p:spPr>
            <a:xfrm>
              <a:off x="-753757" y="9242475"/>
              <a:ext cx="4159800" cy="4159800"/>
            </a:xfrm>
            <a:prstGeom prst="arc">
              <a:avLst>
                <a:gd fmla="val 13674130" name="adj1"/>
                <a:gd fmla="val 20636633" name="adj2"/>
              </a:avLst>
            </a:prstGeom>
            <a:noFill/>
            <a:ln cap="flat" cmpd="sng" w="28575">
              <a:solidFill>
                <a:srgbClr val="ED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260" name="Google Shape;260;p18"/>
          <p:cNvSpPr txBox="1"/>
          <p:nvPr/>
        </p:nvSpPr>
        <p:spPr>
          <a:xfrm>
            <a:off x="523501" y="4960257"/>
            <a:ext cx="5123400" cy="785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5100">
                <a:solidFill>
                  <a:srgbClr val="D93234"/>
                </a:solidFill>
                <a:latin typeface="Comfortaa"/>
                <a:ea typeface="Comfortaa"/>
                <a:cs typeface="Comfortaa"/>
                <a:sym typeface="Comfortaa"/>
              </a:rPr>
              <a:t>THANK YOU</a:t>
            </a:r>
            <a:endParaRPr sz="5100">
              <a:latin typeface="Comfortaa"/>
              <a:ea typeface="Comfortaa"/>
              <a:cs typeface="Comfortaa"/>
              <a:sym typeface="Comfortaa"/>
            </a:endParaRPr>
          </a:p>
        </p:txBody>
      </p:sp>
      <p:sp>
        <p:nvSpPr>
          <p:cNvPr id="261" name="Google Shape;261;p18"/>
          <p:cNvSpPr/>
          <p:nvPr/>
        </p:nvSpPr>
        <p:spPr>
          <a:xfrm>
            <a:off x="540000" y="4430713"/>
            <a:ext cx="1431600" cy="789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2" name="Google Shape;262;p18"/>
          <p:cNvSpPr txBox="1"/>
          <p:nvPr/>
        </p:nvSpPr>
        <p:spPr>
          <a:xfrm>
            <a:off x="542091" y="5985813"/>
            <a:ext cx="5200500" cy="4740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a:latin typeface="Comfortaa"/>
                <a:ea typeface="Comfortaa"/>
                <a:cs typeface="Comfortaa"/>
                <a:sym typeface="Comfortaa"/>
              </a:rPr>
              <a:t>We're looking forward to collaborating and wishing prosperity for your business.</a:t>
            </a:r>
            <a:endParaRPr b="1">
              <a:latin typeface="Comfortaa"/>
              <a:ea typeface="Comfortaa"/>
              <a:cs typeface="Comfortaa"/>
              <a:sym typeface="Comfortaa"/>
            </a:endParaRPr>
          </a:p>
        </p:txBody>
      </p:sp>
      <p:grpSp>
        <p:nvGrpSpPr>
          <p:cNvPr id="263" name="Google Shape;263;p18"/>
          <p:cNvGrpSpPr/>
          <p:nvPr/>
        </p:nvGrpSpPr>
        <p:grpSpPr>
          <a:xfrm>
            <a:off x="531033" y="6799717"/>
            <a:ext cx="3071400" cy="976713"/>
            <a:chOff x="531033" y="6799717"/>
            <a:chExt cx="3071400" cy="976713"/>
          </a:xfrm>
        </p:grpSpPr>
        <p:sp>
          <p:nvSpPr>
            <p:cNvPr id="264" name="Google Shape;264;p18"/>
            <p:cNvSpPr txBox="1"/>
            <p:nvPr/>
          </p:nvSpPr>
          <p:spPr>
            <a:xfrm>
              <a:off x="531033" y="6799717"/>
              <a:ext cx="30714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200">
                  <a:solidFill>
                    <a:schemeClr val="dk1"/>
                  </a:solidFill>
                  <a:latin typeface="Comfortaa"/>
                  <a:ea typeface="Comfortaa"/>
                  <a:cs typeface="Comfortaa"/>
                  <a:sym typeface="Comfortaa"/>
                </a:rPr>
                <a:t>Company: </a:t>
              </a:r>
              <a:r>
                <a:rPr b="1" lang="uk" sz="1200">
                  <a:solidFill>
                    <a:srgbClr val="575756"/>
                  </a:solidFill>
                  <a:latin typeface="Comfortaa"/>
                  <a:ea typeface="Comfortaa"/>
                  <a:cs typeface="Comfortaa"/>
                  <a:sym typeface="Comfortaa"/>
                </a:rPr>
                <a:t>Company, Inc.</a:t>
              </a:r>
              <a:endParaRPr sz="1200">
                <a:solidFill>
                  <a:srgbClr val="575756"/>
                </a:solidFill>
                <a:latin typeface="Comfortaa"/>
                <a:ea typeface="Comfortaa"/>
                <a:cs typeface="Comfortaa"/>
                <a:sym typeface="Comfortaa"/>
              </a:endParaRPr>
            </a:p>
          </p:txBody>
        </p:sp>
        <p:sp>
          <p:nvSpPr>
            <p:cNvPr id="265" name="Google Shape;265;p18"/>
            <p:cNvSpPr txBox="1"/>
            <p:nvPr/>
          </p:nvSpPr>
          <p:spPr>
            <a:xfrm>
              <a:off x="531033" y="7063688"/>
              <a:ext cx="30714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200">
                  <a:solidFill>
                    <a:schemeClr val="dk1"/>
                  </a:solidFill>
                  <a:latin typeface="Comfortaa"/>
                  <a:ea typeface="Comfortaa"/>
                  <a:cs typeface="Comfortaa"/>
                  <a:sym typeface="Comfortaa"/>
                </a:rPr>
                <a:t>Contact: </a:t>
              </a:r>
              <a:r>
                <a:rPr b="1" lang="uk" sz="1200">
                  <a:solidFill>
                    <a:srgbClr val="575756"/>
                  </a:solidFill>
                  <a:latin typeface="Comfortaa"/>
                  <a:ea typeface="Comfortaa"/>
                  <a:cs typeface="Comfortaa"/>
                  <a:sym typeface="Comfortaa"/>
                </a:rPr>
                <a:t>Malachi Wintheiser</a:t>
              </a:r>
              <a:endParaRPr sz="1200">
                <a:solidFill>
                  <a:srgbClr val="575756"/>
                </a:solidFill>
                <a:latin typeface="Comfortaa"/>
                <a:ea typeface="Comfortaa"/>
                <a:cs typeface="Comfortaa"/>
                <a:sym typeface="Comfortaa"/>
              </a:endParaRPr>
            </a:p>
          </p:txBody>
        </p:sp>
        <p:sp>
          <p:nvSpPr>
            <p:cNvPr id="266" name="Google Shape;266;p18"/>
            <p:cNvSpPr txBox="1"/>
            <p:nvPr/>
          </p:nvSpPr>
          <p:spPr>
            <a:xfrm>
              <a:off x="531033" y="7327659"/>
              <a:ext cx="30714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200">
                  <a:solidFill>
                    <a:schemeClr val="dk1"/>
                  </a:solidFill>
                  <a:latin typeface="Comfortaa"/>
                  <a:ea typeface="Comfortaa"/>
                  <a:cs typeface="Comfortaa"/>
                  <a:sym typeface="Comfortaa"/>
                </a:rPr>
                <a:t>Phone: </a:t>
              </a:r>
              <a:r>
                <a:rPr b="1" lang="uk" sz="1200">
                  <a:solidFill>
                    <a:srgbClr val="575756"/>
                  </a:solidFill>
                  <a:latin typeface="Comfortaa"/>
                  <a:ea typeface="Comfortaa"/>
                  <a:cs typeface="Comfortaa"/>
                  <a:sym typeface="Comfortaa"/>
                </a:rPr>
                <a:t>+1 270-304-6870</a:t>
              </a:r>
              <a:endParaRPr sz="1200">
                <a:solidFill>
                  <a:srgbClr val="575756"/>
                </a:solidFill>
                <a:latin typeface="Comfortaa"/>
                <a:ea typeface="Comfortaa"/>
                <a:cs typeface="Comfortaa"/>
                <a:sym typeface="Comfortaa"/>
              </a:endParaRPr>
            </a:p>
          </p:txBody>
        </p:sp>
        <p:sp>
          <p:nvSpPr>
            <p:cNvPr id="267" name="Google Shape;267;p18"/>
            <p:cNvSpPr txBox="1"/>
            <p:nvPr/>
          </p:nvSpPr>
          <p:spPr>
            <a:xfrm>
              <a:off x="531033" y="7591630"/>
              <a:ext cx="3071400" cy="184800"/>
            </a:xfrm>
            <a:prstGeom prst="rect">
              <a:avLst/>
            </a:prstGeom>
            <a:noFill/>
            <a:ln>
              <a:noFill/>
            </a:ln>
          </p:spPr>
          <p:txBody>
            <a:bodyPr anchorCtr="0" anchor="t" bIns="0" lIns="0" spcFirstLastPara="1" rIns="0" wrap="square" tIns="0">
              <a:spAutoFit/>
            </a:bodyPr>
            <a:lstStyle/>
            <a:p>
              <a:pPr indent="0" lvl="0" marL="0" rtl="0" algn="l">
                <a:lnSpc>
                  <a:spcPct val="120000"/>
                </a:lnSpc>
                <a:spcBef>
                  <a:spcPts val="0"/>
                </a:spcBef>
                <a:spcAft>
                  <a:spcPts val="0"/>
                </a:spcAft>
                <a:buNone/>
              </a:pPr>
              <a:r>
                <a:rPr b="1" lang="uk" sz="1200">
                  <a:solidFill>
                    <a:schemeClr val="dk1"/>
                  </a:solidFill>
                  <a:latin typeface="Comfortaa"/>
                  <a:ea typeface="Comfortaa"/>
                  <a:cs typeface="Comfortaa"/>
                  <a:sym typeface="Comfortaa"/>
                </a:rPr>
                <a:t>Email:</a:t>
              </a:r>
              <a:r>
                <a:rPr b="1" lang="uk" sz="1200">
                  <a:solidFill>
                    <a:srgbClr val="575756"/>
                  </a:solidFill>
                  <a:latin typeface="Comfortaa"/>
                  <a:ea typeface="Comfortaa"/>
                  <a:cs typeface="Comfortaa"/>
                  <a:sym typeface="Comfortaa"/>
                </a:rPr>
                <a:t> email@domain.ltd</a:t>
              </a:r>
              <a:endParaRPr sz="1200">
                <a:solidFill>
                  <a:srgbClr val="575756"/>
                </a:solidFill>
                <a:latin typeface="Comfortaa"/>
                <a:ea typeface="Comfortaa"/>
                <a:cs typeface="Comfortaa"/>
                <a:sym typeface="Comfortaa"/>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