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6400800" cx="4572000"/>
  <p:notesSz cx="6858000" cy="9144000"/>
  <p:embeddedFontLst>
    <p:embeddedFont>
      <p:font typeface="Beau Rivage"/>
      <p:regular r:id="rId8"/>
    </p:embeddedFont>
    <p:embeddedFont>
      <p:font typeface="EB Garamond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016">
          <p15:clr>
            <a:srgbClr val="747775"/>
          </p15:clr>
        </p15:guide>
        <p15:guide id="2" pos="144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016" orient="horz"/>
        <p:guide pos="14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EBGaramond-italic.fntdata"/><Relationship Id="rId10" Type="http://schemas.openxmlformats.org/officeDocument/2006/relationships/font" Target="fonts/EBGaramond-bold.fntdata"/><Relationship Id="rId12" Type="http://schemas.openxmlformats.org/officeDocument/2006/relationships/font" Target="fonts/EBGaramond-boldItalic.fntdata"/><Relationship Id="rId9" Type="http://schemas.openxmlformats.org/officeDocument/2006/relationships/font" Target="fonts/EBGaramon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BeauRivag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04680" y="685800"/>
            <a:ext cx="2449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04680" y="685800"/>
            <a:ext cx="2449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8c76e38314_0_26:notes"/>
          <p:cNvSpPr/>
          <p:nvPr>
            <p:ph idx="2" type="sldImg"/>
          </p:nvPr>
        </p:nvSpPr>
        <p:spPr>
          <a:xfrm>
            <a:off x="2204680" y="685800"/>
            <a:ext cx="2449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8c76e38314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55854" y="926582"/>
            <a:ext cx="4260300" cy="255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55850" y="3526911"/>
            <a:ext cx="4260300" cy="9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55850" y="2676613"/>
            <a:ext cx="4260300" cy="10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55850" y="1434191"/>
            <a:ext cx="4260300" cy="42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55850" y="1434191"/>
            <a:ext cx="1999800" cy="42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2416200" y="1434191"/>
            <a:ext cx="1999800" cy="42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55850" y="691413"/>
            <a:ext cx="1404000" cy="94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55850" y="1729280"/>
            <a:ext cx="1404000" cy="395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245125" y="560187"/>
            <a:ext cx="3183900" cy="509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2286000" y="-156"/>
            <a:ext cx="2286000" cy="640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32750" y="1534618"/>
            <a:ext cx="2022600" cy="18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32750" y="3488271"/>
            <a:ext cx="2022600" cy="153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2469750" y="901071"/>
            <a:ext cx="1918500" cy="45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55850" y="5264716"/>
            <a:ext cx="2999400" cy="75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55850" y="1376511"/>
            <a:ext cx="4260300" cy="244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55850" y="3922769"/>
            <a:ext cx="4260300" cy="161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55850" y="1434191"/>
            <a:ext cx="4260300" cy="42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8881" r="4553" t="38103"/>
          <a:stretch/>
        </p:blipFill>
        <p:spPr>
          <a:xfrm>
            <a:off x="945075" y="4452025"/>
            <a:ext cx="3626926" cy="1948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0" l="2810" r="-2810" t="0"/>
          <a:stretch/>
        </p:blipFill>
        <p:spPr>
          <a:xfrm>
            <a:off x="0" y="0"/>
            <a:ext cx="3677404" cy="2521026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589950" y="1350179"/>
            <a:ext cx="33921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800">
                <a:solidFill>
                  <a:srgbClr val="B2B177"/>
                </a:solidFill>
                <a:latin typeface="Beau Rivage"/>
                <a:ea typeface="Beau Rivage"/>
                <a:cs typeface="Beau Rivage"/>
                <a:sym typeface="Beau Rivage"/>
              </a:rPr>
              <a:t>Party</a:t>
            </a:r>
            <a:endParaRPr sz="5800">
              <a:solidFill>
                <a:srgbClr val="B2B177"/>
              </a:solidFill>
              <a:latin typeface="Beau Rivage"/>
              <a:ea typeface="Beau Rivage"/>
              <a:cs typeface="Beau Rivage"/>
              <a:sym typeface="Beau Rivage"/>
            </a:endParaRPr>
          </a:p>
        </p:txBody>
      </p:sp>
      <p:grpSp>
        <p:nvGrpSpPr>
          <p:cNvPr id="57" name="Google Shape;57;p13"/>
          <p:cNvGrpSpPr/>
          <p:nvPr/>
        </p:nvGrpSpPr>
        <p:grpSpPr>
          <a:xfrm>
            <a:off x="516428" y="1126605"/>
            <a:ext cx="3539432" cy="590730"/>
            <a:chOff x="766800" y="1426359"/>
            <a:chExt cx="3038400" cy="507108"/>
          </a:xfrm>
        </p:grpSpPr>
        <p:sp>
          <p:nvSpPr>
            <p:cNvPr id="58" name="Google Shape;58;p13"/>
            <p:cNvSpPr txBox="1"/>
            <p:nvPr/>
          </p:nvSpPr>
          <p:spPr>
            <a:xfrm>
              <a:off x="1359600" y="1426359"/>
              <a:ext cx="1852800" cy="18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556220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JOIN US FOR A</a:t>
              </a:r>
              <a:endParaRPr>
                <a:solidFill>
                  <a:srgbClr val="556220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59" name="Google Shape;59;p13"/>
            <p:cNvSpPr txBox="1"/>
            <p:nvPr/>
          </p:nvSpPr>
          <p:spPr>
            <a:xfrm>
              <a:off x="766800" y="1655966"/>
              <a:ext cx="3038400" cy="27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556220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BACHELORETTE</a:t>
              </a:r>
              <a:endParaRPr sz="2100">
                <a:solidFill>
                  <a:srgbClr val="556220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</p:grpSp>
      <p:sp>
        <p:nvSpPr>
          <p:cNvPr id="60" name="Google Shape;60;p13"/>
          <p:cNvSpPr txBox="1"/>
          <p:nvPr/>
        </p:nvSpPr>
        <p:spPr>
          <a:xfrm>
            <a:off x="1206883" y="2315932"/>
            <a:ext cx="2158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56220"/>
                </a:solidFill>
                <a:latin typeface="EB Garamond"/>
                <a:ea typeface="EB Garamond"/>
                <a:cs typeface="EB Garamond"/>
                <a:sym typeface="EB Garamond"/>
              </a:rPr>
              <a:t>h o n o r i n g</a:t>
            </a:r>
            <a:endParaRPr sz="1200">
              <a:solidFill>
                <a:srgbClr val="55622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449" y="2430739"/>
            <a:ext cx="45711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100">
                <a:solidFill>
                  <a:srgbClr val="556220"/>
                </a:solidFill>
                <a:latin typeface="Beau Rivage"/>
                <a:ea typeface="Beau Rivage"/>
                <a:cs typeface="Beau Rivage"/>
                <a:sym typeface="Beau Rivage"/>
              </a:rPr>
              <a:t>Ginnie James</a:t>
            </a:r>
            <a:endParaRPr sz="6100">
              <a:solidFill>
                <a:srgbClr val="556220"/>
              </a:solidFill>
              <a:latin typeface="Beau Rivage"/>
              <a:ea typeface="Beau Rivage"/>
              <a:cs typeface="Beau Rivage"/>
              <a:sym typeface="Beau Rivage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516390" y="3596608"/>
            <a:ext cx="3539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556220"/>
                </a:solidFill>
                <a:latin typeface="EB Garamond"/>
                <a:ea typeface="EB Garamond"/>
                <a:cs typeface="EB Garamond"/>
                <a:sym typeface="EB Garamond"/>
              </a:rPr>
              <a:t>AUGUST 11 AT 10:00AM</a:t>
            </a:r>
            <a:endParaRPr sz="2000">
              <a:solidFill>
                <a:srgbClr val="55622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-19150" y="4016183"/>
            <a:ext cx="4610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rgbClr val="556220"/>
                </a:solidFill>
                <a:latin typeface="Beau Rivage"/>
                <a:ea typeface="Beau Rivage"/>
                <a:cs typeface="Beau Rivage"/>
                <a:sym typeface="Beau Rivage"/>
              </a:rPr>
              <a:t>Somewhere Location Name</a:t>
            </a:r>
            <a:endParaRPr sz="2600">
              <a:solidFill>
                <a:srgbClr val="556220"/>
              </a:solidFill>
              <a:latin typeface="Beau Rivage"/>
              <a:ea typeface="Beau Rivage"/>
              <a:cs typeface="Beau Rivage"/>
              <a:sym typeface="Beau Rivage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516390" y="4650969"/>
            <a:ext cx="3539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B2B177"/>
                </a:solidFill>
                <a:latin typeface="EB Garamond"/>
                <a:ea typeface="EB Garamond"/>
                <a:cs typeface="EB Garamond"/>
                <a:sym typeface="EB Garamond"/>
              </a:rPr>
              <a:t>1678 Reynolds Alley, Burbank, CA</a:t>
            </a:r>
            <a:endParaRPr sz="1000">
              <a:solidFill>
                <a:srgbClr val="B2B177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1388454" y="4942382"/>
            <a:ext cx="1795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556220"/>
                </a:solidFill>
                <a:latin typeface="EB Garamond"/>
                <a:ea typeface="EB Garamond"/>
                <a:cs typeface="EB Garamond"/>
                <a:sym typeface="EB Garamond"/>
              </a:rPr>
              <a:t>RSVP to Becky at</a:t>
            </a:r>
            <a:endParaRPr sz="1000">
              <a:solidFill>
                <a:srgbClr val="55622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388454" y="5190785"/>
            <a:ext cx="1795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556220"/>
                </a:solidFill>
                <a:latin typeface="EB Garamond"/>
                <a:ea typeface="EB Garamond"/>
                <a:cs typeface="EB Garamond"/>
                <a:sym typeface="EB Garamond"/>
              </a:rPr>
              <a:t>123-234-4566</a:t>
            </a:r>
            <a:endParaRPr sz="1000">
              <a:solidFill>
                <a:srgbClr val="55622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4"/>
          <p:cNvPicPr preferRelativeResize="0"/>
          <p:nvPr/>
        </p:nvPicPr>
        <p:blipFill rotWithShape="1">
          <a:blip r:embed="rId3">
            <a:alphaModFix/>
          </a:blip>
          <a:srcRect b="0" l="8881" r="4553" t="38103"/>
          <a:stretch/>
        </p:blipFill>
        <p:spPr>
          <a:xfrm>
            <a:off x="1581150" y="4793800"/>
            <a:ext cx="2990848" cy="1607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 rotWithShape="1">
          <a:blip r:embed="rId4">
            <a:alphaModFix/>
          </a:blip>
          <a:srcRect b="0" l="2810" r="-2810" t="0"/>
          <a:stretch/>
        </p:blipFill>
        <p:spPr>
          <a:xfrm>
            <a:off x="0" y="0"/>
            <a:ext cx="3457577" cy="2370324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4"/>
          <p:cNvSpPr txBox="1"/>
          <p:nvPr/>
        </p:nvSpPr>
        <p:spPr>
          <a:xfrm>
            <a:off x="307050" y="1178163"/>
            <a:ext cx="3957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>
                <a:solidFill>
                  <a:srgbClr val="B2B177"/>
                </a:solidFill>
                <a:latin typeface="Beau Rivage"/>
                <a:ea typeface="Beau Rivage"/>
                <a:cs typeface="Beau Rivage"/>
                <a:sym typeface="Beau Rivage"/>
              </a:rPr>
              <a:t>Party Itinerary</a:t>
            </a:r>
            <a:endParaRPr sz="3400">
              <a:solidFill>
                <a:srgbClr val="B2B177"/>
              </a:solidFill>
              <a:latin typeface="Beau Rivage"/>
              <a:ea typeface="Beau Rivage"/>
              <a:cs typeface="Beau Rivage"/>
              <a:sym typeface="Beau Rivage"/>
            </a:endParaRPr>
          </a:p>
        </p:txBody>
      </p:sp>
      <p:grpSp>
        <p:nvGrpSpPr>
          <p:cNvPr id="74" name="Google Shape;74;p14"/>
          <p:cNvGrpSpPr/>
          <p:nvPr/>
        </p:nvGrpSpPr>
        <p:grpSpPr>
          <a:xfrm>
            <a:off x="685800" y="1967463"/>
            <a:ext cx="3200400" cy="3635788"/>
            <a:chOff x="685800" y="1967463"/>
            <a:chExt cx="3200400" cy="3635788"/>
          </a:xfrm>
        </p:grpSpPr>
        <p:sp>
          <p:nvSpPr>
            <p:cNvPr id="75" name="Google Shape;75;p14"/>
            <p:cNvSpPr txBox="1"/>
            <p:nvPr/>
          </p:nvSpPr>
          <p:spPr>
            <a:xfrm>
              <a:off x="685800" y="1967463"/>
              <a:ext cx="32004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56220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10:00 AM - 11:00 AM: Brunch and Mingling</a:t>
              </a:r>
              <a:endParaRPr sz="1000">
                <a:solidFill>
                  <a:srgbClr val="556220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0" lvl="0" marL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56220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Enjoy a delightful brunch with the bride-to-be and kick off</a:t>
              </a:r>
              <a:endParaRPr sz="1000">
                <a:solidFill>
                  <a:srgbClr val="556220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0" lvl="0" marL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56220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the day with some delicious food and girl talk.</a:t>
              </a:r>
              <a:endParaRPr sz="1000">
                <a:solidFill>
                  <a:srgbClr val="556220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76" name="Google Shape;76;p14"/>
            <p:cNvSpPr txBox="1"/>
            <p:nvPr/>
          </p:nvSpPr>
          <p:spPr>
            <a:xfrm>
              <a:off x="685800" y="2838009"/>
              <a:ext cx="3200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56220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11:30 AM - 1:00 PM: Spa and Pampering</a:t>
              </a:r>
              <a:endParaRPr sz="1000">
                <a:solidFill>
                  <a:srgbClr val="556220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0" lvl="0" marL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56220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Indulge in a relaxing spa session to unwind and get pampered.</a:t>
              </a:r>
              <a:endParaRPr sz="1000">
                <a:solidFill>
                  <a:srgbClr val="556220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77" name="Google Shape;77;p14"/>
            <p:cNvSpPr txBox="1"/>
            <p:nvPr/>
          </p:nvSpPr>
          <p:spPr>
            <a:xfrm>
              <a:off x="685800" y="3492856"/>
              <a:ext cx="3200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56220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1:30 PM - 3:00 PM: Outdoor Adventure</a:t>
              </a:r>
              <a:endParaRPr sz="1000">
                <a:solidFill>
                  <a:srgbClr val="556220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0" lvl="0" marL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56220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Embrace some adventure with.</a:t>
              </a:r>
              <a:endParaRPr sz="1000">
                <a:solidFill>
                  <a:srgbClr val="556220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78" name="Google Shape;78;p14"/>
            <p:cNvSpPr txBox="1"/>
            <p:nvPr/>
          </p:nvSpPr>
          <p:spPr>
            <a:xfrm>
              <a:off x="685800" y="4147703"/>
              <a:ext cx="32004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56220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3:30 PM - 5:00 PM: Shopping and Souvenirs</a:t>
              </a:r>
              <a:endParaRPr sz="1000">
                <a:solidFill>
                  <a:srgbClr val="556220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0" lvl="0" marL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56220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Explore the local shopping scene and pick up some</a:t>
              </a:r>
              <a:endParaRPr sz="1000">
                <a:solidFill>
                  <a:srgbClr val="556220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0" lvl="0" marL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56220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souvenirs to remember this special day.</a:t>
              </a:r>
              <a:endParaRPr sz="1000">
                <a:solidFill>
                  <a:srgbClr val="556220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79" name="Google Shape;79;p14"/>
            <p:cNvSpPr txBox="1"/>
            <p:nvPr/>
          </p:nvSpPr>
          <p:spPr>
            <a:xfrm>
              <a:off x="685800" y="5018250"/>
              <a:ext cx="32004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56220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7:30 PM - Late Night: Dancing and Celebrations</a:t>
              </a:r>
              <a:endParaRPr sz="1000">
                <a:solidFill>
                  <a:srgbClr val="556220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0" lvl="0" marL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56220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Hit the dance floor and celebrate the night away.</a:t>
              </a:r>
              <a:endParaRPr sz="1000">
                <a:solidFill>
                  <a:srgbClr val="556220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0" lvl="0" marL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56220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Let loose and have a blast!</a:t>
              </a:r>
              <a:endParaRPr sz="1000">
                <a:solidFill>
                  <a:srgbClr val="556220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